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2.xml" ContentType="application/vnd.openxmlformats-officedocument.themeOverr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3.xml" ContentType="application/vnd.openxmlformats-officedocument.themeOverr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4.xml" ContentType="application/vnd.openxmlformats-officedocument.themeOverr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5.xml" ContentType="application/vnd.openxmlformats-officedocument.themeOverr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6.xml" ContentType="application/vnd.openxmlformats-officedocument.themeOverr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7.xml" ContentType="application/vnd.openxmlformats-officedocument.themeOverr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8.xml" ContentType="application/vnd.openxmlformats-officedocument.themeOverr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0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1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2.xml" ContentType="application/vnd.openxmlformats-officedocument.themeOverr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3.xml" ContentType="application/vnd.openxmlformats-officedocument.themeOverr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4.xml" ContentType="application/vnd.openxmlformats-officedocument.themeOverr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5.xml" ContentType="application/vnd.openxmlformats-officedocument.themeOverrid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96" r:id="rId5"/>
    <p:sldMasterId id="2147483698" r:id="rId6"/>
  </p:sldMasterIdLst>
  <p:notesMasterIdLst>
    <p:notesMasterId r:id="rId33"/>
  </p:notesMasterIdLst>
  <p:handoutMasterIdLst>
    <p:handoutMasterId r:id="rId34"/>
  </p:handoutMasterIdLst>
  <p:sldIdLst>
    <p:sldId id="545" r:id="rId7"/>
    <p:sldId id="257" r:id="rId8"/>
    <p:sldId id="263" r:id="rId9"/>
    <p:sldId id="264" r:id="rId10"/>
    <p:sldId id="546" r:id="rId11"/>
    <p:sldId id="269" r:id="rId12"/>
    <p:sldId id="265" r:id="rId13"/>
    <p:sldId id="559" r:id="rId14"/>
    <p:sldId id="547" r:id="rId15"/>
    <p:sldId id="258" r:id="rId16"/>
    <p:sldId id="260" r:id="rId17"/>
    <p:sldId id="548" r:id="rId18"/>
    <p:sldId id="273" r:id="rId19"/>
    <p:sldId id="550" r:id="rId20"/>
    <p:sldId id="551" r:id="rId21"/>
    <p:sldId id="552" r:id="rId22"/>
    <p:sldId id="553" r:id="rId23"/>
    <p:sldId id="554" r:id="rId24"/>
    <p:sldId id="261" r:id="rId25"/>
    <p:sldId id="555" r:id="rId26"/>
    <p:sldId id="262" r:id="rId27"/>
    <p:sldId id="556" r:id="rId28"/>
    <p:sldId id="557" r:id="rId29"/>
    <p:sldId id="558" r:id="rId30"/>
    <p:sldId id="267" r:id="rId31"/>
    <p:sldId id="268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1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00AF3F"/>
    <a:srgbClr val="0018A8"/>
    <a:srgbClr val="DDDEDD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9771" autoAdjust="0"/>
  </p:normalViewPr>
  <p:slideViewPr>
    <p:cSldViewPr snapToGrid="0">
      <p:cViewPr varScale="1">
        <p:scale>
          <a:sx n="112" d="100"/>
          <a:sy n="112" d="100"/>
        </p:scale>
        <p:origin x="1446" y="96"/>
      </p:cViewPr>
      <p:guideLst>
        <p:guide orient="horz" pos="4032"/>
        <p:guide pos="1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016" y="-9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0" u="sng" baseline="0">
                <a:solidFill>
                  <a:schemeClr val="tx1"/>
                </a:solidFill>
              </a:defRPr>
            </a:pPr>
            <a:r>
              <a:rPr lang="en-US" sz="2000" i="0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Trends</a:t>
            </a:r>
          </a:p>
          <a:p>
            <a:pPr>
              <a:defRPr sz="1400" i="0" u="sng" baseline="0">
                <a:solidFill>
                  <a:schemeClr val="tx1"/>
                </a:solidFill>
              </a:defRPr>
            </a:pPr>
            <a:r>
              <a:rPr lang="en-US" sz="2000" i="0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YTD Comparisons</a:t>
            </a:r>
          </a:p>
        </c:rich>
      </c:tx>
      <c:layout>
        <c:manualLayout>
          <c:xMode val="edge"/>
          <c:yMode val="edge"/>
          <c:x val="0.31451145458133739"/>
          <c:y val="1.77855755689512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63775417334591"/>
          <c:y val="0.22334739803094328"/>
          <c:w val="0.80855091100189669"/>
          <c:h val="0.44362891347442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cmpd="dbl"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4.5</c:v>
                </c:pt>
                <c:pt idx="1">
                  <c:v>3.6</c:v>
                </c:pt>
                <c:pt idx="2">
                  <c:v>1.1499999999999999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0-4E9D-84CF-D1090AA49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3.5</c:v>
                </c:pt>
                <c:pt idx="1">
                  <c:v>2.1</c:v>
                </c:pt>
                <c:pt idx="2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0-4E9D-84CF-D1090AA49C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1.8</c:v>
                </c:pt>
                <c:pt idx="2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0-4E9D-84CF-D1090AA49C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2.7</c:v>
                </c:pt>
                <c:pt idx="2">
                  <c:v>0.73399999999999999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A0-4E9D-84CF-D1090AA49C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9933"/>
            </a:solidFill>
            <a:ln>
              <a:bevel/>
            </a:ln>
            <a:effectLst>
              <a:innerShdw blurRad="63500" dist="50800" dir="13500000">
                <a:srgbClr val="FFC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4.2</c:v>
                </c:pt>
                <c:pt idx="1">
                  <c:v>2.7</c:v>
                </c:pt>
                <c:pt idx="2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0-4E9D-84CF-D1090AA49C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RII</c:v>
                </c:pt>
                <c:pt idx="1">
                  <c:v>LWC</c:v>
                </c:pt>
                <c:pt idx="2">
                  <c:v>Days Away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3.6</c:v>
                </c:pt>
                <c:pt idx="2">
                  <c:v>0.59399999999999997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A0-4E9D-84CF-D1090AA49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14208"/>
        <c:axId val="137228288"/>
      </c:barChart>
      <c:catAx>
        <c:axId val="13721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en-US"/>
          </a:p>
        </c:txPr>
        <c:crossAx val="137228288"/>
        <c:crosses val="autoZero"/>
        <c:auto val="1"/>
        <c:lblAlgn val="ctr"/>
        <c:lblOffset val="100"/>
        <c:tickLblSkip val="1"/>
        <c:noMultiLvlLbl val="0"/>
      </c:catAx>
      <c:valAx>
        <c:axId val="137228288"/>
        <c:scaling>
          <c:orientation val="minMax"/>
          <c:max val="1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anose="02020603050405020304" pitchFamily="18" charset="0"/>
                  </a:defRPr>
                </a:pPr>
                <a:r>
                  <a:rPr lang="en-US" sz="1200" baseline="0" dirty="0">
                    <a:latin typeface="Times New Roman" panose="02020603050405020304" pitchFamily="18" charset="0"/>
                  </a:rPr>
                  <a:t>Rate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37214208"/>
        <c:crosses val="autoZero"/>
        <c:crossBetween val="between"/>
        <c:majorUnit val="5"/>
        <c:minorUnit val="1"/>
      </c:valAx>
    </c:plotArea>
    <c:legend>
      <c:legendPos val="b"/>
      <c:layout>
        <c:manualLayout>
          <c:xMode val="edge"/>
          <c:yMode val="edge"/>
          <c:x val="0.11853990789909111"/>
          <c:y val="0.69583499376998159"/>
          <c:w val="0.82480367806373234"/>
          <c:h val="0.10844391286532221"/>
        </c:manualLayout>
      </c:layout>
      <c:overlay val="0"/>
      <c:txPr>
        <a:bodyPr/>
        <a:lstStyle/>
        <a:p>
          <a:pPr>
            <a:defRPr sz="11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5-43DC-942F-D3321D371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5-43DC-942F-D3321D371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55-43DC-942F-D3321D371F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5-43DC-942F-D3321D371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55-43DC-942F-D3321D371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6-4448-A33D-28B3D2DB3F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86-4448-A33D-28B3D2DB3F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86-4448-A33D-28B3D2DB3F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86-4448-A33D-28B3D2DB3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86-4448-A33D-28B3D2DB3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1-4CEF-A7C7-0052B24353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1-4CEF-A7C7-0052B24353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71-4CEF-A7C7-0052B24353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71-4CEF-A7C7-0052B2435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71-4CEF-A7C7-0052B2435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B-4F55-9DE9-FE46E2A71F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B-4F55-9DE9-FE46E2A71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B-4F55-9DE9-FE46E2A71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7CB-4F55-9DE9-FE46E2A7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CB-4F55-9DE9-FE46E2A71F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76-469B-905F-DF5DA5F62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76-469B-905F-DF5DA5F621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76-469B-905F-DF5DA5F62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76-469B-905F-DF5DA5F621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876-469B-905F-DF5DA5F62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76-469B-905F-DF5DA5F621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76-469B-905F-DF5DA5F62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76-469B-905F-DF5DA5F62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A3-44D4-ADE6-AECC2B2CF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3-44D4-ADE6-AECC2B2CF4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A3-44D4-ADE6-AECC2B2CF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A3-44D4-ADE6-AECC2B2CF4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A3-44D4-ADE6-AECC2B2CF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A3-44D4-ADE6-AECC2B2CF4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A3-44D4-ADE6-AECC2B2CF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A3-44D4-ADE6-AECC2B2CF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C0-4A5D-A6FD-6CEA3D125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0-4A5D-A6FD-6CEA3D125D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C0-4A5D-A6FD-6CEA3D125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C0-4A5D-A6FD-6CEA3D125D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C0-4A5D-A6FD-6CEA3D125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C0-4A5D-A6FD-6CEA3D125D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C0-4A5D-A6FD-6CEA3D125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C0-4A5D-A6FD-6CEA3D125D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50-4665-AE88-75436F235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50-4665-AE88-75436F235A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50-4665-AE88-75436F235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50-4665-AE88-75436F235A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50-4665-AE88-75436F235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50-4665-AE88-75436F235A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50-4665-AE88-75436F235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50-4665-AE88-75436F235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3BA-41FA-BB99-558ACF0B9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A-41FA-BB99-558ACF0B96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BA-41FA-BB99-558ACF0B9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BA-41FA-BB99-558ACF0B96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BA-41FA-BB99-558ACF0B9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BA-41FA-BB99-558ACF0B96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BA-41FA-BB99-558ACF0B9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BA-41FA-BB99-558ACF0B9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B3-4E4A-9ECF-322BC5A4D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3-4E4A-9ECF-322BC5A4DA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B3-4E4A-9ECF-322BC5A4D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B3-4E4A-9ECF-322BC5A4DA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B3-4E4A-9ECF-322BC5A4D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B3-4E4A-9ECF-322BC5A4DA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B3-4E4A-9ECF-322BC5A4D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B3-4E4A-9ECF-322BC5A4DA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4.29</c:v>
                </c:pt>
                <c:pt idx="1">
                  <c:v>4.7699999999999996</c:v>
                </c:pt>
                <c:pt idx="2">
                  <c:v>0</c:v>
                </c:pt>
                <c:pt idx="3">
                  <c:v>15.35</c:v>
                </c:pt>
                <c:pt idx="4">
                  <c:v>0</c:v>
                </c:pt>
                <c:pt idx="5">
                  <c:v>0</c:v>
                </c:pt>
                <c:pt idx="7">
                  <c:v>6.9</c:v>
                </c:pt>
                <c:pt idx="8">
                  <c:v>7.1</c:v>
                </c:pt>
                <c:pt idx="9">
                  <c:v>7.8</c:v>
                </c:pt>
                <c:pt idx="10">
                  <c:v>15.3</c:v>
                </c:pt>
                <c:pt idx="11">
                  <c:v>0</c:v>
                </c:pt>
                <c:pt idx="12">
                  <c:v>1.7</c:v>
                </c:pt>
                <c:pt idx="13">
                  <c:v>14.5</c:v>
                </c:pt>
                <c:pt idx="14">
                  <c:v>12.1</c:v>
                </c:pt>
                <c:pt idx="15">
                  <c:v>0</c:v>
                </c:pt>
                <c:pt idx="16">
                  <c:v>9.8000000000000007</c:v>
                </c:pt>
                <c:pt idx="17">
                  <c:v>5.7</c:v>
                </c:pt>
                <c:pt idx="18">
                  <c:v>15.5</c:v>
                </c:pt>
                <c:pt idx="19">
                  <c:v>0</c:v>
                </c:pt>
                <c:pt idx="21">
                  <c:v>1.2</c:v>
                </c:pt>
                <c:pt idx="22">
                  <c:v>4.8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BF-4236-A0FF-0D4E1E107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BF-4236-A0FF-0D4E1E1070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BF-4236-A0FF-0D4E1E107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BF-4236-A0FF-0D4E1E1070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7BF-4236-A0FF-0D4E1E107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BF-4236-A0FF-0D4E1E1070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BF-4236-A0FF-0D4E1E107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BF-4236-A0FF-0D4E1E107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22-4BE2-9C1A-A67C90EA9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2-4BE2-9C1A-A67C90EA9C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22-4BE2-9C1A-A67C90EA9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22-4BE2-9C1A-A67C90EA9C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22-4BE2-9C1A-A67C90EA9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22-4BE2-9C1A-A67C90EA9C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22-4BE2-9C1A-A67C90EA9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22-4BE2-9C1A-A67C90EA9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0C-49ED-8EEB-175949C98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C-49ED-8EEB-175949C98E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10C-49ED-8EEB-175949C98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0C-49ED-8EEB-175949C98E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10C-49ED-8EEB-175949C98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0C-49ED-8EEB-175949C98E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0C-49ED-8EEB-175949C98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0C-49ED-8EEB-175949C98E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DE-4CDE-AD3D-00CE822EF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E-4CDE-AD3D-00CE822EFD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DE-4CDE-AD3D-00CE822EF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DE-4CDE-AD3D-00CE822EFD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5DE-4CDE-AD3D-00CE822EF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DE-4CDE-AD3D-00CE822EFD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DE-4CDE-AD3D-00CE822EF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DE-4CDE-AD3D-00CE822EF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C-48B2-8AD3-5F0E467F7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C-48B2-8AD3-5F0E467F72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BC-48B2-8AD3-5F0E467F7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BC-48B2-8AD3-5F0E467F72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BC-48B2-8AD3-5F0E467F7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BC-48B2-8AD3-5F0E467F72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BC-48B2-8AD3-5F0E467F7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BC-48B2-8AD3-5F0E467F7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6-4EFC-88B8-67C7F07AA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6-4EFC-88B8-67C7F07AAA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E6-4EFC-88B8-67C7F07AA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E6-4EFC-88B8-67C7F07AAA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1E6-4EFC-88B8-67C7F07AA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E6-4EFC-88B8-67C7F07AAA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E6-4EFC-88B8-67C7F07AA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E6-4EFC-88B8-67C7F07AAA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40-4DB8-94D7-2234114A04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0-4DB8-94D7-2234114A04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40-4DB8-94D7-2234114A04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0-4DB8-94D7-2234114A04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40-4DB8-94D7-2234114A04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40-4DB8-94D7-2234114A04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340-4DB8-94D7-2234114A04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340-4DB8-94D7-2234114A0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EC-4B5A-B00C-A4994CB76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C-4B5A-B00C-A4994CB768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EC-4B5A-B00C-A4994CB76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C-4B5A-B00C-A4994CB768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EC-4B5A-B00C-A4994CB76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EC-4B5A-B00C-A4994CB768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EC-4B5A-B00C-A4994CB76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EC-4B5A-B00C-A4994CB76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F-4C00-8C58-C7B30652A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4C00-8C58-C7B30652A4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5F-4C00-8C58-C7B30652A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F-4C00-8C58-C7B30652A4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5F-4C00-8C58-C7B30652A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5F-4C00-8C58-C7B30652A4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D5F-4C00-8C58-C7B30652A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5F-4C00-8C58-C7B30652A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EB-4CDA-AA0A-10A884AD3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B-4CDA-AA0A-10A884AD31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EB-4CDA-AA0A-10A884AD3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B-4CDA-AA0A-10A884AD31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EB-4CDA-AA0A-10A884AD3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EB-4CDA-AA0A-10A884AD31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8EB-4CDA-AA0A-10A884AD3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EB-4CDA-AA0A-10A884AD3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LWC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1.4</c:v>
                </c:pt>
                <c:pt idx="1">
                  <c:v>1.6</c:v>
                </c:pt>
                <c:pt idx="2">
                  <c:v>0</c:v>
                </c:pt>
                <c:pt idx="3">
                  <c:v>5.0999999999999996</c:v>
                </c:pt>
                <c:pt idx="4">
                  <c:v>0</c:v>
                </c:pt>
                <c:pt idx="5">
                  <c:v>0</c:v>
                </c:pt>
                <c:pt idx="7">
                  <c:v>5.2</c:v>
                </c:pt>
                <c:pt idx="8">
                  <c:v>5.7</c:v>
                </c:pt>
                <c:pt idx="9">
                  <c:v>3.9</c:v>
                </c:pt>
                <c:pt idx="10">
                  <c:v>15.3</c:v>
                </c:pt>
                <c:pt idx="11">
                  <c:v>0</c:v>
                </c:pt>
                <c:pt idx="12">
                  <c:v>0</c:v>
                </c:pt>
                <c:pt idx="13">
                  <c:v>7.3</c:v>
                </c:pt>
                <c:pt idx="14">
                  <c:v>12.1</c:v>
                </c:pt>
                <c:pt idx="15">
                  <c:v>0</c:v>
                </c:pt>
                <c:pt idx="16">
                  <c:v>9.8000000000000007</c:v>
                </c:pt>
                <c:pt idx="17">
                  <c:v>1.9</c:v>
                </c:pt>
                <c:pt idx="18">
                  <c:v>5.2</c:v>
                </c:pt>
                <c:pt idx="19">
                  <c:v>0</c:v>
                </c:pt>
                <c:pt idx="21">
                  <c:v>1.2</c:v>
                </c:pt>
                <c:pt idx="22">
                  <c:v>4.8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026-46A9-8DFA-C0C41BC2D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6-46A9-8DFA-C0C41BC2DC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26-46A9-8DFA-C0C41BC2D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26-46A9-8DFA-C0C41BC2DC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26-46A9-8DFA-C0C41BC2D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26-46A9-8DFA-C0C41BC2DC7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026-46A9-8DFA-C0C41BC2D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26-46A9-8DFA-C0C41BC2DC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AC-44E6-8337-F69B7C195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C-44E6-8337-F69B7C195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AC-44E6-8337-F69B7C195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AC-44E6-8337-F69B7C1956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AC-44E6-8337-F69B7C195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AC-44E6-8337-F69B7C1956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3AC-44E6-8337-F69B7C195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AC-44E6-8337-F69B7C195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DB-4E40-A756-3D8351194A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B-4E40-A756-3D8351194A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ADB-4E40-A756-3D8351194A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DB-4E40-A756-3D8351194A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DB-4E40-A756-3D8351194A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DB-4E40-A756-3D8351194A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DB-4E40-A756-3D8351194A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DB-4E40-A756-3D8351194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3-443F-83B7-F52258312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3-443F-83B7-F52258312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83-443F-83B7-F52258312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83-443F-83B7-F52258312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83-443F-83B7-F52258312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83-443F-83B7-F522583129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283-443F-83B7-F52258312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83-443F-83B7-F52258312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E6-4236-B811-E325F844C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6-4236-B811-E325F844C7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E6-4236-B811-E325F844C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E6-4236-B811-E325F844C7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E6-4236-B811-E325F844C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E6-4236-B811-E325F844C7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0E6-4236-B811-E325F844C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E6-4236-B811-E325F844C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19-44F7-ADB3-5F305B658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9-44F7-ADB3-5F305B658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19-44F7-ADB3-5F305B658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19-44F7-ADB3-5F305B658B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19-44F7-ADB3-5F305B658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19-44F7-ADB3-5F305B658B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419-44F7-ADB3-5F305B658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19-44F7-ADB3-5F305B658B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95-457B-A91C-A999A82C2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95-457B-A91C-A999A82C2F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95-457B-A91C-A999A82C2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95-457B-A91C-A999A82C2F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95-457B-A91C-A999A82C2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95-457B-A91C-A999A82C2F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95-457B-A91C-A999A82C2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95-457B-A91C-A999A82C2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A-4BE9-9BB7-B066D7C2D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A-4BE9-9BB7-B066D7C2D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C0A-4BE9-9BB7-B066D7C2D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0A-4BE9-9BB7-B066D7C2D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0A-4BE9-9BB7-B066D7C2D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0A-4BE9-9BB7-B066D7C2D0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0A-4BE9-9BB7-B066D7C2D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0A-4BE9-9BB7-B066D7C2D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97-47BC-90B2-7CB1F312B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7-47BC-90B2-7CB1F312B3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97-47BC-90B2-7CB1F312B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97-47BC-90B2-7CB1F312B3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97-47BC-90B2-7CB1F312B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97-47BC-90B2-7CB1F312B3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697-47BC-90B2-7CB1F312B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97-47BC-90B2-7CB1F312B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C5-4819-B327-84F848E9A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5-4819-B327-84F848E9AE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C5-4819-B327-84F848E9A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C5-4819-B327-84F848E9AE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C5-4819-B327-84F848E9A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C5-4819-B327-84F848E9AE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7C5-4819-B327-84F848E9A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C5-4819-B327-84F848E9A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Away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BNIA Airfield</c:v>
                </c:pt>
                <c:pt idx="4">
                  <c:v>BNIA Terminal</c:v>
                </c:pt>
                <c:pt idx="5">
                  <c:v>NFIA</c:v>
                </c:pt>
                <c:pt idx="7">
                  <c:v>Surface</c:v>
                </c:pt>
                <c:pt idx="8">
                  <c:v>Bus</c:v>
                </c:pt>
                <c:pt idx="9">
                  <c:v>Cold Spring Operations</c:v>
                </c:pt>
                <c:pt idx="10">
                  <c:v>Cold Spring Maintenance</c:v>
                </c:pt>
                <c:pt idx="11">
                  <c:v>Shops</c:v>
                </c:pt>
                <c:pt idx="12">
                  <c:v>Babcock Operations</c:v>
                </c:pt>
                <c:pt idx="13">
                  <c:v>Babcock Maintenance</c:v>
                </c:pt>
                <c:pt idx="14">
                  <c:v>Frontier Operations</c:v>
                </c:pt>
                <c:pt idx="15">
                  <c:v>Frontier Maintenance</c:v>
                </c:pt>
                <c:pt idx="16">
                  <c:v>Paratransit/Metrolink</c:v>
                </c:pt>
                <c:pt idx="17">
                  <c:v>Rail</c:v>
                </c:pt>
                <c:pt idx="18">
                  <c:v>Rail Operations</c:v>
                </c:pt>
                <c:pt idx="19">
                  <c:v>Rail Maintenance</c:v>
                </c:pt>
                <c:pt idx="21">
                  <c:v>Support</c:v>
                </c:pt>
                <c:pt idx="22">
                  <c:v>Transit Police</c:v>
                </c:pt>
                <c:pt idx="23">
                  <c:v>FMD</c:v>
                </c:pt>
                <c:pt idx="24">
                  <c:v>MTC/NFTC Facilities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1.101</c:v>
                </c:pt>
                <c:pt idx="1">
                  <c:v>1.2250000000000001</c:v>
                </c:pt>
                <c:pt idx="2">
                  <c:v>0</c:v>
                </c:pt>
                <c:pt idx="3">
                  <c:v>3.94</c:v>
                </c:pt>
                <c:pt idx="4">
                  <c:v>0</c:v>
                </c:pt>
                <c:pt idx="5">
                  <c:v>0</c:v>
                </c:pt>
                <c:pt idx="7">
                  <c:v>0.70199999999999996</c:v>
                </c:pt>
                <c:pt idx="8">
                  <c:v>0.81799999999999995</c:v>
                </c:pt>
                <c:pt idx="9">
                  <c:v>3.9E-2</c:v>
                </c:pt>
                <c:pt idx="10">
                  <c:v>0.76400000000000001</c:v>
                </c:pt>
                <c:pt idx="11">
                  <c:v>0</c:v>
                </c:pt>
                <c:pt idx="12">
                  <c:v>0</c:v>
                </c:pt>
                <c:pt idx="13">
                  <c:v>7.2999999999999995E-2</c:v>
                </c:pt>
                <c:pt idx="14">
                  <c:v>1.296</c:v>
                </c:pt>
                <c:pt idx="15">
                  <c:v>0</c:v>
                </c:pt>
                <c:pt idx="16">
                  <c:v>3.528</c:v>
                </c:pt>
                <c:pt idx="17">
                  <c:v>3.7999999999999999E-2</c:v>
                </c:pt>
                <c:pt idx="18">
                  <c:v>0.10299999999999999</c:v>
                </c:pt>
                <c:pt idx="19">
                  <c:v>0</c:v>
                </c:pt>
                <c:pt idx="21">
                  <c:v>0.16</c:v>
                </c:pt>
                <c:pt idx="22">
                  <c:v>0.65100000000000002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8-4414-BBB3-64565E675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CE-44F5-A269-C21B4AA5C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E-44F5-A269-C21B4AA5C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CE-44F5-A269-C21B4AA5C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CE-44F5-A269-C21B4AA5C7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CE-44F5-A269-C21B4AA5C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CE-44F5-A269-C21B4AA5C7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1CE-44F5-A269-C21B4AA5C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CE-44F5-A269-C21B4AA5C7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6-4894-89E8-6C64105F6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6-4894-89E8-6C64105F6D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D6-4894-89E8-6C64105F6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D6-4894-89E8-6C64105F6D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D6-4894-89E8-6C64105F6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D6-4894-89E8-6C64105F6D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5D6-4894-89E8-6C64105F6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D6-4894-89E8-6C64105F6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Recordable Injuries/Illness</a:t>
            </a:r>
          </a:p>
        </c:rich>
      </c:tx>
      <c:layout>
        <c:manualLayout>
          <c:xMode val="edge"/>
          <c:yMode val="edge"/>
          <c:x val="0.21041137245458963"/>
          <c:y val="0.12372548677165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7913809999743"/>
          <c:y val="0.24417423171550803"/>
          <c:w val="0.80707342162829443"/>
          <c:h val="0.3976401938081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-3.0283257338674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68-4D70-9CBD-92BB57930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8-4D70-9CBD-92BB579302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67483710465844E-2"/>
                  <c:y val="-3.028325733867438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1A8BC9CE-0605-4E34-897B-F5383D851B2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68-4D70-9CBD-92BB57930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68-4D70-9CBD-92BB579302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12472850776335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68-4D70-9CBD-92BB57930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68-4D70-9CBD-92BB579302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821E-2"/>
                  <c:y val="-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68-4D70-9CBD-92BB57930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68-4D70-9CBD-92BB57930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5698116573631"/>
          <c:y val="0.77167626905649911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All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EB-4EEC-BE5A-6555673ED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B-4EEC-BE5A-6555673ED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EB-4EEC-BE5A-6555673ED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B-4EEC-BE5A-6555673ED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EB-4EEC-BE5A-6555673ED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EB-4EEC-BE5A-6555673EDA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BEB-4EEC-BE5A-6555673ED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EB-4EEC-BE5A-6555673ED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Lost Workday Cases</a:t>
            </a:r>
          </a:p>
        </c:rich>
      </c:tx>
      <c:layout>
        <c:manualLayout>
          <c:xMode val="edge"/>
          <c:yMode val="edge"/>
          <c:x val="0.23951068187886129"/>
          <c:y val="5.453442500614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F2-4BF2-8C09-661F720E2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2-4BF2-8C09-661F720E23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F2-4BF2-8C09-661F720E2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2-4BF2-8C09-661F720E23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F2-4BF2-8C09-661F720E2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F2-4BF2-8C09-661F720E23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CF2-4BF2-8C09-661F720E2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F2-4BF2-8C09-661F720E2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aseline="0" dirty="0"/>
              <a:t>Days Away</a:t>
            </a:r>
          </a:p>
          <a:p>
            <a:pPr>
              <a:defRPr sz="1050"/>
            </a:pPr>
            <a:r>
              <a:rPr lang="en-US" sz="1000" baseline="0" dirty="0"/>
              <a:t>(100’s of days)</a:t>
            </a:r>
          </a:p>
        </c:rich>
      </c:tx>
      <c:layout>
        <c:manualLayout>
          <c:xMode val="edge"/>
          <c:yMode val="edge"/>
          <c:x val="0.32652384709189142"/>
          <c:y val="2.675882897117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9454F3E0-3202-4EB4-B9D9-92426C750B8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FEC-44A7-8949-D08BE1ADC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C-44A7-8949-D08BE1ADC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962E-2"/>
                  <c:y val="-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EC-44A7-8949-D08BE1ADC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EC-44A7-8949-D08BE1ADCB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371489477636E-2"/>
                  <c:y val="-4.6861073876901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EC-44A7-8949-D08BE1ADC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EC-44A7-8949-D08BE1ADCB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676652470908892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750A084D-6B3D-448A-9416-105D848388B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EC-44A7-8949-D08BE1ADC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EC-44A7-8949-D08BE1ADCB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43-48BE-81A7-4A3CA5DB7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3-48BE-81A7-4A3CA5DB73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43-48BE-81A7-4A3CA5DB7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43-48BE-81A7-4A3CA5DB73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43-48BE-81A7-4A3CA5DB7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43-48BE-81A7-4A3CA5DB73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43-48BE-81A7-4A3CA5DB7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43-48BE-81A7-4A3CA5DB7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5D2-492B-9573-98C8DBF00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2-492B-9573-98C8DBF00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D2-492B-9573-98C8DBF00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2-492B-9573-98C8DBF00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D2-492B-9573-98C8DBF00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D2-492B-9573-98C8DBF00B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D2-492B-9573-98C8DBF00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D2-492B-9573-98C8DBF00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68-41A8-9729-0D061381D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8-41A8-9729-0D061381DE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068-41A8-9729-0D061381D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8-41A8-9729-0D061381DE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068-41A8-9729-0D061381D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68-41A8-9729-0D061381DE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68-41A8-9729-0D061381D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68-41A8-9729-0D061381DE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AE-402C-9771-0D7325686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E-402C-9771-0D73256868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AE-402C-9771-0D7325686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AE-402C-9771-0D73256868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EAE-402C-9771-0D7325686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AE-402C-9771-0D73256868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AE-402C-9771-0D7325686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AE-402C-9771-0D7325686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67</c:v>
                </c:pt>
                <c:pt idx="1">
                  <c:v>64</c:v>
                </c:pt>
                <c:pt idx="3">
                  <c:v>100</c:v>
                </c:pt>
                <c:pt idx="5">
                  <c:v>75</c:v>
                </c:pt>
                <c:pt idx="6">
                  <c:v>75</c:v>
                </c:pt>
                <c:pt idx="7">
                  <c:v>50</c:v>
                </c:pt>
                <c:pt idx="8">
                  <c:v>67</c:v>
                </c:pt>
                <c:pt idx="9">
                  <c:v>75</c:v>
                </c:pt>
                <c:pt idx="10">
                  <c:v>100</c:v>
                </c:pt>
                <c:pt idx="11">
                  <c:v>74</c:v>
                </c:pt>
                <c:pt idx="12">
                  <c:v>63</c:v>
                </c:pt>
                <c:pt idx="13">
                  <c:v>88</c:v>
                </c:pt>
                <c:pt idx="15">
                  <c:v>89</c:v>
                </c:pt>
                <c:pt idx="18">
                  <c:v>100</c:v>
                </c:pt>
                <c:pt idx="19">
                  <c:v>89</c:v>
                </c:pt>
                <c:pt idx="2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On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Sheet1!$C$2:$C$22</c:f>
              <c:numCache>
                <c:formatCode>0.0</c:formatCode>
                <c:ptCount val="21"/>
                <c:pt idx="0">
                  <c:v>67</c:v>
                </c:pt>
                <c:pt idx="1">
                  <c:v>64</c:v>
                </c:pt>
                <c:pt idx="3">
                  <c:v>100</c:v>
                </c:pt>
                <c:pt idx="5">
                  <c:v>32</c:v>
                </c:pt>
                <c:pt idx="6">
                  <c:v>33</c:v>
                </c:pt>
                <c:pt idx="7">
                  <c:v>50</c:v>
                </c:pt>
                <c:pt idx="8">
                  <c:v>0</c:v>
                </c:pt>
                <c:pt idx="9">
                  <c:v>25</c:v>
                </c:pt>
                <c:pt idx="10">
                  <c:v>67</c:v>
                </c:pt>
                <c:pt idx="11">
                  <c:v>31</c:v>
                </c:pt>
                <c:pt idx="12">
                  <c:v>11</c:v>
                </c:pt>
                <c:pt idx="13">
                  <c:v>56</c:v>
                </c:pt>
                <c:pt idx="15">
                  <c:v>53</c:v>
                </c:pt>
                <c:pt idx="18">
                  <c:v>100</c:v>
                </c:pt>
                <c:pt idx="19">
                  <c:v>44</c:v>
                </c:pt>
                <c:pt idx="2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7-4716-AE2A-27E0ED04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A6-4F98-BE9F-0D7E1A5A4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6-4F98-BE9F-0D7E1A5A40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A6-4F98-BE9F-0D7E1A5A4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6-4F98-BE9F-0D7E1A5A40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A6-4F98-BE9F-0D7E1A5A4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A6-4F98-BE9F-0D7E1A5A40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A6-4F98-BE9F-0D7E1A5A4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A6-4F98-BE9F-0D7E1A5A4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C7-45CF-88D1-EC44A2E08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7-45CF-88D1-EC44A2E088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8C7-45CF-88D1-EC44A2E08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C7-45CF-88D1-EC44A2E088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C7-45CF-88D1-EC44A2E08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C7-45CF-88D1-EC44A2E088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C7-45CF-88D1-EC44A2E08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C7-45CF-88D1-EC44A2E088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B8A-4A97-8158-738AE5C48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A-4A97-8158-738AE5C486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8A-4A97-8158-738AE5C48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8A-4A97-8158-738AE5C486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8A-4A97-8158-738AE5C48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8A-4A97-8158-738AE5C486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8A-4A97-8158-738AE5C48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8A-4A97-8158-738AE5C48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F7-4DCD-993C-DB773FB97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F7-4DCD-993C-DB773FB977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F7-4DCD-993C-DB773FB97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F7-4DCD-993C-DB773FB977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F7-4DCD-993C-DB773FB97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F7-4DCD-993C-DB773FB977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F7-4DCD-993C-DB773FB97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F7-4DCD-993C-DB773FB97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B5-45D1-9308-8275BE273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5-45D1-9308-8275BE2732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0B5-45D1-9308-8275BE273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B5-45D1-9308-8275BE2732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0B5-45D1-9308-8275BE273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B5-45D1-9308-8275BE2732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B5-45D1-9308-8275BE273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B5-45D1-9308-8275BE2732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18-48A2-8AC6-0C6F38A80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8-48A2-8AC6-0C6F38A80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18-48A2-8AC6-0C6F38A80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18-48A2-8AC6-0C6F38A804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218-48A2-8AC6-0C6F38A80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18-48A2-8AC6-0C6F38A804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18-48A2-8AC6-0C6F38A80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18-48A2-8AC6-0C6F38A80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13-4072-8974-2495BC98E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3-4072-8974-2495BC98E4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13-4072-8974-2495BC98E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3-4072-8974-2495BC98E4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13-4072-8974-2495BC98E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13-4072-8974-2495BC98E4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13-4072-8974-2495BC98E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13-4072-8974-2495BC98E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13-46B8-8361-34DEAFFDF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3-46B8-8361-34DEAFFDF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13-46B8-8361-34DEAFFDF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13-46B8-8361-34DEAFFDFF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713-46B8-8361-34DEAFFDF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13-46B8-8361-34DEAFFDFF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13-46B8-8361-34DEAFFDF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13-46B8-8361-34DEAFFDFF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7C-4080-A7F8-454DD4E20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C-4080-A7F8-454DD4E20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7C-4080-A7F8-454DD4E20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C-4080-A7F8-454DD4E20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87C-4080-A7F8-454DD4E20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7C-4080-A7F8-454DD4E209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7C-4080-A7F8-454DD4E20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7C-4080-A7F8-454DD4E20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CFF-4B3F-AF9B-CAD451F79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F-4B3F-AF9B-CAD451F79F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FF-4B3F-AF9B-CAD451F79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FF-4B3F-AF9B-CAD451F79F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FF-4B3F-AF9B-CAD451F79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FF-4B3F-AF9B-CAD451F79F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FF-4B3F-AF9B-CAD451F79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FF-4B3F-AF9B-CAD451F79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6903931424895E-2"/>
          <c:y val="9.3274019921874285E-2"/>
          <c:w val="0.9358388966743485"/>
          <c:h val="0.6160943779738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Open Overdue Hazards as of 05/31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Aviation</c:v>
                </c:pt>
                <c:pt idx="1">
                  <c:v>BNIA</c:v>
                </c:pt>
                <c:pt idx="2">
                  <c:v>BNIA ARFF</c:v>
                </c:pt>
                <c:pt idx="3">
                  <c:v>NFIA</c:v>
                </c:pt>
                <c:pt idx="5">
                  <c:v>Surface</c:v>
                </c:pt>
                <c:pt idx="6">
                  <c:v>Bus</c:v>
                </c:pt>
                <c:pt idx="7">
                  <c:v>Cold Spring Garage</c:v>
                </c:pt>
                <c:pt idx="8">
                  <c:v>Cold Spring Shops</c:v>
                </c:pt>
                <c:pt idx="9">
                  <c:v>Babcock</c:v>
                </c:pt>
                <c:pt idx="10">
                  <c:v>Frontier</c:v>
                </c:pt>
                <c:pt idx="11">
                  <c:v>Rail</c:v>
                </c:pt>
                <c:pt idx="12">
                  <c:v>Rail System</c:v>
                </c:pt>
                <c:pt idx="13">
                  <c:v>South Park</c:v>
                </c:pt>
                <c:pt idx="15">
                  <c:v>Support</c:v>
                </c:pt>
                <c:pt idx="16">
                  <c:v>1404 Main</c:v>
                </c:pt>
                <c:pt idx="17">
                  <c:v>175 Aero</c:v>
                </c:pt>
                <c:pt idx="18">
                  <c:v>FMD</c:v>
                </c:pt>
                <c:pt idx="19">
                  <c:v>MTC/NFTC Facilities</c:v>
                </c:pt>
                <c:pt idx="20">
                  <c:v>OCC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DF1-9AAA-C0C36C400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395119"/>
        <c:axId val="1780392335"/>
      </c:barChart>
      <c:catAx>
        <c:axId val="17213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392335"/>
        <c:crosses val="autoZero"/>
        <c:auto val="1"/>
        <c:lblAlgn val="ctr"/>
        <c:lblOffset val="100"/>
        <c:noMultiLvlLbl val="0"/>
      </c:catAx>
      <c:valAx>
        <c:axId val="178039233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95119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F1-48F7-ADF0-846D1893F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1-48F7-ADF0-846D1893F6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F1-48F7-ADF0-846D1893F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F1-48F7-ADF0-846D1893F6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0F1-48F7-ADF0-846D1893F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F1-48F7-ADF0-846D1893F6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F1-48F7-ADF0-846D1893F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F1-48F7-ADF0-846D1893F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23-4E5F-8482-30C2F4B79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3-4E5F-8482-30C2F4B79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23-4E5F-8482-30C2F4B79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23-4E5F-8482-30C2F4B796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F23-4E5F-8482-30C2F4B79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23-4E5F-8482-30C2F4B796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23-4E5F-8482-30C2F4B79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23-4E5F-8482-30C2F4B79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E22-4409-8329-24D6EB36D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2-4409-8329-24D6EB36D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22-4409-8329-24D6EB36D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22-4409-8329-24D6EB36D6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22-4409-8329-24D6EB36D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22-4409-8329-24D6EB36D6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22-4409-8329-24D6EB36D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22-4409-8329-24D6EB36D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C6-4062-835A-61E324820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6-4062-835A-61E324820C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C6-4062-835A-61E324820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6-4062-835A-61E324820C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6C6-4062-835A-61E324820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C6-4062-835A-61E324820C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C6-4062-835A-61E324820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C6-4062-835A-61E324820C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2A-47C4-AF22-7A8AD0DE8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A-47C4-AF22-7A8AD0DE87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2A-47C4-AF22-7A8AD0DE8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2A-47C4-AF22-7A8AD0DE87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22A-47C4-AF22-7A8AD0DE8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2A-47C4-AF22-7A8AD0DE87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2A-47C4-AF22-7A8AD0DE8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2A-47C4-AF22-7A8AD0DE8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090-43C0-9781-D992B28F5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0-43C0-9781-D992B28F5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90-43C0-9781-D992B28F5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90-43C0-9781-D992B28F5E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90-43C0-9781-D992B28F5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90-43C0-9781-D992B28F5E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90-43C0-9781-D992B28F5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90-43C0-9781-D992B28F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3B-467C-89CB-4CA1A8EDC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B-467C-89CB-4CA1A8EDC7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D3B-467C-89CB-4CA1A8EDC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3B-467C-89CB-4CA1A8EDC7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D3B-467C-89CB-4CA1A8EDC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3B-467C-89CB-4CA1A8EDC7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3B-467C-89CB-4CA1A8EDC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3B-467C-89CB-4CA1A8EDC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55-4B7E-B5E4-0C0AAAEAC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55-4B7E-B5E4-0C0AAAEAC1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55-4B7E-B5E4-0C0AAAEAC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55-4B7E-B5E4-0C0AAAEAC1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A55-4B7E-B5E4-0C0AAAEAC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55-4B7E-B5E4-0C0AAAEAC1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55-4B7E-B5E4-0C0AAAEAC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55-4B7E-B5E4-0C0AAAEAC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D0C-4122-A10A-D3A113D09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C-4122-A10A-D3A113D098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0C-4122-A10A-D3A113D09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0C-4122-A10A-D3A113D098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0C-4122-A10A-D3A113D09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0C-4122-A10A-D3A113D098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0C-4122-A10A-D3A113D09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0C-4122-A10A-D3A113D09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2-4146-9290-1F5B9F20B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2-4146-9290-1F5B9F20BF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C92-4146-9290-1F5B9F20B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92-4146-9290-1F5B9F20BF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92-4146-9290-1F5B9F20B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92-4146-9290-1F5B9F20BF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2-4146-9290-1F5B9F20B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92-4146-9290-1F5B9F20BF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1.96</c:v>
                </c:pt>
                <c:pt idx="1">
                  <c:v>2.92</c:v>
                </c:pt>
                <c:pt idx="2">
                  <c:v>1.74</c:v>
                </c:pt>
                <c:pt idx="3">
                  <c:v>1.98</c:v>
                </c:pt>
                <c:pt idx="4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2-4508-8D2C-B83EE7FA16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1.85</c:v>
                </c:pt>
                <c:pt idx="1">
                  <c:v>2.16</c:v>
                </c:pt>
                <c:pt idx="2">
                  <c:v>2.36</c:v>
                </c:pt>
                <c:pt idx="3">
                  <c:v>1.18</c:v>
                </c:pt>
                <c:pt idx="4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2-4508-8D2C-B83EE7FA16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2.4300000000000002</c:v>
                </c:pt>
                <c:pt idx="1">
                  <c:v>3.6</c:v>
                </c:pt>
                <c:pt idx="2">
                  <c:v>3.83</c:v>
                </c:pt>
                <c:pt idx="3">
                  <c:v>1.53</c:v>
                </c:pt>
                <c:pt idx="4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2-4508-8D2C-B83EE7FA16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1.24</c:v>
                </c:pt>
                <c:pt idx="1">
                  <c:v>1.93</c:v>
                </c:pt>
                <c:pt idx="2">
                  <c:v>1.22</c:v>
                </c:pt>
                <c:pt idx="3">
                  <c:v>1.23</c:v>
                </c:pt>
                <c:pt idx="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2-4508-8D2C-B83EE7FA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869648951578"/>
          <c:y val="0.24417423171550803"/>
          <c:w val="0.83977839983312663"/>
          <c:h val="0.33801598011900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2451131397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07-4B94-9430-7653E54C3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7-4B94-9430-7653E54C3B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6.05665146773487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07-4B94-9430-7653E54C3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7-4B94-9430-7653E54C3B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5746199108697E-2"/>
                  <c:y val="0"/>
                </c:manualLayout>
              </c:layout>
              <c:tx>
                <c:rich>
                  <a:bodyPr/>
                  <a:lstStyle/>
                  <a:p>
                    <a:fld id="{44B208F7-F75A-4630-8766-43525DC277F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007-4B94-9430-7653E54C3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07-4B94-9430-7653E54C3B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4967420931689E-2"/>
                  <c:y val="6.607332474206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07-4B94-9430-7653E54C3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07-4B94-9430-7653E54C3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20784"/>
        <c:axId val="1980163248"/>
        <c:axId val="0"/>
      </c:bar3DChart>
      <c:catAx>
        <c:axId val="19760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63248"/>
        <c:crosses val="autoZero"/>
        <c:auto val="1"/>
        <c:lblAlgn val="ctr"/>
        <c:lblOffset val="100"/>
        <c:noMultiLvlLbl val="0"/>
      </c:catAx>
      <c:valAx>
        <c:axId val="1980163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20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4901921840924"/>
          <c:y val="0.84669532263688274"/>
          <c:w val="0.72670175683076299"/>
          <c:h val="0.108758698520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7752087688613"/>
          <c:y val="0.24991516778170864"/>
          <c:w val="0.88082247912311384"/>
          <c:h val="0.2650547085712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-6.60733591175512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2C72074-0629-47CD-B6C6-2D4C6AEEC4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FE0-4FC4-B870-ABBF7DF49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0-4FC4-B870-ABBF7DF496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E0-4FC4-B870-ABBF7DF49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E0-4FC4-B870-ABBF7DF496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E0-4FC4-B870-ABBF7DF49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E0-4FC4-B870-ABBF7DF496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362E-2"/>
                  <c:y val="-6.05665461878454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E0-4FC4-B870-ABBF7DF49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E0-4FC4-B870-ABBF7DF49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/>
              <a:t>Rate Comparisons</a:t>
            </a:r>
          </a:p>
          <a:p>
            <a:pPr>
              <a:defRPr sz="1200"/>
            </a:pPr>
            <a:r>
              <a:rPr lang="en-US" sz="1000" baseline="0" dirty="0"/>
              <a:t>(100’s of 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C9-402D-A1D2-BC078325B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C9-402D-A1D2-BC078325B7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0734431515095E-2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116C6D4-A3B3-40D8-AE14-618DA6ED505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BC9-402D-A1D2-BC078325B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C9-402D-A1D2-BC078325B7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50367215757473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ADF47E5-F96E-4524-81CF-3417032ADDA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BC9-402D-A1D2-BC078325B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C9-402D-A1D2-BC078325B7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01468863030267E-2"/>
                  <c:y val="6.6073359117550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C9-402D-A1D2-BC078325B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 employees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C9-402D-A1D2-BC078325B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1394096"/>
        <c:axId val="1823042912"/>
        <c:axId val="0"/>
      </c:bar3DChart>
      <c:catAx>
        <c:axId val="1711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42912"/>
        <c:crosses val="autoZero"/>
        <c:auto val="1"/>
        <c:lblAlgn val="ctr"/>
        <c:lblOffset val="100"/>
        <c:noMultiLvlLbl val="0"/>
      </c:catAx>
      <c:valAx>
        <c:axId val="1823042912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9409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5470010693108E-2"/>
          <c:y val="0.12660012732934464"/>
          <c:w val="0.93247922134733163"/>
          <c:h val="0.738445698095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A-4AEE-8BA0-26820F3633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A-4AEE-8BA0-26820F3633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0.02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A-4AEE-8BA0-26820F3633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Combined - All Bus/Paratransit</c:v>
                </c:pt>
                <c:pt idx="1">
                  <c:v>Cold Spring</c:v>
                </c:pt>
                <c:pt idx="2">
                  <c:v>Babcock</c:v>
                </c:pt>
                <c:pt idx="3">
                  <c:v>Frontier</c:v>
                </c:pt>
                <c:pt idx="4">
                  <c:v>Paratransit/Metrolink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0.06</c:v>
                </c:pt>
                <c:pt idx="1">
                  <c:v>0.11</c:v>
                </c:pt>
                <c:pt idx="2">
                  <c:v>0.09</c:v>
                </c:pt>
                <c:pt idx="3">
                  <c:v>0.06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A-4AEE-8BA0-26820F363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6224096"/>
        <c:axId val="711896992"/>
      </c:barChart>
      <c:catAx>
        <c:axId val="796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896992"/>
        <c:crosses val="autoZero"/>
        <c:auto val="1"/>
        <c:lblAlgn val="ctr"/>
        <c:lblOffset val="100"/>
        <c:noMultiLvlLbl val="0"/>
      </c:catAx>
      <c:valAx>
        <c:axId val="711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 Severity Preventable Accidents</a:t>
            </a:r>
          </a:p>
        </c:rich>
      </c:tx>
      <c:layout>
        <c:manualLayout>
          <c:xMode val="edge"/>
          <c:yMode val="edge"/>
          <c:x val="0.22276661845327611"/>
          <c:y val="8.9362014165412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93353750772497E-2"/>
                  <c:y val="-6.60733591175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1-4C26-B45F-C81ED9173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890695251081498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1-4C26-B45F-C81ED9173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9202450092693E-2"/>
                  <c:y val="6.607335911755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F1-4C26-B45F-C81ED91736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973415003089991E-3"/>
                  <c:y val="-6.056654618784542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9DE68119-4C79-4F31-99D6-61D695137C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F1-4C26-B45F-C81ED9173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Rate per 100,000 mi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F1-4C26-B45F-C81ED9173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6017040"/>
        <c:axId val="1799413312"/>
        <c:axId val="0"/>
      </c:bar3DChart>
      <c:catAx>
        <c:axId val="19760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13312"/>
        <c:crosses val="autoZero"/>
        <c:auto val="1"/>
        <c:lblAlgn val="ctr"/>
        <c:lblOffset val="100"/>
        <c:noMultiLvlLbl val="0"/>
      </c:catAx>
      <c:valAx>
        <c:axId val="17994133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17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0.16499</cdr:x>
      <cdr:y>0.77978</cdr:y>
    </cdr:from>
    <cdr:to>
      <cdr:x>0.93254</cdr:x>
      <cdr:y>0.98631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6473" y="4324448"/>
          <a:ext cx="3333018" cy="114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b="1" i="1" dirty="0"/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RII = Recordable Injury/Illness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LWC = Lost Workday Case</a:t>
          </a:r>
        </a:p>
        <a:p xmlns:a="http://schemas.openxmlformats.org/drawingml/2006/main">
          <a:pPr algn="ctr"/>
          <a:endParaRPr lang="en-US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Days Away  (Rate in 100’s of Days)</a:t>
          </a:r>
        </a:p>
        <a:p xmlns:a="http://schemas.openxmlformats.org/drawingml/2006/main">
          <a:pPr algn="ctr"/>
          <a:r>
            <a:rPr lang="en-US" sz="1000" b="1" i="1" dirty="0"/>
            <a:t> </a:t>
          </a:r>
        </a:p>
      </cdr:txBody>
    </cdr:sp>
  </cdr:relSizeAnchor>
  <cdr:relSizeAnchor xmlns:cdr="http://schemas.openxmlformats.org/drawingml/2006/chartDrawing">
    <cdr:from>
      <cdr:x>0.49198</cdr:x>
      <cdr:y>0.51595</cdr:y>
    </cdr:from>
    <cdr:to>
      <cdr:x>0.64536</cdr:x>
      <cdr:y>0.51595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EF2AC029-A428-4D35-B7FA-E930EAD7BF97}"/>
            </a:ext>
          </a:extLst>
        </cdr:cNvPr>
        <cdr:cNvCxnSpPr/>
      </cdr:nvCxnSpPr>
      <cdr:spPr>
        <a:xfrm xmlns:a="http://schemas.openxmlformats.org/drawingml/2006/main">
          <a:off x="2136371" y="2861302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0.75633</cdr:x>
      <cdr:y>0.59726</cdr:y>
    </cdr:from>
    <cdr:to>
      <cdr:x>0.90971</cdr:x>
      <cdr:y>0.59726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BDBCF4BA-E73F-4A1A-A75A-11404C9F795D}"/>
            </a:ext>
          </a:extLst>
        </cdr:cNvPr>
        <cdr:cNvCxnSpPr/>
      </cdr:nvCxnSpPr>
      <cdr:spPr>
        <a:xfrm xmlns:a="http://schemas.openxmlformats.org/drawingml/2006/main">
          <a:off x="3284287" y="3312239"/>
          <a:ext cx="666039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0.2254</cdr:x>
      <cdr:y>0.37506</cdr:y>
    </cdr:from>
    <cdr:to>
      <cdr:x>0.37288</cdr:x>
      <cdr:y>0.37506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51006ED-8AC8-4457-9E5A-CCDE4C55D176}"/>
            </a:ext>
          </a:extLst>
        </cdr:cNvPr>
        <cdr:cNvCxnSpPr/>
      </cdr:nvCxnSpPr>
      <cdr:spPr>
        <a:xfrm xmlns:a="http://schemas.openxmlformats.org/drawingml/2006/main">
          <a:off x="978798" y="2080005"/>
          <a:ext cx="640418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0.2726</cdr:x>
      <cdr:y>0.70631</cdr:y>
    </cdr:from>
    <cdr:to>
      <cdr:x>0.38601</cdr:x>
      <cdr:y>0.85882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940417-FCB8-47C8-8FBA-7D2B3CFD1403}"/>
            </a:ext>
          </a:extLst>
        </cdr:cNvPr>
        <cdr:cNvSpPr txBox="1"/>
      </cdr:nvSpPr>
      <cdr:spPr>
        <a:xfrm xmlns:a="http://schemas.openxmlformats.org/drawingml/2006/main">
          <a:off x="2197915" y="42348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A1C91EBA-5964-3842-8E89-29A91B03740B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24DE5E74-F79D-9A42-A4D1-17B87B7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3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0" y="5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/>
          <a:lstStyle>
            <a:lvl1pPr algn="r">
              <a:defRPr sz="1200"/>
            </a:lvl1pPr>
          </a:lstStyle>
          <a:p>
            <a:fld id="{7ED8DA78-53B6-504D-B31A-774152EDD7ED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5" tIns="46515" rIns="93035" bIns="465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035" tIns="46515" rIns="93035" bIns="465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0" y="8829972"/>
            <a:ext cx="3037840" cy="464820"/>
          </a:xfrm>
          <a:prstGeom prst="rect">
            <a:avLst/>
          </a:prstGeom>
        </p:spPr>
        <p:txBody>
          <a:bodyPr vert="horz" lIns="93035" tIns="46515" rIns="93035" bIns="46515" rtlCol="0" anchor="b"/>
          <a:lstStyle>
            <a:lvl1pPr algn="r">
              <a:defRPr sz="1200"/>
            </a:lvl1pPr>
          </a:lstStyle>
          <a:p>
            <a:fld id="{FDEA44A5-1D78-1D4B-8547-90EA93025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92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48"/>
          <p:cNvSpPr>
            <a:spLocks noGrp="1"/>
          </p:cNvSpPr>
          <p:nvPr>
            <p:ph type="pic" sz="quarter" idx="11"/>
          </p:nvPr>
        </p:nvSpPr>
        <p:spPr>
          <a:xfrm>
            <a:off x="227013" y="3646124"/>
            <a:ext cx="8916987" cy="2756264"/>
          </a:xfrm>
        </p:spPr>
        <p:txBody>
          <a:bodyPr lIns="0" tIns="0" rIns="0" bIns="0"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241228" y="1570806"/>
            <a:ext cx="7772400" cy="559213"/>
          </a:xfrm>
        </p:spPr>
        <p:txBody>
          <a:bodyPr>
            <a:normAutofit/>
          </a:bodyPr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241228" y="2144358"/>
            <a:ext cx="6400800" cy="4912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241228" y="2770188"/>
            <a:ext cx="3559175" cy="384492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56773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B21BD05-848B-4F73-A00C-F3283F463BE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6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0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3433"/>
            <a:fld id="{4497B8FF-08C2-48CF-A0B2-3C4B819A2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6/16/2025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343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3433"/>
            <a:fld id="{B4CF685C-6A2C-4691-BE9D-2499DFA53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343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4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3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6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629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4144"/>
            <a:ext cx="2667000" cy="21145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08285"/>
                </a:solidFill>
                <a:latin typeface="Arial Narrow"/>
                <a:cs typeface="Arial Narrow"/>
              </a:defRPr>
            </a:lvl1pPr>
          </a:lstStyle>
          <a:p>
            <a:pPr algn="l"/>
            <a:fld id="{24B817B0-6941-4F40-9F43-75E4FE7E8BA8}" type="slidenum">
              <a:rPr lang="en-US" smtClean="0"/>
              <a:pPr algn="l"/>
              <a:t>‹#›</a:t>
            </a:fld>
            <a:r>
              <a:rPr lang="en-US" dirty="0"/>
              <a:t>  |  Praxair Business Confidential  |  </a:t>
            </a:r>
            <a:fld id="{24E8FF83-2CF1-234E-8040-D9A0962B0A38}" type="datetime1">
              <a:rPr lang="en-US" smtClean="0"/>
              <a:pPr algn="l"/>
              <a:t>6/16/2025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5791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i="0" dirty="0">
              <a:latin typeface="Helvetica"/>
              <a:cs typeface="Helvetica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1000" y="5791200"/>
            <a:ext cx="8543925" cy="4000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7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4BB-3A87-408B-BE43-31D7B4C6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36E73-5BF2-45F7-9B2F-190B51B8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0E4F8-436C-45B2-A0EE-0E1925861CD1}" type="datetime1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E755B-D057-4C5C-9EFB-A2804757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C5C2-1B02-4FCC-A4B7-BCA8B9B8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E1A6-5C48-45A8-A880-8AF1E5280A24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CF61E123-8F49-4541-B15D-0CAC44156433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684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0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B154CAB-996C-4D5E-8C17-ECB4AB333D2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252758BC-3811-4837-9CCB-52119474965D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6CF08E1F-BAD5-4D1E-BD21-FDB3712D758F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6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an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59765DF4-E778-427A-98AE-CFDDC0F9C480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476054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4648986" y="1565274"/>
            <a:ext cx="4020532" cy="4241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ac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27013" y="5807075"/>
            <a:ext cx="8915400" cy="5953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449B862A-7B87-4DD3-AC60-4388E70E3C01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7862" y="5876049"/>
            <a:ext cx="84082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AA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DCAD5116-B85A-4209-99ED-F043F57981C7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75050" y="1168400"/>
            <a:ext cx="5111750" cy="495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923"/>
            <a:ext cx="3008313" cy="923827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24725"/>
            <a:ext cx="3008313" cy="390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0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 userDrawn="1"/>
        </p:nvSpPr>
        <p:spPr>
          <a:xfrm>
            <a:off x="8675688" y="6530975"/>
            <a:ext cx="457200" cy="230188"/>
          </a:xfrm>
          <a:prstGeom prst="rect">
            <a:avLst/>
          </a:prstGeom>
        </p:spPr>
        <p:txBody>
          <a:bodyPr lIns="0" rIns="45720" anchor="ctr"/>
          <a:lstStyle/>
          <a:p>
            <a:pPr algn="r">
              <a:defRPr/>
            </a:pPr>
            <a:fld id="{759EB424-FD42-4054-91E7-3F814B8B5AC5}" type="slidenum">
              <a:rPr lang="en-US" sz="900">
                <a:solidFill>
                  <a:srgbClr val="89898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895350" y="1565275"/>
            <a:ext cx="7353300" cy="4232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90724" y="6524625"/>
            <a:ext cx="6400800" cy="228600"/>
          </a:xfrm>
        </p:spPr>
        <p:txBody>
          <a:bodyPr lIns="45720" rIns="0" rtlCol="0" anchor="ctr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4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2" y="56356"/>
            <a:ext cx="822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800"/>
            <a:ext cx="8229600" cy="52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8813"/>
            <a:ext cx="9144000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363" y="658813"/>
            <a:ext cx="4257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1588" y="6402388"/>
            <a:ext cx="9144001" cy="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0763" y="134938"/>
            <a:ext cx="16271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41300" y="6530975"/>
            <a:ext cx="182403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Praxair Business Confidential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7013" y="0"/>
            <a:ext cx="0" cy="6858000"/>
          </a:xfrm>
          <a:prstGeom prst="line">
            <a:avLst/>
          </a:prstGeom>
          <a:ln w="12700">
            <a:solidFill>
              <a:srgbClr val="B3B3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2" r:id="rId12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■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28600" algn="l" defTabSz="457200" rtl="0" fontAlgn="base">
        <a:spcBef>
          <a:spcPct val="20000"/>
        </a:spcBef>
        <a:spcAft>
          <a:spcPct val="0"/>
        </a:spcAft>
        <a:buSzPct val="125000"/>
        <a:buFont typeface="Arial" charset="0"/>
        <a:buChar char="–"/>
        <a:defRPr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17171"/>
          </a:solidFill>
          <a:latin typeface="Arial" pitchFamily="34" charset="0"/>
          <a:ea typeface="+mn-ea"/>
          <a:cs typeface="Arial" pitchFamily="34" charset="0"/>
        </a:defRPr>
      </a:lvl3pPr>
      <a:lvl4pPr marL="10302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1258888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B8FF-08C2-48CF-A0B2-3C4B819A2135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685C-6A2C-4691-BE9D-2499DFA53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1" r:id="rId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39CD5-FD4B-43CC-898C-7E076B27D72F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E1A6-5C48-45A8-A880-8AF1E52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image" Target="../media/image3.png"/><Relationship Id="rId7" Type="http://schemas.openxmlformats.org/officeDocument/2006/relationships/chart" Target="../charts/chart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image" Target="../media/image3.png"/><Relationship Id="rId7" Type="http://schemas.openxmlformats.org/officeDocument/2006/relationships/chart" Target="../charts/chart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image" Target="../media/image3.png"/><Relationship Id="rId7" Type="http://schemas.openxmlformats.org/officeDocument/2006/relationships/chart" Target="../charts/chart3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image" Target="../media/image3.png"/><Relationship Id="rId7" Type="http://schemas.openxmlformats.org/officeDocument/2006/relationships/chart" Target="../charts/chart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3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9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2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jpg"/><Relationship Id="rId7" Type="http://schemas.openxmlformats.org/officeDocument/2006/relationships/chart" Target="../charts/chart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2184"/>
            <a:ext cx="6629400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- May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B817B0-6941-4F40-9F43-75E4FE7E8BA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</a:t>
            </a:fld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 NFTA Internal Communication  |  06/18/2025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708171" y="656135"/>
          <a:ext cx="4342411" cy="55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13651" y="2547472"/>
            <a:ext cx="848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6.6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56466" y="3334624"/>
            <a:ext cx="8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3.4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2280" y="3766672"/>
            <a:ext cx="927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Av. = 164.3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6F24DD-815C-4D0F-8F7B-99F91BC5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2617"/>
            <a:ext cx="4478383" cy="5291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Safety - May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(3) Recordable Injuries (RII), Two (2) Lost Workday Cases (LWC), Twenty-Two (22) Days Away from work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Injured Employees: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Bus Operator, One Police Officer, One Rail Operator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their lower back due to poor road conditions.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received possible concussion while attempting to arrest a combative subject. </a:t>
            </a:r>
          </a:p>
          <a:p>
            <a:pPr lvl="2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injured their arm from a fall while walking up stairs. </a:t>
            </a:r>
            <a:endParaRPr lang="en-US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Recordable Injuries 17% increase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Time Injuries 33% increase year over year</a:t>
            </a:r>
          </a:p>
          <a:p>
            <a:pPr lvl="1"/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Away 51% decrease year over year</a:t>
            </a: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n-US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Comments:</a:t>
            </a:r>
          </a:p>
          <a:p>
            <a:pPr marL="0" indent="0" fontAlgn="base">
              <a:spcAft>
                <a:spcPts val="300"/>
              </a:spcAft>
              <a:buClr>
                <a:schemeClr val="tx1"/>
              </a:buClr>
              <a:buSzPct val="100000"/>
              <a:buNone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locations have had Zero Recordable Injuries Year to Date: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BNIA ARFF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BNIA Terminal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NFIA  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Spring Shops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 Maintenance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 Maintenance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FMD</a:t>
            </a:r>
          </a:p>
          <a:p>
            <a:pPr lvl="1" defTabSz="91440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MTC/NFTA Facilities</a:t>
            </a:r>
          </a:p>
          <a:p>
            <a:pPr marL="0" lvl="2" indent="0">
              <a:buNone/>
            </a:pPr>
            <a:endParaRPr lang="en-US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E6FD8-8AE0-DCBE-9C55-D62D96D1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32899F-2448-EFFB-EF55-A4C500CA90E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Aviation Safety – May 2025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C3B842-9992-10E3-27C6-DD11257F011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BB2447-4714-C236-2E7D-E4C8CDFABB65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11% of the Authority’s employees work in Aviation groups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RII, 5% LWC, 22%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063CFA-4B0C-BFCF-1338-9C585127316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B1F5C-A980-AE6D-D2F2-7DE2A12DC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9EF22-E3A4-33FD-A954-4E0BD8E820A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13103-9998-5D4F-896F-9B3018C9B4FD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064B7-E7AB-0284-919E-8024D777890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6A4731-1688-5622-2C47-F4AFF308572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EDEAD-CC01-69FE-4724-E29BCDBA36FF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5E0921-2929-2D1F-C259-1C4EA9650549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5FE00BF-5939-2DAD-C9A0-BB35A12F7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652112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5961098-B411-C337-F717-0AD96F2AA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198626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19C91FED-ED42-2EB2-5020-431B70188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780915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Arrow: Up 10">
            <a:extLst>
              <a:ext uri="{FF2B5EF4-FFF2-40B4-BE49-F238E27FC236}">
                <a16:creationId xmlns:a16="http://schemas.microsoft.com/office/drawing/2014/main" id="{B44E1674-F907-DF7E-F25A-F6982B2FDE2E}"/>
              </a:ext>
            </a:extLst>
          </p:cNvPr>
          <p:cNvSpPr/>
          <p:nvPr/>
        </p:nvSpPr>
        <p:spPr>
          <a:xfrm>
            <a:off x="3543201" y="473878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B039CE9B-C51B-3CFE-A05F-26985F2FF0DF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E9290EF-4529-EC4F-7D87-FDD6155F47BD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D14BD-B8AF-3B2B-1A7E-9F08F805D8F2}"/>
              </a:ext>
            </a:extLst>
          </p:cNvPr>
          <p:cNvSpPr txBox="1"/>
          <p:nvPr/>
        </p:nvSpPr>
        <p:spPr>
          <a:xfrm>
            <a:off x="549885" y="5853408"/>
            <a:ext cx="232711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- 77 YTD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5528D-826B-95AB-D3BA-5DB5B625ECC8}"/>
              </a:ext>
            </a:extLst>
          </p:cNvPr>
          <p:cNvSpPr txBox="1"/>
          <p:nvPr/>
        </p:nvSpPr>
        <p:spPr>
          <a:xfrm>
            <a:off x="4852754" y="3151665"/>
            <a:ext cx="181992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- 1 YTD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5490E2-8C6B-4B3C-C0FA-5D94D1B4D9F3}"/>
              </a:ext>
            </a:extLst>
          </p:cNvPr>
          <p:cNvSpPr txBox="1"/>
          <p:nvPr/>
        </p:nvSpPr>
        <p:spPr>
          <a:xfrm>
            <a:off x="546465" y="3151664"/>
            <a:ext cx="17088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May - 3 YTD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7AF1B-1332-4901-1FC6-460C14C56D8B}"/>
              </a:ext>
            </a:extLst>
          </p:cNvPr>
          <p:cNvSpPr txBox="1"/>
          <p:nvPr/>
        </p:nvSpPr>
        <p:spPr>
          <a:xfrm>
            <a:off x="3537544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187%</a:t>
            </a:r>
          </a:p>
        </p:txBody>
      </p:sp>
    </p:spTree>
    <p:extLst>
      <p:ext uri="{BB962C8B-B14F-4D97-AF65-F5344CB8AC3E}">
        <p14:creationId xmlns:p14="http://schemas.microsoft.com/office/powerpoint/2010/main" val="10267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82405EF-F599-95C2-5741-A49FBD7ED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200062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4A1F662-E3F2-277A-DF3D-167109F03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979555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1575918-CBC4-8A42-6378-2BD093B87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982407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FC0E7FA1-EEBF-49F1-A9EF-D9CD569D9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30870"/>
            <a:ext cx="1654534" cy="434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C279B-CF4B-93C4-939B-0A300A701126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Safety – May 2025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64B3FB-288E-EB75-1A0C-218D7C6A915C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D422E5-2460-BC80-AC29-BDCCD90D3074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Support groups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10% LWC, 8%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17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E7A1F3-584C-6EAF-374F-3E191FC2E4BA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45DA3-9F1A-3168-4CF2-91878DFC7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5619AB-58C9-A1E4-7C2B-06A96413D4BD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311D4-8B2A-3FB1-55AB-14E1BCA93968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F17FD-A404-65B3-854D-69733FF50515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4797D-AA67-0914-800B-E1924BE3689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76C3C-9EDC-134F-F0AB-97F8AA85697C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109DB-E84D-7C14-283D-14A8BBB24783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AF2ED95-643F-146E-B5C7-F6CCB80256E3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23B44-8D2D-9AA5-25F1-2353266775DE}"/>
              </a:ext>
            </a:extLst>
          </p:cNvPr>
          <p:cNvSpPr txBox="1"/>
          <p:nvPr/>
        </p:nvSpPr>
        <p:spPr>
          <a:xfrm>
            <a:off x="3532173" y="201319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61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243E449-FD85-D910-0FB9-569601B56BB7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05F62D-61EF-D616-3454-9FDB72F327F4}"/>
              </a:ext>
            </a:extLst>
          </p:cNvPr>
          <p:cNvSpPr txBox="1"/>
          <p:nvPr/>
        </p:nvSpPr>
        <p:spPr>
          <a:xfrm>
            <a:off x="3532173" y="476200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80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9069A0-B7BE-C91A-878E-902BF4942191}"/>
              </a:ext>
            </a:extLst>
          </p:cNvPr>
          <p:cNvSpPr txBox="1"/>
          <p:nvPr/>
        </p:nvSpPr>
        <p:spPr>
          <a:xfrm>
            <a:off x="549885" y="5853408"/>
            <a:ext cx="205934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- 27 YTD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88D619-2930-C11D-3C7E-71B7606E3361}"/>
              </a:ext>
            </a:extLst>
          </p:cNvPr>
          <p:cNvSpPr txBox="1"/>
          <p:nvPr/>
        </p:nvSpPr>
        <p:spPr>
          <a:xfrm>
            <a:off x="4852754" y="3151665"/>
            <a:ext cx="155215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- 2 YTD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2865BF-1BDF-1A12-66FD-BC0853CE9B8B}"/>
              </a:ext>
            </a:extLst>
          </p:cNvPr>
          <p:cNvSpPr txBox="1"/>
          <p:nvPr/>
        </p:nvSpPr>
        <p:spPr>
          <a:xfrm>
            <a:off x="546465" y="3151664"/>
            <a:ext cx="140583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YTD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F972DB5-834F-874C-0B94-17F7C93511A6}"/>
              </a:ext>
            </a:extLst>
          </p:cNvPr>
          <p:cNvSpPr/>
          <p:nvPr/>
        </p:nvSpPr>
        <p:spPr>
          <a:xfrm>
            <a:off x="7895054" y="2027918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0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D275871-18BE-8CA7-7ABA-EFF34BADC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152898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F81B07C-C543-17BD-C4FC-DD50B391E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672613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545724B-9AE3-C7B7-D409-A49B08696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612795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4CD349-02DE-0B84-44F0-A4DAB883C7B7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Safety – May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E192-05D7-4C85-FA08-41369FC8D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1DD1DD4-65EE-910C-70EF-4472620A1AC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2D952-B8A0-D2A2-5FA2-BB9EA7E6C304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60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Bus groups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72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81% LWC, 70%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B983AD-7AC8-A19A-D291-C04E6975125D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E16FE-1CFC-CBC3-A6DF-D906F84A0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D55D-E27B-BFE8-BF38-DE3A32ADC8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4015B-D2C8-56CB-04F0-16872BA91B5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BDE93-D3C6-B543-EAEC-D2AA358C98B8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14DDF-6A94-8BC2-7F39-3B17B432881A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2D384-2BE7-A0FB-882A-75CC9F8DB6AB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406D7-A141-8F9D-0D90-2CAA9BDA58F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67503EA-885A-B28C-A578-8BB701C27181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6F9E35-C6F1-E292-DED3-D1FDE36311C8}"/>
              </a:ext>
            </a:extLst>
          </p:cNvPr>
          <p:cNvSpPr txBox="1"/>
          <p:nvPr/>
        </p:nvSpPr>
        <p:spPr>
          <a:xfrm>
            <a:off x="7906842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19%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9BFD0628-4287-2AC4-D847-4C62D7A9068D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F1671-1913-CCAB-625E-E13612E610D7}"/>
              </a:ext>
            </a:extLst>
          </p:cNvPr>
          <p:cNvSpPr txBox="1"/>
          <p:nvPr/>
        </p:nvSpPr>
        <p:spPr>
          <a:xfrm>
            <a:off x="3537544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7CBE399-A4C3-D56D-C06C-2D75791DB262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387039-E4A7-1877-9D3B-01C465DA38BF}"/>
              </a:ext>
            </a:extLst>
          </p:cNvPr>
          <p:cNvSpPr txBox="1"/>
          <p:nvPr/>
        </p:nvSpPr>
        <p:spPr>
          <a:xfrm>
            <a:off x="3532173" y="476200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62C798-EF55-E95A-C439-1B4CCE603ED3}"/>
              </a:ext>
            </a:extLst>
          </p:cNvPr>
          <p:cNvSpPr txBox="1"/>
          <p:nvPr/>
        </p:nvSpPr>
        <p:spPr>
          <a:xfrm>
            <a:off x="549885" y="5853408"/>
            <a:ext cx="221964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20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- 243 YTD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B8C8C-D450-DA7D-591F-836F0F86C6BA}"/>
              </a:ext>
            </a:extLst>
          </p:cNvPr>
          <p:cNvSpPr txBox="1"/>
          <p:nvPr/>
        </p:nvSpPr>
        <p:spPr>
          <a:xfrm>
            <a:off x="4852754" y="3151665"/>
            <a:ext cx="163230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- 17 YTD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613EB8-0BFF-C092-C0A1-45773773A30C}"/>
              </a:ext>
            </a:extLst>
          </p:cNvPr>
          <p:cNvSpPr txBox="1"/>
          <p:nvPr/>
        </p:nvSpPr>
        <p:spPr>
          <a:xfrm>
            <a:off x="546465" y="3151664"/>
            <a:ext cx="152125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- 21 YTD</a:t>
            </a:r>
          </a:p>
        </p:txBody>
      </p:sp>
    </p:spTree>
    <p:extLst>
      <p:ext uri="{BB962C8B-B14F-4D97-AF65-F5344CB8AC3E}">
        <p14:creationId xmlns:p14="http://schemas.microsoft.com/office/powerpoint/2010/main" val="268227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95DC7-2D14-F8B2-8495-E88F199F3EE4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Safety – May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449ED-D464-8D04-7344-078AF296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CE65C-0C5E-B8CB-BC9F-18B118B1F8AD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8E93F-0A8D-4BD8-22F4-B29735214BFD}"/>
              </a:ext>
            </a:extLst>
          </p:cNvPr>
          <p:cNvSpPr txBox="1"/>
          <p:nvPr/>
        </p:nvSpPr>
        <p:spPr>
          <a:xfrm>
            <a:off x="4777998" y="4014378"/>
            <a:ext cx="3836702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the Authority’s employees work in Rail groups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5% LWC, 1%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8CD63F-BB9F-5E78-31C1-4EDB12FEC93E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E38BB-5EE2-792F-740F-A1EE7116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C57949-F32E-492B-458E-A1D3B0BBF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949559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840FA51-D192-C9AE-0FDA-265E9792E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591145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16416B-522F-8C2C-CD19-395DCC9DE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732954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C8CAEDBC-8953-410C-06F2-F4949B6A7FF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1931AA-66F5-4F5B-C80F-20A3DB91CA8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2B2418-37E2-B35E-D3C6-355DBC9A9979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483331-68BA-C517-2C63-ED238BB8839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275B17-4039-62E0-C6E7-27B7922F05F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DD9214-F577-4E7F-0AFA-2B95AC3BAB6A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E3F65793-8D90-0BF5-1B42-D63C40E09435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22F17F27-8927-44FD-164B-0114BB491801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994203-6AC6-F804-F2CD-BAC2FFCD2F96}"/>
              </a:ext>
            </a:extLst>
          </p:cNvPr>
          <p:cNvSpPr txBox="1"/>
          <p:nvPr/>
        </p:nvSpPr>
        <p:spPr>
          <a:xfrm>
            <a:off x="3537544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159%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561B5C-2D76-98CE-C784-119E4C65B55E}"/>
              </a:ext>
            </a:extLst>
          </p:cNvPr>
          <p:cNvSpPr txBox="1"/>
          <p:nvPr/>
        </p:nvSpPr>
        <p:spPr>
          <a:xfrm>
            <a:off x="549885" y="5853408"/>
            <a:ext cx="224535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YTD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E9FE0-67FE-2E35-B8BC-80E36B9EFA9E}"/>
              </a:ext>
            </a:extLst>
          </p:cNvPr>
          <p:cNvSpPr txBox="1"/>
          <p:nvPr/>
        </p:nvSpPr>
        <p:spPr>
          <a:xfrm>
            <a:off x="4852754" y="3151665"/>
            <a:ext cx="181992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- 1 YTD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43FCE-D42C-57F8-4D82-B4CB93F64533}"/>
              </a:ext>
            </a:extLst>
          </p:cNvPr>
          <p:cNvSpPr txBox="1"/>
          <p:nvPr/>
        </p:nvSpPr>
        <p:spPr>
          <a:xfrm>
            <a:off x="546465" y="3151664"/>
            <a:ext cx="144110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- 3 YTD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85DB444-9E9A-8EFB-A83A-12EFE683EF7B}"/>
              </a:ext>
            </a:extLst>
          </p:cNvPr>
          <p:cNvSpPr/>
          <p:nvPr/>
        </p:nvSpPr>
        <p:spPr>
          <a:xfrm>
            <a:off x="3530501" y="4837645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6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 of the Authority’s employees work at Cold Spring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19% LWC, 3% Days Away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29% preventable accidents, 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AD679-C6D0-E9AE-073D-C1E7EFDE7F62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Safety – May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D55A82-0683-F0E7-1DCA-467807D4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52EC4-C125-44CD-618F-F051E35B5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D1F75DC-F72B-95D7-30FB-20BEF8389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990631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EBFEB3F-3E00-BA02-C824-2D9FF6DDB9DD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39778C-DF61-AF03-3FF1-CEEA11C673C2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402542-E7B9-15B8-5B0A-A97A4CFDCACB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5E4780-BF62-BAB0-83A5-4198E6C879D7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83EBB37-60B1-A2D2-DB2B-1090ED8E4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921805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105683F3-C105-E3B3-D2B8-711A3D42D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354497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A23098C-0CB7-8688-7E40-8A8FF0FCC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981079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4699C0C1-ECA2-C04E-41C1-9ECB3F8DD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438741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523A1BDA-9A1A-CBAE-8A88-A5849A58CD90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67E782-2F50-0421-090D-0502FAFB086C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2FF8A9-D88C-F4AE-EC24-13368008231D}"/>
              </a:ext>
            </a:extLst>
          </p:cNvPr>
          <p:cNvSpPr txBox="1"/>
          <p:nvPr/>
        </p:nvSpPr>
        <p:spPr>
          <a:xfrm>
            <a:off x="549885" y="5853408"/>
            <a:ext cx="18487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4 YTD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37B82B-2C56-E342-607B-A0D156A1DB84}"/>
              </a:ext>
            </a:extLst>
          </p:cNvPr>
          <p:cNvSpPr txBox="1"/>
          <p:nvPr/>
        </p:nvSpPr>
        <p:spPr>
          <a:xfrm>
            <a:off x="5393497" y="3151665"/>
            <a:ext cx="173932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6 YTD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821C7D-4C5C-1687-5E27-9531E2032584}"/>
              </a:ext>
            </a:extLst>
          </p:cNvPr>
          <p:cNvSpPr txBox="1"/>
          <p:nvPr/>
        </p:nvSpPr>
        <p:spPr>
          <a:xfrm>
            <a:off x="2754459" y="5861364"/>
            <a:ext cx="235596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12 YTD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681459-2141-D3A6-AF67-BF6DAC947FDC}"/>
              </a:ext>
            </a:extLst>
          </p:cNvPr>
          <p:cNvSpPr txBox="1"/>
          <p:nvPr/>
        </p:nvSpPr>
        <p:spPr>
          <a:xfrm>
            <a:off x="551498" y="3151992"/>
            <a:ext cx="430137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Preventable Accidents May –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17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</a:t>
            </a:r>
            <a:r>
              <a:rPr lang="en-US" sz="1235" b="1" dirty="0">
                <a:solidFill>
                  <a:prstClr val="black"/>
                </a:solidFill>
              </a:rPr>
              <a:t>(ZERO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Severity)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ED269C-90CA-604B-8568-13B177A3F647}"/>
              </a:ext>
            </a:extLst>
          </p:cNvPr>
          <p:cNvSpPr txBox="1"/>
          <p:nvPr/>
        </p:nvSpPr>
        <p:spPr>
          <a:xfrm>
            <a:off x="242811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704AFC90-1755-ED0F-01A9-8C78DA5676BE}"/>
              </a:ext>
            </a:extLst>
          </p:cNvPr>
          <p:cNvSpPr/>
          <p:nvPr/>
        </p:nvSpPr>
        <p:spPr>
          <a:xfrm>
            <a:off x="2403447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620B48-F22D-DD98-8FF9-895AF792BB63}"/>
              </a:ext>
            </a:extLst>
          </p:cNvPr>
          <p:cNvSpPr txBox="1"/>
          <p:nvPr/>
        </p:nvSpPr>
        <p:spPr>
          <a:xfrm>
            <a:off x="8121815" y="217231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82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C0AF99-FB1C-6BA4-6470-2E728D1226DC}"/>
              </a:ext>
            </a:extLst>
          </p:cNvPr>
          <p:cNvSpPr txBox="1"/>
          <p:nvPr/>
        </p:nvSpPr>
        <p:spPr>
          <a:xfrm>
            <a:off x="4675651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95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D9AF81B0-F192-192E-403F-E4E181806691}"/>
              </a:ext>
            </a:extLst>
          </p:cNvPr>
          <p:cNvSpPr/>
          <p:nvPr/>
        </p:nvSpPr>
        <p:spPr>
          <a:xfrm>
            <a:off x="4661118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9B295C5F-CEA0-C89E-7D86-39999FAF29A5}"/>
              </a:ext>
            </a:extLst>
          </p:cNvPr>
          <p:cNvSpPr/>
          <p:nvPr/>
        </p:nvSpPr>
        <p:spPr>
          <a:xfrm>
            <a:off x="8101696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EF3174-F190-819D-0FBF-9AB436FA0C90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AF832B04-04C5-7DD4-87AC-0D72973851F0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7E557D2B-6382-835B-CE1C-FF3B35BC8E15}"/>
              </a:ext>
            </a:extLst>
          </p:cNvPr>
          <p:cNvSpPr/>
          <p:nvPr/>
        </p:nvSpPr>
        <p:spPr>
          <a:xfrm>
            <a:off x="4511494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83B60FB-628E-EAC5-FEFA-008511B0EBD8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Safety – May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2F030-3296-8351-1512-8B72C35A5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FFB9D8-B0A5-D336-966B-30C7260633BF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A32EE-B04C-A2CE-9B84-07D2AC4EF5BF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 of the Authority’s employees work at Babcock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5% LWC, 0.3% Days Away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</a:t>
            </a: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22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total mileage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4EA5A6-94D7-E8C3-2E89-C864FE811C4D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11AC6-00D1-A48F-AB48-BE51D691F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748BE40F-C904-BA5A-32F0-C83452F9C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218023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DDC52781-A175-8E79-F973-A69B5ABDFDD2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2C94DEF-A603-1674-474D-B2B44C1815AE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AAF468-B5D9-AB06-8010-A4D8CE2AB227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C96DAE-035A-B387-C671-F24D6561CAAA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699A6EEB-9344-3C9C-2784-28D92C685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393780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B712C8C5-7821-72D5-48C9-974ED22DD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183429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CF89A608-2E8F-79F4-5FB2-139BC0987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633903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28FB0D38-CEEF-6CEA-5B2F-B4BB11938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096356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FD489CE2-4D2D-03B9-9DA3-06F70DEDE88B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E17F2B-FAB5-402B-56CA-908665623FC9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048216-5812-93EB-820D-970C0CF21B0A}"/>
              </a:ext>
            </a:extLst>
          </p:cNvPr>
          <p:cNvSpPr txBox="1"/>
          <p:nvPr/>
        </p:nvSpPr>
        <p:spPr>
          <a:xfrm>
            <a:off x="549885" y="5853408"/>
            <a:ext cx="18487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 YTD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8C53E32-A059-59DD-FD96-8B474A40A0CE}"/>
              </a:ext>
            </a:extLst>
          </p:cNvPr>
          <p:cNvSpPr txBox="1"/>
          <p:nvPr/>
        </p:nvSpPr>
        <p:spPr>
          <a:xfrm>
            <a:off x="5393497" y="3151665"/>
            <a:ext cx="173932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3 YTD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9C090F-55E5-8E75-9AB4-C825C7EEC8EF}"/>
              </a:ext>
            </a:extLst>
          </p:cNvPr>
          <p:cNvSpPr txBox="1"/>
          <p:nvPr/>
        </p:nvSpPr>
        <p:spPr>
          <a:xfrm>
            <a:off x="2830659" y="5861364"/>
            <a:ext cx="227421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 YTD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DF1190-6A15-6E9D-02D5-5DEC2B0282D0}"/>
              </a:ext>
            </a:extLst>
          </p:cNvPr>
          <p:cNvSpPr txBox="1"/>
          <p:nvPr/>
        </p:nvSpPr>
        <p:spPr>
          <a:xfrm>
            <a:off x="551498" y="3151992"/>
            <a:ext cx="421961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Preventable Accidents May – 13 YTD (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DE034A-4E42-ED11-C6CC-2857D70F91CE}"/>
              </a:ext>
            </a:extLst>
          </p:cNvPr>
          <p:cNvSpPr txBox="1"/>
          <p:nvPr/>
        </p:nvSpPr>
        <p:spPr>
          <a:xfrm>
            <a:off x="242811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03C261-0D84-F21A-AB1F-5FD1BFA7AC17}"/>
              </a:ext>
            </a:extLst>
          </p:cNvPr>
          <p:cNvSpPr txBox="1"/>
          <p:nvPr/>
        </p:nvSpPr>
        <p:spPr>
          <a:xfrm>
            <a:off x="8121815" y="217231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42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7FC8306-663D-B44C-2DE2-B80638D5F073}"/>
              </a:ext>
            </a:extLst>
          </p:cNvPr>
          <p:cNvSpPr txBox="1"/>
          <p:nvPr/>
        </p:nvSpPr>
        <p:spPr>
          <a:xfrm>
            <a:off x="4675651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B5C536-98E7-C753-F423-DE2DAD271341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68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045C6DB-D5BE-7996-7DF7-02492588403D}"/>
              </a:ext>
            </a:extLst>
          </p:cNvPr>
          <p:cNvSpPr/>
          <p:nvPr/>
        </p:nvSpPr>
        <p:spPr>
          <a:xfrm>
            <a:off x="4520008" y="2241706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B777E72-D33C-04CE-A170-90AA8E78FB98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D046412-83CE-E255-C177-C525B993C113}"/>
              </a:ext>
            </a:extLst>
          </p:cNvPr>
          <p:cNvSpPr/>
          <p:nvPr/>
        </p:nvSpPr>
        <p:spPr>
          <a:xfrm>
            <a:off x="8100939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19D27AD-7046-875A-71D9-F976BB7F2227}"/>
              </a:ext>
            </a:extLst>
          </p:cNvPr>
          <p:cNvSpPr/>
          <p:nvPr/>
        </p:nvSpPr>
        <p:spPr>
          <a:xfrm>
            <a:off x="4661118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77B76B5-7AF3-C2F7-2C75-186FA71170C5}"/>
              </a:ext>
            </a:extLst>
          </p:cNvPr>
          <p:cNvSpPr/>
          <p:nvPr/>
        </p:nvSpPr>
        <p:spPr>
          <a:xfrm>
            <a:off x="2403446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9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EC3516-6474-BE90-C22D-72C847D33860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Safety – May 2025</a:t>
            </a:r>
            <a:endParaRPr kumimoji="0" lang="en-US" sz="28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6686C-CDDA-1F48-0A1A-4648DC47C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787EEB-9927-2F2A-3BF8-2AEF2C3CA96E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79AC78-AE7A-274B-464B-AB60E9C574E8}"/>
              </a:ext>
            </a:extLst>
          </p:cNvPr>
          <p:cNvSpPr txBox="1"/>
          <p:nvPr/>
        </p:nvSpPr>
        <p:spPr>
          <a:xfrm>
            <a:off x="5381322" y="4014378"/>
            <a:ext cx="3301865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 of the Authority’s employees work at Frontier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38% LWC, 25% Days Away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36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preventable accidents, 36% total mileage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E0E779-328E-0D11-EE38-CD962C0C0226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4D4F4-BC8F-6E5F-D062-B80FC42EB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A8DC2DA-13EC-615C-9ACA-B6A86D53E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315166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FE4F27A-1CD2-1DAE-48D4-C8682DE36A70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8BE376-94B3-9FDF-4059-2929C6173E01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2BA5FF-8C19-DB2F-8332-E55F4F4BFD5B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C2065B-B3C7-89B6-8183-D09045905029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982B1A1D-F679-1AAC-1716-F9F32F364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668748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477FFA45-BA7D-665B-0FB7-0EA417BAA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776430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C6C745F4-EAD5-54C3-5AB8-28836806D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676865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8DC4E08C-D1BC-966B-DF9A-FCB2592FE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742252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3AD2253F-B2BB-E19B-BBD7-DD335924226B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29E5B5-52E9-44DA-2355-C641C1F9215C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DB5A8-C6C4-6B8A-DB9C-3E623B5EB763}"/>
              </a:ext>
            </a:extLst>
          </p:cNvPr>
          <p:cNvSpPr txBox="1"/>
          <p:nvPr/>
        </p:nvSpPr>
        <p:spPr>
          <a:xfrm>
            <a:off x="549885" y="5853408"/>
            <a:ext cx="158101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 YTD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A56238-CECC-4214-DBD8-A9AF083FEAA3}"/>
              </a:ext>
            </a:extLst>
          </p:cNvPr>
          <p:cNvSpPr txBox="1"/>
          <p:nvPr/>
        </p:nvSpPr>
        <p:spPr>
          <a:xfrm>
            <a:off x="5393497" y="3151665"/>
            <a:ext cx="147155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8 YTD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0A713E-A81A-AC02-9EC5-EFB09B7BBD88}"/>
              </a:ext>
            </a:extLst>
          </p:cNvPr>
          <p:cNvSpPr txBox="1"/>
          <p:nvPr/>
        </p:nvSpPr>
        <p:spPr>
          <a:xfrm>
            <a:off x="2935434" y="5861364"/>
            <a:ext cx="216835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20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86 YTD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95BB2B-061B-7711-D078-17D64D29143C}"/>
              </a:ext>
            </a:extLst>
          </p:cNvPr>
          <p:cNvSpPr txBox="1"/>
          <p:nvPr/>
        </p:nvSpPr>
        <p:spPr>
          <a:xfrm>
            <a:off x="551498" y="3151992"/>
            <a:ext cx="430137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Preventable Accidents May – 21 YTD (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99E90C-9775-EC26-55F4-073CFFEF682F}"/>
              </a:ext>
            </a:extLst>
          </p:cNvPr>
          <p:cNvSpPr txBox="1"/>
          <p:nvPr/>
        </p:nvSpPr>
        <p:spPr>
          <a:xfrm>
            <a:off x="2428119" y="4803864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144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2AA57265-701E-A765-7896-FD64DAA02341}"/>
              </a:ext>
            </a:extLst>
          </p:cNvPr>
          <p:cNvSpPr/>
          <p:nvPr/>
        </p:nvSpPr>
        <p:spPr>
          <a:xfrm>
            <a:off x="2403447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2C6872-6486-F0EA-F28F-BACEB54BF7B6}"/>
              </a:ext>
            </a:extLst>
          </p:cNvPr>
          <p:cNvSpPr txBox="1"/>
          <p:nvPr/>
        </p:nvSpPr>
        <p:spPr>
          <a:xfrm>
            <a:off x="8121815" y="217231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17D77D-BE31-CB92-2E95-75EE3FE35E6F}"/>
              </a:ext>
            </a:extLst>
          </p:cNvPr>
          <p:cNvSpPr txBox="1"/>
          <p:nvPr/>
        </p:nvSpPr>
        <p:spPr>
          <a:xfrm>
            <a:off x="4675651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63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F950D307-031E-FE37-861D-E461B3C98776}"/>
              </a:ext>
            </a:extLst>
          </p:cNvPr>
          <p:cNvSpPr/>
          <p:nvPr/>
        </p:nvSpPr>
        <p:spPr>
          <a:xfrm>
            <a:off x="4661118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5E22DA40-6D61-FD89-E280-26E92B49B053}"/>
              </a:ext>
            </a:extLst>
          </p:cNvPr>
          <p:cNvSpPr/>
          <p:nvPr/>
        </p:nvSpPr>
        <p:spPr>
          <a:xfrm>
            <a:off x="4511494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2DBFAB-CFE1-8CA7-880B-87F0A3B7D2B1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4C7FB735-2C42-EA64-FDB2-0D33FAF4A4C4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31C20948-D9D6-8954-B52D-1AAEB8FA3301}"/>
              </a:ext>
            </a:extLst>
          </p:cNvPr>
          <p:cNvSpPr/>
          <p:nvPr/>
        </p:nvSpPr>
        <p:spPr>
          <a:xfrm>
            <a:off x="8101696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78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 of the Authority’s employees work for Paratransit/Metrolink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 RII, 19% LWC, 41% Days Away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 preventable accidents, 23% total mileage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18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44% of all reviewed accidents were ruled preventable</a:t>
            </a:r>
          </a:p>
          <a:p>
            <a:pPr marL="0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06D6F9-24EE-47AA-E747-BB0A463CE8F2}"/>
              </a:ext>
            </a:extLst>
          </p:cNvPr>
          <p:cNvSpPr txBox="1"/>
          <p:nvPr/>
        </p:nvSpPr>
        <p:spPr>
          <a:xfrm>
            <a:off x="164016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Paratransit/Metrolink Safety – May 2025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8904CA-DC91-3908-3BBC-84434AAFD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B56D1-CB1C-0894-5693-6C936EAE6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BC5899-4353-1485-CEF5-AD21ACB2A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581595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85AD59A-593D-DFB8-ADEE-6C79A210BEB4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ABCDE6-4247-26E2-39E5-873C5FCA2650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4C7A2-7561-258A-5451-6F486BBD011F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241A2F-BE37-AF74-8EB1-485491E0A5B5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F82CD7B-EF26-F1D8-DA9C-3AD9388E2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488324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20731EE-489A-9D53-86E2-C1383B820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047128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7FAB004-3D35-D9E7-FFF9-6E95A8C1D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582721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FA98517-D4B8-45EA-B562-694AA737AE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87475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66C8426F-659C-E5A3-9BA2-48FFCA2EBBDC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B094E8-77CC-688D-29C7-7E04B8110821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A6935D-943F-D6D9-2013-E70677E1F06C}"/>
              </a:ext>
            </a:extLst>
          </p:cNvPr>
          <p:cNvSpPr txBox="1"/>
          <p:nvPr/>
        </p:nvSpPr>
        <p:spPr>
          <a:xfrm>
            <a:off x="549885" y="5853408"/>
            <a:ext cx="184877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LWC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4 YTD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56507B-5EC1-D0F2-E8F9-C1DE1D6BC12C}"/>
              </a:ext>
            </a:extLst>
          </p:cNvPr>
          <p:cNvSpPr txBox="1"/>
          <p:nvPr/>
        </p:nvSpPr>
        <p:spPr>
          <a:xfrm>
            <a:off x="5393497" y="3151665"/>
            <a:ext cx="173932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4 YTD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7DFE9F-5B22-3F74-68C1-B0F02FDBF509}"/>
              </a:ext>
            </a:extLst>
          </p:cNvPr>
          <p:cNvSpPr txBox="1"/>
          <p:nvPr/>
        </p:nvSpPr>
        <p:spPr>
          <a:xfrm>
            <a:off x="2678259" y="5861364"/>
            <a:ext cx="243611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144 YTD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2146A3-0808-F0D4-4A39-BE6C60039554}"/>
              </a:ext>
            </a:extLst>
          </p:cNvPr>
          <p:cNvSpPr txBox="1"/>
          <p:nvPr/>
        </p:nvSpPr>
        <p:spPr>
          <a:xfrm>
            <a:off x="551498" y="3151992"/>
            <a:ext cx="413786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Preventable Accidents May – 8 YTD (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Severity)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52E44E-6FA7-4F23-BB36-38BAB1FEB59C}"/>
              </a:ext>
            </a:extLst>
          </p:cNvPr>
          <p:cNvSpPr txBox="1"/>
          <p:nvPr/>
        </p:nvSpPr>
        <p:spPr>
          <a:xfrm>
            <a:off x="242811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72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0395B20C-9DB5-E30B-1CB9-932EB4FA4368}"/>
              </a:ext>
            </a:extLst>
          </p:cNvPr>
          <p:cNvSpPr/>
          <p:nvPr/>
        </p:nvSpPr>
        <p:spPr>
          <a:xfrm>
            <a:off x="4613492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6D7D4F-41EB-738B-BD6E-EE2D87D66BD2}"/>
              </a:ext>
            </a:extLst>
          </p:cNvPr>
          <p:cNvSpPr txBox="1"/>
          <p:nvPr/>
        </p:nvSpPr>
        <p:spPr>
          <a:xfrm>
            <a:off x="8121815" y="217231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72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91FCB0-AEC0-A3A9-6689-0628897E3141}"/>
              </a:ext>
            </a:extLst>
          </p:cNvPr>
          <p:cNvSpPr txBox="1"/>
          <p:nvPr/>
        </p:nvSpPr>
        <p:spPr>
          <a:xfrm>
            <a:off x="4628025" y="4803864"/>
            <a:ext cx="661459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3400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2A6E5231-E661-7E31-7350-B1D42B48FDBE}"/>
              </a:ext>
            </a:extLst>
          </p:cNvPr>
          <p:cNvSpPr/>
          <p:nvPr/>
        </p:nvSpPr>
        <p:spPr>
          <a:xfrm>
            <a:off x="8101696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7A437D-B176-EBBE-ACB3-17EF4904A0BD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53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A61651F0-F27B-D531-3FD8-EABE26A321AC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523C4A4-836A-4191-60F4-D6DB828547F7}"/>
              </a:ext>
            </a:extLst>
          </p:cNvPr>
          <p:cNvSpPr/>
          <p:nvPr/>
        </p:nvSpPr>
        <p:spPr>
          <a:xfrm>
            <a:off x="2403447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8FD98FB-27C6-DFE2-C3BB-570868880C77}"/>
              </a:ext>
            </a:extLst>
          </p:cNvPr>
          <p:cNvSpPr/>
          <p:nvPr/>
        </p:nvSpPr>
        <p:spPr>
          <a:xfrm>
            <a:off x="4520008" y="2241706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05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Operations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27624A-A921-3DB0-0FBB-0F13F784475F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AF912D-95C3-203E-0E65-58913F4DBBCE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9% of the Authority’s employees work in Cold Spring Operations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10% LWC, 1%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50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4A9422-C30E-31B8-1712-4DD0618532C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B6818-D95E-8CC8-1A50-6575EFBD5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FF2202-2866-48AF-5FAA-9D36C6D64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113234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8C75EF-4B0F-A0A5-0A7F-E279A812A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118824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0D13B1-8AB4-BE0D-D1C0-CEA188953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462990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537655C-0E3C-ECB5-2610-E790AC13311A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9868F-525E-EEEB-6D4E-7A67B919C49B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20080-E508-9608-CDAE-E3A78E0CB16E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81FA51-2370-3DA5-6D0D-BDB5A9951B09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F0697-8C0D-A655-5A2E-E761B235BD7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DB1E41-2980-0485-1C93-4F076AEC3EAE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F68CB3-D28E-0DA5-2560-87126F9BF2D1}"/>
              </a:ext>
            </a:extLst>
          </p:cNvPr>
          <p:cNvSpPr txBox="1"/>
          <p:nvPr/>
        </p:nvSpPr>
        <p:spPr>
          <a:xfrm>
            <a:off x="7906842" y="2009298"/>
            <a:ext cx="33214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9%</a:t>
            </a: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CBC3F0A8-1ECA-2CC9-832F-7AB8A1962F12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7E7669-BA0C-4B1D-90BF-160D97B84B73}"/>
              </a:ext>
            </a:extLst>
          </p:cNvPr>
          <p:cNvSpPr txBox="1"/>
          <p:nvPr/>
        </p:nvSpPr>
        <p:spPr>
          <a:xfrm>
            <a:off x="3537544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81%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F3F7AE1-1049-2EFE-1F09-D7091EB11DA3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03AD73-C90B-467C-5E13-E2C7D33972AA}"/>
              </a:ext>
            </a:extLst>
          </p:cNvPr>
          <p:cNvSpPr txBox="1"/>
          <p:nvPr/>
        </p:nvSpPr>
        <p:spPr>
          <a:xfrm>
            <a:off x="3532173" y="476200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640266-0B3F-25EB-7A4D-E094F4E5F6C4}"/>
              </a:ext>
            </a:extLst>
          </p:cNvPr>
          <p:cNvSpPr txBox="1"/>
          <p:nvPr/>
        </p:nvSpPr>
        <p:spPr>
          <a:xfrm>
            <a:off x="549885" y="5853408"/>
            <a:ext cx="224535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4D582-091E-171A-9D43-F75DCE9B98D9}"/>
              </a:ext>
            </a:extLst>
          </p:cNvPr>
          <p:cNvSpPr txBox="1"/>
          <p:nvPr/>
        </p:nvSpPr>
        <p:spPr>
          <a:xfrm>
            <a:off x="4852754" y="3151665"/>
            <a:ext cx="181831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28F5C-6AD3-1BFA-CFD9-0963976E93B7}"/>
              </a:ext>
            </a:extLst>
          </p:cNvPr>
          <p:cNvSpPr txBox="1"/>
          <p:nvPr/>
        </p:nvSpPr>
        <p:spPr>
          <a:xfrm>
            <a:off x="546465" y="3151664"/>
            <a:ext cx="170726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3307FD9-6C40-CA23-00B7-8360AD1E6143}"/>
              </a:ext>
            </a:extLst>
          </p:cNvPr>
          <p:cNvSpPr/>
          <p:nvPr/>
        </p:nvSpPr>
        <p:spPr>
          <a:xfrm>
            <a:off x="7902973" y="198910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33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28217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Cold Spring Maintenance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B96C2EC-36C7-1557-68C9-2DE06086742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79EA5A-1EF2-4E3C-F7F1-293313AEA760}"/>
              </a:ext>
            </a:extLst>
          </p:cNvPr>
          <p:cNvSpPr txBox="1"/>
          <p:nvPr/>
        </p:nvSpPr>
        <p:spPr>
          <a:xfrm>
            <a:off x="4777998" y="4014378"/>
            <a:ext cx="3836702" cy="134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 of the Authority’s employees work in Cold Spring Maintenance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10% LWC, 3%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AC1395-2788-C041-024D-DFBB55460E75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332E-DDED-22E1-A04D-A247D430C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BAAEB3-CE6A-4302-CD3D-75312B8D9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528349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E7AFBD9-10D7-E34E-A20F-AFD49D241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47755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0CAF842-7381-C04D-E8B5-FF793F76F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470267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20344BA-F59A-343B-7E83-4052A3B95612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6130-B1E6-B34E-BB70-38B531AEF284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0920D-DCEF-4F29-3C3A-F285D6A0A5A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41CF15-B899-1501-2A20-6FD0694286B3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6CEE2-BFF3-68AB-2AC9-81AECE7AE20D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9E6887-7426-34C2-A768-ED449B83F8B6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34F0ADC8-79BD-F669-4EF5-344F01647F68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FD1AD90D-661D-F3B3-68D6-E766EFAF92A4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B8D31-5D30-50D8-88AD-E9E6B6BEDD64}"/>
              </a:ext>
            </a:extLst>
          </p:cNvPr>
          <p:cNvSpPr txBox="1"/>
          <p:nvPr/>
        </p:nvSpPr>
        <p:spPr>
          <a:xfrm>
            <a:off x="549885" y="5853408"/>
            <a:ext cx="232711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- 10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A1501-1885-8A4F-33E6-55B4EC37BF4F}"/>
              </a:ext>
            </a:extLst>
          </p:cNvPr>
          <p:cNvSpPr txBox="1"/>
          <p:nvPr/>
        </p:nvSpPr>
        <p:spPr>
          <a:xfrm>
            <a:off x="4852754" y="3151665"/>
            <a:ext cx="181831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77A1E-30FF-CE86-7C44-2878D3A99AB8}"/>
              </a:ext>
            </a:extLst>
          </p:cNvPr>
          <p:cNvSpPr txBox="1"/>
          <p:nvPr/>
        </p:nvSpPr>
        <p:spPr>
          <a:xfrm>
            <a:off x="546465" y="3151664"/>
            <a:ext cx="170726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74D8DBA-9ECB-383E-7DDC-DA8A7FDE674D}"/>
              </a:ext>
            </a:extLst>
          </p:cNvPr>
          <p:cNvSpPr/>
          <p:nvPr/>
        </p:nvSpPr>
        <p:spPr>
          <a:xfrm>
            <a:off x="3543201" y="473878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7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884703"/>
              </p:ext>
            </p:extLst>
          </p:nvPr>
        </p:nvGraphicFramePr>
        <p:xfrm>
          <a:off x="747135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8015E6-78B9-4275-8008-CEF4FC82EBDD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360E6-A745-4355-8903-1179BDC39A96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39702-994C-4F8A-931F-D122427BFA95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3D468-D1FA-FC5F-4818-6DE093CDE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EF8202-0E7F-CE5A-EE28-95340EBD541E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2025 Year To Date RII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DBCB2-9002-5713-970A-D019A56044EA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0                  0        0                                                           0                                     0                                     0                                      0       0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96689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281C07-0FB2-927E-F933-884D23A83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45495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Spring Shops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BA9686D-0DD4-E535-505E-1C87BD4B3256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940D2-202D-239F-51E9-CB6708F00F1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Cold Spring Shops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0% LWC, 0%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E31910-A96B-31CC-8387-91CCDB2E90DB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84756-4C20-0953-B27E-BD3386257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4039F7F-B6D8-1812-6912-29696B0A5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360017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24611E8-E9BF-D4BA-4632-F750D0723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936586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0BD3780-0026-6CD8-DEC1-6C8E2441D39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EFCA23-F6FF-6B35-9917-0606CA56DFE5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DFC63-48A9-AAD4-AE95-A2AD121B09A3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F1B63-DA82-3E9B-7070-5C4EC3BFBA9B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7053F-DA54-4794-0920-573AB392A923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AA3DF-E362-60D9-97A4-013BDA93F652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8DCD1C0-4025-D64B-0DF7-F614FED2759B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986E95-BD58-EFAE-7512-88A0E8E06FC7}"/>
              </a:ext>
            </a:extLst>
          </p:cNvPr>
          <p:cNvSpPr txBox="1"/>
          <p:nvPr/>
        </p:nvSpPr>
        <p:spPr>
          <a:xfrm>
            <a:off x="549885" y="5853408"/>
            <a:ext cx="251472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63B40-4C26-1659-1130-2A211BB2479C}"/>
              </a:ext>
            </a:extLst>
          </p:cNvPr>
          <p:cNvSpPr txBox="1"/>
          <p:nvPr/>
        </p:nvSpPr>
        <p:spPr>
          <a:xfrm>
            <a:off x="4852754" y="3151665"/>
            <a:ext cx="208768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52F4B-DC04-129E-1054-C50DEB8F6F85}"/>
              </a:ext>
            </a:extLst>
          </p:cNvPr>
          <p:cNvSpPr txBox="1"/>
          <p:nvPr/>
        </p:nvSpPr>
        <p:spPr>
          <a:xfrm>
            <a:off x="546465" y="3151664"/>
            <a:ext cx="197663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20EF05D-2D68-7DB9-1DCB-569CD2FFC714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8205DF-056C-7F50-AF99-73C1B5040FEA}"/>
              </a:ext>
            </a:extLst>
          </p:cNvPr>
          <p:cNvSpPr txBox="1"/>
          <p:nvPr/>
        </p:nvSpPr>
        <p:spPr>
          <a:xfrm>
            <a:off x="7906842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85038-0828-2EC3-AF67-9C04C2074B09}"/>
              </a:ext>
            </a:extLst>
          </p:cNvPr>
          <p:cNvSpPr txBox="1"/>
          <p:nvPr/>
        </p:nvSpPr>
        <p:spPr>
          <a:xfrm>
            <a:off x="3537544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9EFA53-5FC0-B218-1A59-AE255D46B2A1}"/>
              </a:ext>
            </a:extLst>
          </p:cNvPr>
          <p:cNvSpPr txBox="1"/>
          <p:nvPr/>
        </p:nvSpPr>
        <p:spPr>
          <a:xfrm>
            <a:off x="3532173" y="476200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79A7F46-2937-A630-5EC8-05D2A92785F3}"/>
              </a:ext>
            </a:extLst>
          </p:cNvPr>
          <p:cNvSpPr/>
          <p:nvPr/>
        </p:nvSpPr>
        <p:spPr>
          <a:xfrm>
            <a:off x="7902973" y="198910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42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Babcock Operations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861DBA-2C53-F754-D6D8-D94B7C98270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48D997-7E2F-9D80-B4D5-D0C8F29F793F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of the Authority’s employees work in Babcock Operations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0% LWC, 0%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6F113E-8004-1534-88BE-7C0FC260582C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2879F-5F43-F990-FD97-09089781E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604F8B-C469-3245-0F4C-AE41E7279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00505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2773B4F-7274-0D8A-E00B-6C0579933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609716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558C53-E98E-7B54-A385-FE90C1A00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452964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635141F3-6375-A0AF-A4E6-1E582370F02C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D45A8E-B739-1CCA-ABDC-F664BD109936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EE0BFE-4421-064E-9FB9-4D0863A4F93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7FDC1B-0B07-CFC0-E3FF-AA82686E2D1C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F1ADB7-705E-7135-3553-4F18EC380ED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2EA3CE-EC29-3DAA-20B6-C8F7A292A8D8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EE332949-B790-BD4A-9745-57C8B1FC80C2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E1E8D2-5688-DF7D-F54C-C38E0A2D2083}"/>
              </a:ext>
            </a:extLst>
          </p:cNvPr>
          <p:cNvSpPr txBox="1"/>
          <p:nvPr/>
        </p:nvSpPr>
        <p:spPr>
          <a:xfrm>
            <a:off x="3532173" y="476200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F13ABE-5EF1-92E7-8C5D-F618E46F8308}"/>
              </a:ext>
            </a:extLst>
          </p:cNvPr>
          <p:cNvSpPr txBox="1"/>
          <p:nvPr/>
        </p:nvSpPr>
        <p:spPr>
          <a:xfrm>
            <a:off x="549885" y="5853408"/>
            <a:ext cx="251472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9559F-04AA-5373-1D38-25B0994F6987}"/>
              </a:ext>
            </a:extLst>
          </p:cNvPr>
          <p:cNvSpPr txBox="1"/>
          <p:nvPr/>
        </p:nvSpPr>
        <p:spPr>
          <a:xfrm>
            <a:off x="4852754" y="3151665"/>
            <a:ext cx="208768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6C4FC-5883-3F54-CFBF-BFF8300A49ED}"/>
              </a:ext>
            </a:extLst>
          </p:cNvPr>
          <p:cNvSpPr txBox="1"/>
          <p:nvPr/>
        </p:nvSpPr>
        <p:spPr>
          <a:xfrm>
            <a:off x="546465" y="3151664"/>
            <a:ext cx="170726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85E5322-AD57-50F4-2BF9-CE5734644A81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C3946-4437-F617-5F55-C29E71D42E18}"/>
              </a:ext>
            </a:extLst>
          </p:cNvPr>
          <p:cNvSpPr txBox="1"/>
          <p:nvPr/>
        </p:nvSpPr>
        <p:spPr>
          <a:xfrm>
            <a:off x="7906842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B8AAC-21E8-7FF4-D49B-285BEE9A423F}"/>
              </a:ext>
            </a:extLst>
          </p:cNvPr>
          <p:cNvSpPr txBox="1"/>
          <p:nvPr/>
        </p:nvSpPr>
        <p:spPr>
          <a:xfrm>
            <a:off x="3537544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76%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9EC99E3-29CF-8069-839E-635DACEE2094}"/>
              </a:ext>
            </a:extLst>
          </p:cNvPr>
          <p:cNvSpPr/>
          <p:nvPr/>
        </p:nvSpPr>
        <p:spPr>
          <a:xfrm>
            <a:off x="7902973" y="198910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3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Babcock Maintenance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15E8C81-3B85-ABBA-9B1C-5584AA62C845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21CD3-4FE0-CE54-41F1-B96EC03A19AC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2% of the Authority’s employees work in Babcock Maintenance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5% LWC, 0.3%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67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38BC5-5CB4-FDB2-71CE-87C8459F1D5F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0E580-63C1-E66B-64A3-3AA35140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498821-41B7-D8D2-6511-A7086615C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980383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8703B1-4FB3-D663-28D5-6594FBCCB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272219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CCEA2E-2F41-D7E3-92ED-B61789136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513143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F28AD92-A895-E5EF-D5C3-00335BD48A1E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49564-E9D9-58F3-EB39-B0B1190E4E7C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7FD28-1183-AC26-A5CE-58DDFC54CFED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E511A-0998-4A12-5B55-5CF4F6B24AF8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05FBC-EFC7-0AB4-B371-95E092EA1560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2238C-C74D-7E7C-A1B4-9DF9EFD86A2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D0DCCE-6D28-8222-AAD1-39378F6563C7}"/>
              </a:ext>
            </a:extLst>
          </p:cNvPr>
          <p:cNvSpPr txBox="1"/>
          <p:nvPr/>
        </p:nvSpPr>
        <p:spPr>
          <a:xfrm>
            <a:off x="7906842" y="2009298"/>
            <a:ext cx="332142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5FDAC990-DD7F-ED66-28EB-C8DB8CD1C64C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D9B13D-A4AC-63D8-4732-5A333CB09A77}"/>
              </a:ext>
            </a:extLst>
          </p:cNvPr>
          <p:cNvSpPr txBox="1"/>
          <p:nvPr/>
        </p:nvSpPr>
        <p:spPr>
          <a:xfrm>
            <a:off x="3537544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96%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A8D85386-EA5B-26C0-B39D-26534D2881E1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AE499F-615A-0455-3E79-40BA56BFACE1}"/>
              </a:ext>
            </a:extLst>
          </p:cNvPr>
          <p:cNvSpPr txBox="1"/>
          <p:nvPr/>
        </p:nvSpPr>
        <p:spPr>
          <a:xfrm>
            <a:off x="3532173" y="476200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92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E4DAFE-117F-ADE7-EB8C-E395988D4D45}"/>
              </a:ext>
            </a:extLst>
          </p:cNvPr>
          <p:cNvSpPr txBox="1"/>
          <p:nvPr/>
        </p:nvSpPr>
        <p:spPr>
          <a:xfrm>
            <a:off x="549885" y="5853408"/>
            <a:ext cx="224535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- 1 YTD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9EA80-2565-5D35-5518-339F4F029BCC}"/>
              </a:ext>
            </a:extLst>
          </p:cNvPr>
          <p:cNvSpPr txBox="1"/>
          <p:nvPr/>
        </p:nvSpPr>
        <p:spPr>
          <a:xfrm>
            <a:off x="4852754" y="3151665"/>
            <a:ext cx="181831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3676F-1FC7-ACC7-EB2E-ABBDAFC7E20E}"/>
              </a:ext>
            </a:extLst>
          </p:cNvPr>
          <p:cNvSpPr txBox="1"/>
          <p:nvPr/>
        </p:nvSpPr>
        <p:spPr>
          <a:xfrm>
            <a:off x="546465" y="3151664"/>
            <a:ext cx="1707262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700F65B-C480-D782-033A-D5F96156CDF8}"/>
              </a:ext>
            </a:extLst>
          </p:cNvPr>
          <p:cNvSpPr/>
          <p:nvPr/>
        </p:nvSpPr>
        <p:spPr>
          <a:xfrm>
            <a:off x="7902973" y="198910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Operations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628D16A-F450-B2A7-873B-88F8DD05D73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79058-6AFD-FCF7-4CCA-9FDE00CA1070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of the Authority’s employees work in Frontier Operations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28% RII, 38% LWC, 25%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73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DC4718-A031-EDF1-4E9E-D4CC67B36BA4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5515A-15C0-C41E-4C64-79CD49F03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C64F68-3058-3478-DE5F-1B7A4CEDE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79685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B57CEA-8188-4A3F-2A8A-3E6B1FA3A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428598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47546E-7E93-8B5C-8557-B4D0969A5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533307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BC4F16AA-4551-2D35-E196-71CC45A99701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96647A-C833-6C79-D3A5-688B909F9AF9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A45C8-9A97-938E-C67E-F4BCF865A92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CE621A-8FA7-ED6E-C028-906775B0AAC6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006CE1-0059-D788-D784-673CBCD0387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A839E3-C3F8-9420-F9F6-C1A958DABA5D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086DACF8-4BD4-A945-A33E-B6E2B6D9C385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6C06E1-0330-3809-FA4C-9B5999709F9A}"/>
              </a:ext>
            </a:extLst>
          </p:cNvPr>
          <p:cNvSpPr txBox="1"/>
          <p:nvPr/>
        </p:nvSpPr>
        <p:spPr>
          <a:xfrm>
            <a:off x="7906842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267%</a:t>
            </a: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10712A72-F6FA-600B-D901-384741779BD7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737244-C6C3-CCF3-E1CF-75BAA1200B08}"/>
              </a:ext>
            </a:extLst>
          </p:cNvPr>
          <p:cNvSpPr txBox="1"/>
          <p:nvPr/>
        </p:nvSpPr>
        <p:spPr>
          <a:xfrm>
            <a:off x="3537544" y="200929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2BE29097-F8E6-CADE-CA15-242C67029AAB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6D859F-9A49-604C-3D60-8D9E228DF0DC}"/>
              </a:ext>
            </a:extLst>
          </p:cNvPr>
          <p:cNvSpPr txBox="1"/>
          <p:nvPr/>
        </p:nvSpPr>
        <p:spPr>
          <a:xfrm>
            <a:off x="3532173" y="4762008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EFAEF3-545F-290E-3E7A-335E9B2DE050}"/>
              </a:ext>
            </a:extLst>
          </p:cNvPr>
          <p:cNvSpPr txBox="1"/>
          <p:nvPr/>
        </p:nvSpPr>
        <p:spPr>
          <a:xfrm>
            <a:off x="549885" y="5853408"/>
            <a:ext cx="2139496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20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- 86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94B6E-9C1D-198F-5AB5-60A3CE975F49}"/>
              </a:ext>
            </a:extLst>
          </p:cNvPr>
          <p:cNvSpPr txBox="1"/>
          <p:nvPr/>
        </p:nvSpPr>
        <p:spPr>
          <a:xfrm>
            <a:off x="4852754" y="3151665"/>
            <a:ext cx="155055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19A66-E8BF-4201-3DC1-D646D6253B98}"/>
              </a:ext>
            </a:extLst>
          </p:cNvPr>
          <p:cNvSpPr txBox="1"/>
          <p:nvPr/>
        </p:nvSpPr>
        <p:spPr>
          <a:xfrm>
            <a:off x="546465" y="3151664"/>
            <a:ext cx="143949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</p:spTree>
    <p:extLst>
      <p:ext uri="{BB962C8B-B14F-4D97-AF65-F5344CB8AC3E}">
        <p14:creationId xmlns:p14="http://schemas.microsoft.com/office/powerpoint/2010/main" val="67891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Maintenance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057A074-1B8D-D7CA-A8DF-1A36827689F9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C54E89-00EB-9546-8BA9-1AA289FAA21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 of the Authority’s employees work in Frontier Maintenance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0% LWC, 0%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3A03F2-707E-8CC5-4B91-CE5FDB3CEA5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8BF-9DD0-46B4-85C9-0283DA815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823DD2C-3149-24C5-00F4-821E6BF2C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812465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F56608-3726-AFA7-9E6E-0C6CC8AAB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898576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8D0770-A16F-F733-72CA-30FF61403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583630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A312ACE-654B-DAF0-3CA1-A9A809B2335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01D30-8624-ED26-E411-B7B437DA8107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A5980-5872-3429-6EB4-B5B9048EB9FC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0DDB74-9EEB-DC59-1A9F-D1228B11B97E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2556C-A8D4-E44E-E9B8-7BA7546877E1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7E65B9-5789-AAB6-4B70-3DAD222F0080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BF3C26-DAA8-787C-87CD-33D77263CF51}"/>
              </a:ext>
            </a:extLst>
          </p:cNvPr>
          <p:cNvSpPr txBox="1"/>
          <p:nvPr/>
        </p:nvSpPr>
        <p:spPr>
          <a:xfrm>
            <a:off x="7906842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F1AA00-58D3-5A1D-7665-373434ABD1B3}"/>
              </a:ext>
            </a:extLst>
          </p:cNvPr>
          <p:cNvSpPr txBox="1"/>
          <p:nvPr/>
        </p:nvSpPr>
        <p:spPr>
          <a:xfrm>
            <a:off x="3537544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C0DE7D66-151D-A512-32EA-E38360597F25}"/>
              </a:ext>
            </a:extLst>
          </p:cNvPr>
          <p:cNvSpPr/>
          <p:nvPr/>
        </p:nvSpPr>
        <p:spPr>
          <a:xfrm>
            <a:off x="3530501" y="4738352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27ABF4-8D56-2C94-78FE-494F7C4420F5}"/>
              </a:ext>
            </a:extLst>
          </p:cNvPr>
          <p:cNvSpPr txBox="1"/>
          <p:nvPr/>
        </p:nvSpPr>
        <p:spPr>
          <a:xfrm>
            <a:off x="3532173" y="476200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ECF995-D928-5669-DB9E-1841124F53AB}"/>
              </a:ext>
            </a:extLst>
          </p:cNvPr>
          <p:cNvSpPr txBox="1"/>
          <p:nvPr/>
        </p:nvSpPr>
        <p:spPr>
          <a:xfrm>
            <a:off x="549885" y="5853408"/>
            <a:ext cx="251472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2DB29-5AC8-F85A-6D58-5B74F92226B7}"/>
              </a:ext>
            </a:extLst>
          </p:cNvPr>
          <p:cNvSpPr txBox="1"/>
          <p:nvPr/>
        </p:nvSpPr>
        <p:spPr>
          <a:xfrm>
            <a:off x="4852754" y="3151665"/>
            <a:ext cx="208768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B6E92-4E12-6D42-267C-C5E7987409C4}"/>
              </a:ext>
            </a:extLst>
          </p:cNvPr>
          <p:cNvSpPr txBox="1"/>
          <p:nvPr/>
        </p:nvSpPr>
        <p:spPr>
          <a:xfrm>
            <a:off x="546465" y="3151664"/>
            <a:ext cx="197663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200129F-6C51-2847-884B-7ED216E0727C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5AF5494-95AB-5700-014D-20E4797995D2}"/>
              </a:ext>
            </a:extLst>
          </p:cNvPr>
          <p:cNvSpPr/>
          <p:nvPr/>
        </p:nvSpPr>
        <p:spPr>
          <a:xfrm>
            <a:off x="7902973" y="198910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4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Operations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4C020E-A551-36F7-E59C-8581133F6743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8C2DB-C331-AE9E-B31C-7198FF056FFB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 of the Authority’s employees work in Rail Operations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5% LWC, 1%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100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A7FDAD-5933-2DE6-1531-FEF971317D97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E1D09-B131-A7E6-3668-3F26BB4FD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9AFA1F-B5FA-1D7D-2AE1-B97F1318E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049331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4C36DDA-5D89-D20D-E3E3-D7E6F7DE0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489723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78EE5D-75FD-FDD8-66CB-CF5C59D3C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333499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A700E14-09E6-50BD-7AD4-C3E95E351940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E33A3-A661-0EAC-95DC-3B17BA95BE03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01163-2899-73E9-46B3-FFB45A3EEF9F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751610-83C5-33C6-BC66-E7A7DEF53E15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A56E1-CB90-5806-5BC3-B05537849EC2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49AEC1-7F0A-C7B5-0197-53BAA1F15015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F3600C11-3794-F9B5-9DD5-5BECC54315D4}"/>
              </a:ext>
            </a:extLst>
          </p:cNvPr>
          <p:cNvSpPr/>
          <p:nvPr/>
        </p:nvSpPr>
        <p:spPr>
          <a:xfrm>
            <a:off x="7902974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50B87639-1878-C411-3393-A3B122A33952}"/>
              </a:ext>
            </a:extLst>
          </p:cNvPr>
          <p:cNvSpPr/>
          <p:nvPr/>
        </p:nvSpPr>
        <p:spPr>
          <a:xfrm>
            <a:off x="3533676" y="1989103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06ADE1-5A20-D4E5-82AA-3563AC7488AC}"/>
              </a:ext>
            </a:extLst>
          </p:cNvPr>
          <p:cNvSpPr txBox="1"/>
          <p:nvPr/>
        </p:nvSpPr>
        <p:spPr>
          <a:xfrm>
            <a:off x="549885" y="5853408"/>
            <a:ext cx="1987404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YTD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0B22A-269B-A94F-3142-E9F376945E1B}"/>
              </a:ext>
            </a:extLst>
          </p:cNvPr>
          <p:cNvSpPr txBox="1"/>
          <p:nvPr/>
        </p:nvSpPr>
        <p:spPr>
          <a:xfrm>
            <a:off x="4852754" y="3151665"/>
            <a:ext cx="1550553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838A5-B9D6-17AC-1FB9-27D986268C2B}"/>
              </a:ext>
            </a:extLst>
          </p:cNvPr>
          <p:cNvSpPr txBox="1"/>
          <p:nvPr/>
        </p:nvSpPr>
        <p:spPr>
          <a:xfrm>
            <a:off x="546465" y="3151664"/>
            <a:ext cx="143949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5AC9F7F2-D123-F657-E8CE-D979C3D7F7C3}"/>
              </a:ext>
            </a:extLst>
          </p:cNvPr>
          <p:cNvSpPr/>
          <p:nvPr/>
        </p:nvSpPr>
        <p:spPr>
          <a:xfrm>
            <a:off x="3543201" y="473878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1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57BF0-A44C-4E84-8B31-7FBB3F66895B}"/>
              </a:ext>
            </a:extLst>
          </p:cNvPr>
          <p:cNvSpPr txBox="1"/>
          <p:nvPr/>
        </p:nvSpPr>
        <p:spPr>
          <a:xfrm>
            <a:off x="1172003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Maintenance – May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96ECA5-B2F4-4B8B-8D65-AF7069E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0F611E1-B562-7686-F30D-37446E5E5EE0}"/>
              </a:ext>
            </a:extLst>
          </p:cNvPr>
          <p:cNvSpPr txBox="1"/>
          <p:nvPr/>
        </p:nvSpPr>
        <p:spPr>
          <a:xfrm>
            <a:off x="4779044" y="3669256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2C7C3E-943C-2B5A-FFF8-E4F286B5E944}"/>
              </a:ext>
            </a:extLst>
          </p:cNvPr>
          <p:cNvSpPr txBox="1"/>
          <p:nvPr/>
        </p:nvSpPr>
        <p:spPr>
          <a:xfrm>
            <a:off x="4777998" y="4014378"/>
            <a:ext cx="383670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859" marR="0" lvl="0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6% of the Authority’s employees work in Rail Maintenance</a:t>
            </a:r>
          </a:p>
          <a:p>
            <a:pPr marL="363633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0% LWC, 0% Days Away</a:t>
            </a:r>
          </a:p>
          <a:p>
            <a:pPr marL="136700" marR="0" lvl="1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 Recordable + Non-Recordable Injuries/Illness</a:t>
            </a:r>
          </a:p>
          <a:p>
            <a:pPr marL="516420" marR="0" lvl="2" indent="-139859" algn="l" defTabSz="223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6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77" marR="0" lvl="2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82FE6-E99A-F3D9-2712-8BCD4216B946}"/>
              </a:ext>
            </a:extLst>
          </p:cNvPr>
          <p:cNvSpPr/>
          <p:nvPr/>
        </p:nvSpPr>
        <p:spPr>
          <a:xfrm>
            <a:off x="4777999" y="3709877"/>
            <a:ext cx="3836702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41F8B-09FF-9B88-943E-61E55FED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9FFC8C3-4E2D-3563-1954-A7E4716E8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38397"/>
              </p:ext>
            </p:extLst>
          </p:nvPr>
        </p:nvGraphicFramePr>
        <p:xfrm>
          <a:off x="1089924" y="1313874"/>
          <a:ext cx="2835305" cy="184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1E5C59E-28A4-3318-1497-11AC8E016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403272"/>
              </p:ext>
            </p:extLst>
          </p:nvPr>
        </p:nvGraphicFramePr>
        <p:xfrm>
          <a:off x="5338443" y="1313874"/>
          <a:ext cx="2856028" cy="18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C35C155-A586-6F24-E03A-2AA5DF1D2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446966"/>
              </p:ext>
            </p:extLst>
          </p:nvPr>
        </p:nvGraphicFramePr>
        <p:xfrm>
          <a:off x="1158292" y="4058766"/>
          <a:ext cx="2749786" cy="18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E018BB5-C208-B124-116C-D00CE5B08436}"/>
              </a:ext>
            </a:extLst>
          </p:cNvPr>
          <p:cNvSpPr/>
          <p:nvPr/>
        </p:nvSpPr>
        <p:spPr>
          <a:xfrm>
            <a:off x="546465" y="988357"/>
            <a:ext cx="3836704" cy="2433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BB627-5C13-5AC0-FFA1-89FF2D351EE0}"/>
              </a:ext>
            </a:extLst>
          </p:cNvPr>
          <p:cNvSpPr/>
          <p:nvPr/>
        </p:nvSpPr>
        <p:spPr>
          <a:xfrm>
            <a:off x="4777998" y="988358"/>
            <a:ext cx="3836704" cy="243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1EE8C-70FE-72DA-370A-107EE3B9CC17}"/>
              </a:ext>
            </a:extLst>
          </p:cNvPr>
          <p:cNvSpPr txBox="1"/>
          <p:nvPr/>
        </p:nvSpPr>
        <p:spPr>
          <a:xfrm>
            <a:off x="547508" y="3709877"/>
            <a:ext cx="195160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 Away YTD: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D74083-A46F-169F-94DF-58D0C1941107}"/>
              </a:ext>
            </a:extLst>
          </p:cNvPr>
          <p:cNvSpPr/>
          <p:nvPr/>
        </p:nvSpPr>
        <p:spPr>
          <a:xfrm>
            <a:off x="546468" y="3709877"/>
            <a:ext cx="3836701" cy="242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D98252-4C90-B42A-69C3-F69AD95EF8B7}"/>
              </a:ext>
            </a:extLst>
          </p:cNvPr>
          <p:cNvSpPr txBox="1"/>
          <p:nvPr/>
        </p:nvSpPr>
        <p:spPr>
          <a:xfrm>
            <a:off x="546465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(RII) YTD: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7F5B3-8846-7DB7-B453-BF7BD4ECC69C}"/>
              </a:ext>
            </a:extLst>
          </p:cNvPr>
          <p:cNvSpPr txBox="1"/>
          <p:nvPr/>
        </p:nvSpPr>
        <p:spPr>
          <a:xfrm>
            <a:off x="4777999" y="972235"/>
            <a:ext cx="3072795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Cases (LWC) YTD: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9583AF-ADA6-1C93-336C-407983DE86F4}"/>
              </a:ext>
            </a:extLst>
          </p:cNvPr>
          <p:cNvSpPr txBox="1"/>
          <p:nvPr/>
        </p:nvSpPr>
        <p:spPr>
          <a:xfrm>
            <a:off x="3537544" y="2009298"/>
            <a:ext cx="453970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E6232C-D80E-40A5-FAA8-70696C321832}"/>
              </a:ext>
            </a:extLst>
          </p:cNvPr>
          <p:cNvSpPr txBox="1"/>
          <p:nvPr/>
        </p:nvSpPr>
        <p:spPr>
          <a:xfrm>
            <a:off x="549885" y="5853408"/>
            <a:ext cx="251472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Days Away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BAD1FE0-0CB7-3BA8-9901-9F8839021DEC}"/>
              </a:ext>
            </a:extLst>
          </p:cNvPr>
          <p:cNvSpPr/>
          <p:nvPr/>
        </p:nvSpPr>
        <p:spPr>
          <a:xfrm>
            <a:off x="7895054" y="2027918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B1EEA-4E7A-A160-9A49-43A29560B4ED}"/>
              </a:ext>
            </a:extLst>
          </p:cNvPr>
          <p:cNvSpPr txBox="1"/>
          <p:nvPr/>
        </p:nvSpPr>
        <p:spPr>
          <a:xfrm>
            <a:off x="4852754" y="3151665"/>
            <a:ext cx="208768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LWC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E1C9F-A6C4-1F7D-E009-4A3D626723E5}"/>
              </a:ext>
            </a:extLst>
          </p:cNvPr>
          <p:cNvSpPr txBox="1"/>
          <p:nvPr/>
        </p:nvSpPr>
        <p:spPr>
          <a:xfrm>
            <a:off x="546465" y="3151664"/>
            <a:ext cx="197663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lvl="0" indent="-148593" defTabSz="237748">
              <a:buFont typeface="Wingdings" panose="05000000000000000000" pitchFamily="2" charset="2"/>
              <a:buChar char="§"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US" sz="1235" b="1" dirty="0">
                <a:solidFill>
                  <a:prstClr val="black"/>
                </a:solidFill>
              </a:rPr>
              <a:t>ZERO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B08F484-26EB-1181-F13F-5D9F4709734C}"/>
              </a:ext>
            </a:extLst>
          </p:cNvPr>
          <p:cNvSpPr/>
          <p:nvPr/>
        </p:nvSpPr>
        <p:spPr>
          <a:xfrm>
            <a:off x="3530501" y="4837645"/>
            <a:ext cx="299417" cy="10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631324E-EABB-8AD3-0E0C-631912CCB8AD}"/>
              </a:ext>
            </a:extLst>
          </p:cNvPr>
          <p:cNvSpPr/>
          <p:nvPr/>
        </p:nvSpPr>
        <p:spPr>
          <a:xfrm>
            <a:off x="3530501" y="1989538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951605"/>
              </p:ext>
            </p:extLst>
          </p:nvPr>
        </p:nvGraphicFramePr>
        <p:xfrm>
          <a:off x="747135" y="617882"/>
          <a:ext cx="7649730" cy="544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5289393-4760-D420-55AA-86CC4EE5B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6647B-550D-37D3-37BE-B053EE02F44C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92622-D5BA-21A3-7E1A-AF04DF9C2CA2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57B68-FE6B-A767-D9EB-998EAD47834A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F01E8-FBA5-2914-A4DE-691F9B44141A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2025 Year To Date LWC</a:t>
            </a:r>
            <a:r>
              <a:rPr lang="en-US" sz="1800" b="1" baseline="0" dirty="0"/>
              <a:t> Rate per 100 Employees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E7C03-F73C-71E1-BD5E-E33347663988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0                  0        0                                                           0                                     0                                     0                                      0       0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1335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3062CF-B349-1CC4-FF56-B45EE5AC9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85725"/>
              </p:ext>
            </p:extLst>
          </p:nvPr>
        </p:nvGraphicFramePr>
        <p:xfrm>
          <a:off x="689985" y="617881"/>
          <a:ext cx="7649730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0ECDB08-5E5D-8537-EF2F-2389523D0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BC558-4905-BD54-0860-1FBC4A7D3FF2}"/>
              </a:ext>
            </a:extLst>
          </p:cNvPr>
          <p:cNvSpPr txBox="1"/>
          <p:nvPr/>
        </p:nvSpPr>
        <p:spPr>
          <a:xfrm>
            <a:off x="1505542" y="852255"/>
            <a:ext cx="863506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Aviation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239D6-AD8B-C30C-5DBD-4170B11BB9DA}"/>
              </a:ext>
            </a:extLst>
          </p:cNvPr>
          <p:cNvSpPr txBox="1"/>
          <p:nvPr/>
        </p:nvSpPr>
        <p:spPr>
          <a:xfrm>
            <a:off x="4395855" y="852255"/>
            <a:ext cx="799450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D52CF-34B3-3EEA-C2CF-20739DC7E570}"/>
              </a:ext>
            </a:extLst>
          </p:cNvPr>
          <p:cNvSpPr txBox="1"/>
          <p:nvPr/>
        </p:nvSpPr>
        <p:spPr>
          <a:xfrm>
            <a:off x="7224217" y="852255"/>
            <a:ext cx="84670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3433"/>
            <a:r>
              <a:rPr lang="en-US" sz="1588" dirty="0">
                <a:solidFill>
                  <a:srgbClr val="FF0000"/>
                </a:solidFill>
                <a:latin typeface="Calibri" panose="020F0502020204030204"/>
              </a:rPr>
              <a:t>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F6123-2A4F-398D-38B2-509BEC3343BF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2025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Days Away Rate per 100 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753B0-52FA-8CA2-58F6-726F3E194443}"/>
              </a:ext>
            </a:extLst>
          </p:cNvPr>
          <p:cNvSpPr txBox="1"/>
          <p:nvPr/>
        </p:nvSpPr>
        <p:spPr>
          <a:xfrm>
            <a:off x="69980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0                  0        0                                                           0                                     0                                     0                                      0       0</a:t>
            </a:r>
          </a:p>
        </p:txBody>
      </p:sp>
    </p:spTree>
    <p:extLst>
      <p:ext uri="{BB962C8B-B14F-4D97-AF65-F5344CB8AC3E}">
        <p14:creationId xmlns:p14="http://schemas.microsoft.com/office/powerpoint/2010/main" val="15711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766345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B95110-69CE-3D80-3AEB-E98DD0930AB9}"/>
              </a:ext>
            </a:extLst>
          </p:cNvPr>
          <p:cNvSpPr txBox="1"/>
          <p:nvPr/>
        </p:nvSpPr>
        <p:spPr>
          <a:xfrm>
            <a:off x="4055445" y="5986913"/>
            <a:ext cx="1033110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927" dirty="0">
                <a:solidFill>
                  <a:prstClr val="black"/>
                </a:solidFill>
                <a:latin typeface="Calibri" panose="020F0502020204030204"/>
              </a:rPr>
              <a:t>n/f  = No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02CE2-99A6-F3DF-0914-619C4E8A7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E43EB-0E0E-3835-BFB7-AD0F7738BF7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 </a:t>
            </a:r>
            <a:r>
              <a:rPr lang="en-US" sz="1800" b="1" dirty="0"/>
              <a:t>2025 Year To Date</a:t>
            </a:r>
            <a:r>
              <a:rPr lang="en-US" sz="1800" b="1" baseline="0" dirty="0"/>
              <a:t> Hazard Resolution Rate</a:t>
            </a:r>
            <a:endParaRPr lang="en-US" sz="1800" b="1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73D04CF-7394-4511-46F8-2AECA12554ED}"/>
              </a:ext>
            </a:extLst>
          </p:cNvPr>
          <p:cNvSpPr txBox="1"/>
          <p:nvPr/>
        </p:nvSpPr>
        <p:spPr>
          <a:xfrm>
            <a:off x="756958" y="4290900"/>
            <a:ext cx="764972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3433"/>
            <a:r>
              <a:rPr lang="en-US" sz="971" dirty="0">
                <a:solidFill>
                  <a:prstClr val="black"/>
                </a:solidFill>
                <a:latin typeface="Calibri" panose="020F0502020204030204"/>
              </a:rPr>
              <a:t>                                     n/f                                                                      0                                                                                           n/f     n/f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160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2E330C-5B99-4F22-9AE8-38577B96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799549"/>
              </p:ext>
            </p:extLst>
          </p:nvPr>
        </p:nvGraphicFramePr>
        <p:xfrm>
          <a:off x="747137" y="617881"/>
          <a:ext cx="7649728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802CCA3-97F2-E6EA-FCB2-4DD83D47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6281A-7DE4-4F8E-2139-B73029E21949}"/>
              </a:ext>
            </a:extLst>
          </p:cNvPr>
          <p:cNvSpPr txBox="1"/>
          <p:nvPr/>
        </p:nvSpPr>
        <p:spPr>
          <a:xfrm>
            <a:off x="1403646" y="482923"/>
            <a:ext cx="63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2025 Year to Date Open Overdue</a:t>
            </a:r>
            <a:r>
              <a:rPr lang="en-US" sz="1800" b="1" baseline="0" dirty="0"/>
              <a:t> Hazards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69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B30376-553B-441E-A53C-6AF9E37FF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850602"/>
              </p:ext>
            </p:extLst>
          </p:nvPr>
        </p:nvGraphicFramePr>
        <p:xfrm>
          <a:off x="747135" y="614433"/>
          <a:ext cx="7649731" cy="54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87AC26-1A17-9E1C-2374-8BAE9D2B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13AC-C654-0A6F-0D1E-5448E749BF67}"/>
              </a:ext>
            </a:extLst>
          </p:cNvPr>
          <p:cNvSpPr txBox="1"/>
          <p:nvPr/>
        </p:nvSpPr>
        <p:spPr>
          <a:xfrm>
            <a:off x="1403646" y="482923"/>
            <a:ext cx="633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2025 Year to Date Preventable Accidents Rate 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 100,000 miles</a:t>
            </a:r>
          </a:p>
        </p:txBody>
      </p:sp>
    </p:spTree>
    <p:extLst>
      <p:ext uri="{BB962C8B-B14F-4D97-AF65-F5344CB8AC3E}">
        <p14:creationId xmlns:p14="http://schemas.microsoft.com/office/powerpoint/2010/main" val="310980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FA938E-690D-FAA3-CF92-11D241E61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092847"/>
              </p:ext>
            </p:extLst>
          </p:nvPr>
        </p:nvGraphicFramePr>
        <p:xfrm>
          <a:off x="747136" y="617881"/>
          <a:ext cx="7649729" cy="54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85B4DE-FDFC-F8B6-07C7-ACDC2B8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69D8F-ECBA-6478-EB61-5D5E83440549}"/>
              </a:ext>
            </a:extLst>
          </p:cNvPr>
          <p:cNvSpPr txBox="1"/>
          <p:nvPr/>
        </p:nvSpPr>
        <p:spPr>
          <a:xfrm>
            <a:off x="1403646" y="482923"/>
            <a:ext cx="643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May</a:t>
            </a:r>
            <a:r>
              <a:rPr lang="en-US" sz="1800" b="1" dirty="0"/>
              <a:t> 2025 </a:t>
            </a: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to Date High Severity Rate per 100,000 miles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3DD1F-C1FA-3754-A334-AD5949D11F7B}"/>
              </a:ext>
            </a:extLst>
          </p:cNvPr>
          <p:cNvSpPr txBox="1"/>
          <p:nvPr/>
        </p:nvSpPr>
        <p:spPr>
          <a:xfrm>
            <a:off x="6930354" y="5165387"/>
            <a:ext cx="13869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           </a:t>
            </a:r>
            <a:r>
              <a:rPr lang="en-US" sz="850" b="1" dirty="0">
                <a:solidFill>
                  <a:schemeClr val="accent3"/>
                </a:solidFill>
              </a:rPr>
              <a:t> ZERO   </a:t>
            </a:r>
            <a:r>
              <a:rPr lang="en-US" sz="850" b="1" dirty="0">
                <a:solidFill>
                  <a:schemeClr val="accent4"/>
                </a:solidFill>
              </a:rPr>
              <a:t>ZERO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C899B-32FC-EB58-B6AE-D6712F140DE1}"/>
              </a:ext>
            </a:extLst>
          </p:cNvPr>
          <p:cNvSpPr txBox="1"/>
          <p:nvPr/>
        </p:nvSpPr>
        <p:spPr>
          <a:xfrm>
            <a:off x="1187810" y="5165387"/>
            <a:ext cx="49725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8E828-34BD-B012-CE91-9A9065DFDF57}"/>
              </a:ext>
            </a:extLst>
          </p:cNvPr>
          <p:cNvSpPr txBox="1"/>
          <p:nvPr/>
        </p:nvSpPr>
        <p:spPr>
          <a:xfrm>
            <a:off x="2516210" y="5165387"/>
            <a:ext cx="11945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 ZERO  </a:t>
            </a:r>
            <a:r>
              <a:rPr lang="en-US" sz="850" b="1" dirty="0">
                <a:solidFill>
                  <a:schemeClr val="accent3"/>
                </a:solidFill>
              </a:rPr>
              <a:t>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 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07DED-92CC-9057-8228-202C8D897CF8}"/>
              </a:ext>
            </a:extLst>
          </p:cNvPr>
          <p:cNvSpPr txBox="1"/>
          <p:nvPr/>
        </p:nvSpPr>
        <p:spPr>
          <a:xfrm>
            <a:off x="4035785" y="5165387"/>
            <a:ext cx="80983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</a:t>
            </a:r>
            <a:r>
              <a:rPr lang="en-US" sz="850" b="1" dirty="0" err="1">
                <a:solidFill>
                  <a:schemeClr val="accent2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endParaRPr lang="en-US" sz="850" b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92AB5C-5234-FF41-6CA2-41F632AC156C}"/>
              </a:ext>
            </a:extLst>
          </p:cNvPr>
          <p:cNvSpPr txBox="1"/>
          <p:nvPr/>
        </p:nvSpPr>
        <p:spPr>
          <a:xfrm>
            <a:off x="5411810" y="5165387"/>
            <a:ext cx="11945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chemeClr val="accent1"/>
                </a:solidFill>
              </a:rPr>
              <a:t>  </a:t>
            </a:r>
            <a:r>
              <a:rPr lang="en-US" sz="850" b="1" dirty="0">
                <a:solidFill>
                  <a:schemeClr val="accent2"/>
                </a:solidFill>
              </a:rPr>
              <a:t> </a:t>
            </a:r>
            <a:r>
              <a:rPr lang="en-US" sz="850" b="1" dirty="0">
                <a:solidFill>
                  <a:schemeClr val="accent1"/>
                </a:solidFill>
              </a:rPr>
              <a:t>ZERO</a:t>
            </a:r>
            <a:r>
              <a:rPr lang="en-US" sz="850" b="1" dirty="0">
                <a:solidFill>
                  <a:schemeClr val="accent2"/>
                </a:solidFill>
              </a:rPr>
              <a:t>   ZERO  </a:t>
            </a:r>
            <a:r>
              <a:rPr lang="en-US" sz="850" b="1" dirty="0">
                <a:solidFill>
                  <a:schemeClr val="accent3"/>
                </a:solidFill>
              </a:rPr>
              <a:t> </a:t>
            </a:r>
            <a:r>
              <a:rPr lang="en-US" sz="850" b="1" dirty="0" err="1">
                <a:solidFill>
                  <a:schemeClr val="accent3"/>
                </a:solidFill>
              </a:rPr>
              <a:t>ZERO</a:t>
            </a:r>
            <a:r>
              <a:rPr lang="en-US" sz="850" b="1" dirty="0">
                <a:solidFill>
                  <a:schemeClr val="accent3"/>
                </a:solidFill>
              </a:rPr>
              <a:t>   </a:t>
            </a:r>
            <a:endParaRPr lang="en-US" sz="85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7535D0D-01E9-96E2-1173-AE2C2C359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929224"/>
              </p:ext>
            </p:extLst>
          </p:nvPr>
        </p:nvGraphicFramePr>
        <p:xfrm>
          <a:off x="2643910" y="1201174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C8BBC21-3853-4E65-989F-47ABBA6753D6}"/>
              </a:ext>
            </a:extLst>
          </p:cNvPr>
          <p:cNvSpPr txBox="1"/>
          <p:nvPr/>
        </p:nvSpPr>
        <p:spPr>
          <a:xfrm>
            <a:off x="5398435" y="3709877"/>
            <a:ext cx="1045414" cy="3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9FBB-2101-4C2C-A542-E0A68BC0E7DF}"/>
              </a:ext>
            </a:extLst>
          </p:cNvPr>
          <p:cNvSpPr txBox="1"/>
          <p:nvPr/>
        </p:nvSpPr>
        <p:spPr>
          <a:xfrm>
            <a:off x="5381321" y="4014378"/>
            <a:ext cx="3233379" cy="216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 Field Operations has 60% of the Authority’s employees</a:t>
            </a:r>
          </a:p>
          <a:p>
            <a:pPr marL="386340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83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RII, 86% LWC, 70% Days Away</a:t>
            </a:r>
          </a:p>
          <a:p>
            <a:pPr marL="145236" marR="0" lvl="1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51 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YTD Recordable + Non-Recordable Injuries/Illness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49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injuries were recordable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147 YTD Total Reviewed Accidents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40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all reviewed accidents were ruled preventable</a:t>
            </a:r>
          </a:p>
          <a:p>
            <a:pPr marL="1452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 YTD Hazards Identified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35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Closed</a:t>
            </a:r>
          </a:p>
          <a:p>
            <a:pPr marL="548669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059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0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and Overdue</a:t>
            </a:r>
          </a:p>
          <a:p>
            <a:pPr marL="550836" marR="0" lvl="2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7748" marR="0" lvl="1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E20D8-4927-4881-B56F-814001A48048}"/>
              </a:ext>
            </a:extLst>
          </p:cNvPr>
          <p:cNvSpPr/>
          <p:nvPr/>
        </p:nvSpPr>
        <p:spPr>
          <a:xfrm>
            <a:off x="5397781" y="3709877"/>
            <a:ext cx="3216920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7DDC2-B013-0BE1-9A9E-68BB7DF36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" y="252546"/>
            <a:ext cx="1541218" cy="389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380651-668D-05D6-A488-54D6E45D74CD}"/>
              </a:ext>
            </a:extLst>
          </p:cNvPr>
          <p:cNvSpPr txBox="1"/>
          <p:nvPr/>
        </p:nvSpPr>
        <p:spPr>
          <a:xfrm>
            <a:off x="1419828" y="214404"/>
            <a:ext cx="7706730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Safety – May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94917-3C22-8604-2944-C9C279956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8" y="6149858"/>
            <a:ext cx="1785311" cy="65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EAF34E-D27C-11B1-4A37-3CF34C4AA861}"/>
              </a:ext>
            </a:extLst>
          </p:cNvPr>
          <p:cNvSpPr/>
          <p:nvPr/>
        </p:nvSpPr>
        <p:spPr>
          <a:xfrm>
            <a:off x="546467" y="990723"/>
            <a:ext cx="4507239" cy="243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57022-DC09-3154-C397-094A5E4F2280}"/>
              </a:ext>
            </a:extLst>
          </p:cNvPr>
          <p:cNvSpPr/>
          <p:nvPr/>
        </p:nvSpPr>
        <p:spPr>
          <a:xfrm>
            <a:off x="5397782" y="990723"/>
            <a:ext cx="3216919" cy="2431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A160-307B-8813-BAD7-B404C3AD6756}"/>
              </a:ext>
            </a:extLst>
          </p:cNvPr>
          <p:cNvSpPr txBox="1"/>
          <p:nvPr/>
        </p:nvSpPr>
        <p:spPr>
          <a:xfrm>
            <a:off x="546465" y="993923"/>
            <a:ext cx="243843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 Rate YTD: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1BB8D-8D39-6B0C-172B-39C0C1242752}"/>
              </a:ext>
            </a:extLst>
          </p:cNvPr>
          <p:cNvSpPr txBox="1"/>
          <p:nvPr/>
        </p:nvSpPr>
        <p:spPr>
          <a:xfrm>
            <a:off x="547508" y="3709877"/>
            <a:ext cx="217646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Lost Workday Rate YTD: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3866737-2419-A7E1-6667-53E583074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953021"/>
              </p:ext>
            </p:extLst>
          </p:nvPr>
        </p:nvGraphicFramePr>
        <p:xfrm>
          <a:off x="5872560" y="1052108"/>
          <a:ext cx="2395140" cy="24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8328C7C-5822-8888-2B5D-E4E2EFC7D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782959"/>
              </p:ext>
            </p:extLst>
          </p:nvPr>
        </p:nvGraphicFramePr>
        <p:xfrm>
          <a:off x="515012" y="1200510"/>
          <a:ext cx="2177712" cy="19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B969616-38D1-A54F-A49B-F93262306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046411"/>
              </p:ext>
            </p:extLst>
          </p:nvPr>
        </p:nvGraphicFramePr>
        <p:xfrm>
          <a:off x="460814" y="3978969"/>
          <a:ext cx="2124998" cy="187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BBD4987-ADBB-AF95-9575-9121F1DAA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886620"/>
              </p:ext>
            </p:extLst>
          </p:nvPr>
        </p:nvGraphicFramePr>
        <p:xfrm>
          <a:off x="2692724" y="3978363"/>
          <a:ext cx="2360980" cy="18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8DD99CB-A052-2C90-5E24-C938BB79B1A4}"/>
              </a:ext>
            </a:extLst>
          </p:cNvPr>
          <p:cNvSpPr/>
          <p:nvPr/>
        </p:nvSpPr>
        <p:spPr>
          <a:xfrm>
            <a:off x="546468" y="3699457"/>
            <a:ext cx="4507237" cy="24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62524-8B24-AEE5-EB98-9E966AE94316}"/>
              </a:ext>
            </a:extLst>
          </p:cNvPr>
          <p:cNvSpPr txBox="1"/>
          <p:nvPr/>
        </p:nvSpPr>
        <p:spPr>
          <a:xfrm>
            <a:off x="5381321" y="993923"/>
            <a:ext cx="323337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Recordable Injuries/Illness Rate YTD: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827B69-4E62-6C04-2F05-23CABEBF2C30}"/>
              </a:ext>
            </a:extLst>
          </p:cNvPr>
          <p:cNvSpPr txBox="1"/>
          <p:nvPr/>
        </p:nvSpPr>
        <p:spPr>
          <a:xfrm>
            <a:off x="549885" y="5853408"/>
            <a:ext cx="166116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LWC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19 YTD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4728D-206D-A04A-43F2-5DA483F43A5F}"/>
              </a:ext>
            </a:extLst>
          </p:cNvPr>
          <p:cNvSpPr txBox="1"/>
          <p:nvPr/>
        </p:nvSpPr>
        <p:spPr>
          <a:xfrm>
            <a:off x="5393497" y="3151665"/>
            <a:ext cx="155170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RII 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May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2</a:t>
            </a:r>
            <a:r>
              <a:rPr lang="en-US" sz="1235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YTD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6470-2AFD-3496-094F-CECD931A0556}"/>
              </a:ext>
            </a:extLst>
          </p:cNvPr>
          <p:cNvSpPr txBox="1"/>
          <p:nvPr/>
        </p:nvSpPr>
        <p:spPr>
          <a:xfrm>
            <a:off x="2859234" y="5861364"/>
            <a:ext cx="224850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Days Away May</a:t>
            </a:r>
            <a:r>
              <a:rPr kumimoji="0" lang="en-US" sz="11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245 YTD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D6A44-E6CA-75C0-6841-E76A9C2D552A}"/>
              </a:ext>
            </a:extLst>
          </p:cNvPr>
          <p:cNvSpPr txBox="1"/>
          <p:nvPr/>
        </p:nvSpPr>
        <p:spPr>
          <a:xfrm>
            <a:off x="551498" y="3151992"/>
            <a:ext cx="430137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8593" marR="0" lvl="0" indent="-148593" algn="l" defTabSz="237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Preventable Accidents May – 59 YTD (ZERO High Severity)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0BA287-EDD4-59C0-09BF-60E1EA33F86C}"/>
              </a:ext>
            </a:extLst>
          </p:cNvPr>
          <p:cNvSpPr txBox="1"/>
          <p:nvPr/>
        </p:nvSpPr>
        <p:spPr>
          <a:xfrm>
            <a:off x="2428119" y="480386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4B71ED2-2740-D579-BD20-3877E17D121C}"/>
              </a:ext>
            </a:extLst>
          </p:cNvPr>
          <p:cNvSpPr/>
          <p:nvPr/>
        </p:nvSpPr>
        <p:spPr>
          <a:xfrm>
            <a:off x="2403447" y="4752201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A911E-5904-C9EE-44A9-CD27C6EEABE1}"/>
              </a:ext>
            </a:extLst>
          </p:cNvPr>
          <p:cNvSpPr txBox="1"/>
          <p:nvPr/>
        </p:nvSpPr>
        <p:spPr>
          <a:xfrm>
            <a:off x="8121815" y="2172314"/>
            <a:ext cx="393056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A7993-63CC-8796-CDDD-2F2240F901C0}"/>
              </a:ext>
            </a:extLst>
          </p:cNvPr>
          <p:cNvSpPr txBox="1"/>
          <p:nvPr/>
        </p:nvSpPr>
        <p:spPr>
          <a:xfrm>
            <a:off x="4675651" y="4803864"/>
            <a:ext cx="453116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56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FCBD4ED-8B16-AD08-E92A-3E91D0CF6DD6}"/>
              </a:ext>
            </a:extLst>
          </p:cNvPr>
          <p:cNvSpPr/>
          <p:nvPr/>
        </p:nvSpPr>
        <p:spPr>
          <a:xfrm>
            <a:off x="4661118" y="4761453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C840804-35BD-EF36-03AE-5C7A131C51A1}"/>
              </a:ext>
            </a:extLst>
          </p:cNvPr>
          <p:cNvSpPr/>
          <p:nvPr/>
        </p:nvSpPr>
        <p:spPr>
          <a:xfrm>
            <a:off x="8101696" y="2140317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B84336-F727-04B1-6BEC-6AFBE8AE1CEE}"/>
              </a:ext>
            </a:extLst>
          </p:cNvPr>
          <p:cNvSpPr txBox="1"/>
          <p:nvPr/>
        </p:nvSpPr>
        <p:spPr>
          <a:xfrm>
            <a:off x="2366184" y="2172314"/>
            <a:ext cx="42030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27" b="1" dirty="0">
                <a:solidFill>
                  <a:prstClr val="black"/>
                </a:solidFill>
                <a:latin typeface="Calibri" panose="020F0502020204030204"/>
              </a:rPr>
              <a:t>50</a:t>
            </a:r>
            <a:r>
              <a:rPr kumimoji="0" lang="en-US" sz="92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5E12CAA-667E-E5C7-71F0-2EEF040FDC63}"/>
              </a:ext>
            </a:extLst>
          </p:cNvPr>
          <p:cNvSpPr/>
          <p:nvPr/>
        </p:nvSpPr>
        <p:spPr>
          <a:xfrm>
            <a:off x="2373751" y="2133215"/>
            <a:ext cx="94416" cy="3055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550CF0D9-4491-7E60-460F-DFC7DC06100E}"/>
              </a:ext>
            </a:extLst>
          </p:cNvPr>
          <p:cNvSpPr/>
          <p:nvPr/>
        </p:nvSpPr>
        <p:spPr>
          <a:xfrm>
            <a:off x="4518402" y="2133215"/>
            <a:ext cx="94415" cy="3055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3568"/>
      </p:ext>
    </p:extLst>
  </p:cSld>
  <p:clrMapOvr>
    <a:masterClrMapping/>
  </p:clrMapOvr>
</p:sld>
</file>

<file path=ppt/theme/theme1.xml><?xml version="1.0" encoding="utf-8"?>
<a:theme xmlns:a="http://schemas.openxmlformats.org/drawingml/2006/main" name="4_~3804048">
  <a:themeElements>
    <a:clrScheme name="Praxair Color Theme">
      <a:dk1>
        <a:srgbClr val="000000"/>
      </a:dk1>
      <a:lt1>
        <a:srgbClr val="FFFFFF"/>
      </a:lt1>
      <a:dk2>
        <a:srgbClr val="00AF3F"/>
      </a:dk2>
      <a:lt2>
        <a:srgbClr val="E1E1E1"/>
      </a:lt2>
      <a:accent1>
        <a:srgbClr val="ED4E24"/>
      </a:accent1>
      <a:accent2>
        <a:srgbClr val="F78500"/>
      </a:accent2>
      <a:accent3>
        <a:srgbClr val="5D71BC"/>
      </a:accent3>
      <a:accent4>
        <a:srgbClr val="1AA8DB"/>
      </a:accent4>
      <a:accent5>
        <a:srgbClr val="51C71A"/>
      </a:accent5>
      <a:accent6>
        <a:srgbClr val="DCF014"/>
      </a:accent6>
      <a:hlink>
        <a:srgbClr val="F785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6CBA00E76744D9F20B3246642291F" ma:contentTypeVersion="6" ma:contentTypeDescription="Create a new document." ma:contentTypeScope="" ma:versionID="afd9308f47c3443a05535ba1eee11fef">
  <xsd:schema xmlns:xsd="http://www.w3.org/2001/XMLSchema" xmlns:xs="http://www.w3.org/2001/XMLSchema" xmlns:p="http://schemas.microsoft.com/office/2006/metadata/properties" xmlns:ns3="43f0a38b-cfc1-4893-8ea8-6a87d52f9452" targetNamespace="http://schemas.microsoft.com/office/2006/metadata/properties" ma:root="true" ma:fieldsID="3866583ecbcfeeee4b4abed8474b61be" ns3:_="">
    <xsd:import namespace="43f0a38b-cfc1-4893-8ea8-6a87d52f945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0a38b-cfc1-4893-8ea8-6a87d52f94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f0a38b-cfc1-4893-8ea8-6a87d52f94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E51D7E-0CFC-4EA5-B50A-B2790688B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0a38b-cfc1-4893-8ea8-6a87d52f9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244795-AE6F-4F58-A805-0EC7E5E7FEC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43f0a38b-cfc1-4893-8ea8-6a87d52f9452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5C8288-0807-4E47-A3A4-7464ACA00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13-0313_PX_Template.thmx</Template>
  <TotalTime>79319</TotalTime>
  <Words>2565</Words>
  <Application>Microsoft Office PowerPoint</Application>
  <PresentationFormat>On-screen Show (4:3)</PresentationFormat>
  <Paragraphs>579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4_~3804048</vt:lpstr>
      <vt:lpstr>1_Office Theme</vt:lpstr>
      <vt:lpstr>2_Office Theme</vt:lpstr>
      <vt:lpstr>Safety - May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Staufer</dc:creator>
  <cp:lastModifiedBy>James Lavelle</cp:lastModifiedBy>
  <cp:revision>2613</cp:revision>
  <cp:lastPrinted>2020-11-17T12:45:57Z</cp:lastPrinted>
  <dcterms:created xsi:type="dcterms:W3CDTF">2013-03-13T18:14:08Z</dcterms:created>
  <dcterms:modified xsi:type="dcterms:W3CDTF">2025-06-16T15:54:42Z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0x010100DB46CBA00E76744D9F20B3246642291F</vt:lpwstr>
  </property>
</Properties>
</file>