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2.xml" ContentType="application/vnd.openxmlformats-officedocument.presentationml.tags+xml"/>
  <Override PartName="/ppt/notesSlides/notesSlide7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3.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2" r:id="rId4"/>
  </p:sldMasterIdLst>
  <p:notesMasterIdLst>
    <p:notesMasterId r:id="rId82"/>
  </p:notesMasterIdLst>
  <p:handoutMasterIdLst>
    <p:handoutMasterId r:id="rId83"/>
  </p:handoutMasterIdLst>
  <p:sldIdLst>
    <p:sldId id="256" r:id="rId5"/>
    <p:sldId id="257" r:id="rId6"/>
    <p:sldId id="259" r:id="rId7"/>
    <p:sldId id="410" r:id="rId8"/>
    <p:sldId id="258" r:id="rId9"/>
    <p:sldId id="402" r:id="rId10"/>
    <p:sldId id="408" r:id="rId11"/>
    <p:sldId id="263" r:id="rId12"/>
    <p:sldId id="426" r:id="rId13"/>
    <p:sldId id="272" r:id="rId14"/>
    <p:sldId id="273" r:id="rId15"/>
    <p:sldId id="275" r:id="rId16"/>
    <p:sldId id="359" r:id="rId17"/>
    <p:sldId id="429" r:id="rId18"/>
    <p:sldId id="430" r:id="rId19"/>
    <p:sldId id="431" r:id="rId20"/>
    <p:sldId id="276" r:id="rId21"/>
    <p:sldId id="277" r:id="rId22"/>
    <p:sldId id="278" r:id="rId23"/>
    <p:sldId id="360" r:id="rId24"/>
    <p:sldId id="361" r:id="rId25"/>
    <p:sldId id="297" r:id="rId26"/>
    <p:sldId id="363" r:id="rId27"/>
    <p:sldId id="364" r:id="rId28"/>
    <p:sldId id="365" r:id="rId29"/>
    <p:sldId id="367" r:id="rId30"/>
    <p:sldId id="366" r:id="rId31"/>
    <p:sldId id="299" r:id="rId32"/>
    <p:sldId id="368" r:id="rId33"/>
    <p:sldId id="369" r:id="rId34"/>
    <p:sldId id="370" r:id="rId35"/>
    <p:sldId id="371" r:id="rId36"/>
    <p:sldId id="373" r:id="rId37"/>
    <p:sldId id="374" r:id="rId38"/>
    <p:sldId id="375" r:id="rId39"/>
    <p:sldId id="376" r:id="rId40"/>
    <p:sldId id="377" r:id="rId41"/>
    <p:sldId id="379" r:id="rId42"/>
    <p:sldId id="380" r:id="rId43"/>
    <p:sldId id="382" r:id="rId44"/>
    <p:sldId id="381" r:id="rId45"/>
    <p:sldId id="383" r:id="rId46"/>
    <p:sldId id="384" r:id="rId47"/>
    <p:sldId id="385" r:id="rId48"/>
    <p:sldId id="386" r:id="rId49"/>
    <p:sldId id="387" r:id="rId50"/>
    <p:sldId id="388" r:id="rId51"/>
    <p:sldId id="412" r:id="rId52"/>
    <p:sldId id="389" r:id="rId53"/>
    <p:sldId id="390" r:id="rId54"/>
    <p:sldId id="391" r:id="rId55"/>
    <p:sldId id="392" r:id="rId56"/>
    <p:sldId id="393" r:id="rId57"/>
    <p:sldId id="394" r:id="rId58"/>
    <p:sldId id="395" r:id="rId59"/>
    <p:sldId id="396" r:id="rId60"/>
    <p:sldId id="397" r:id="rId61"/>
    <p:sldId id="428" r:id="rId62"/>
    <p:sldId id="399" r:id="rId63"/>
    <p:sldId id="401" r:id="rId64"/>
    <p:sldId id="264" r:id="rId65"/>
    <p:sldId id="266" r:id="rId66"/>
    <p:sldId id="265" r:id="rId67"/>
    <p:sldId id="267" r:id="rId68"/>
    <p:sldId id="268" r:id="rId69"/>
    <p:sldId id="270" r:id="rId70"/>
    <p:sldId id="271" r:id="rId71"/>
    <p:sldId id="411" r:id="rId72"/>
    <p:sldId id="427" r:id="rId73"/>
    <p:sldId id="415" r:id="rId74"/>
    <p:sldId id="416" r:id="rId75"/>
    <p:sldId id="261" r:id="rId76"/>
    <p:sldId id="262" r:id="rId77"/>
    <p:sldId id="407" r:id="rId78"/>
    <p:sldId id="418" r:id="rId79"/>
    <p:sldId id="404" r:id="rId80"/>
    <p:sldId id="409" r:id="rId8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115D1A-7B60-7A1A-731B-30A501E98848}" name="Neal, Brionna (ETHICS)" initials="NB(" userId="S::Brionna.Neal@jcope.ny.gov::41b56507-6768-402a-a408-9d57bc6db32d" providerId="AD"/>
  <p188:author id="{F5665366-BFFB-2EBE-BDEC-45A58A851360}" name="Hennigan, Meghann (ETHICS)" initials="H(" userId="S::meghann.hennigan@ethics.ny.gov::d878445c-1d74-4ab7-9251-64d8624854d3" providerId="AD"/>
  <p188:author id="{96AC5D71-0F7B-9F48-367B-052D54E24CFE}" name="Smith, Michael (ETHICS)" initials="SM(" userId="S::Michael.Smith@ethics.ny.gov::07ce870f-db4d-4bed-82e8-9a710de698be" providerId="AD"/>
  <p188:author id="{8B4EAC83-3EB6-D01E-56B0-7B86C7A561C6}" name="Cannon, Tami (ETHICS)" initials="C(" userId="S::tami.cannon@ethics.ny.gov::8672f865-06e2-4b17-8bb7-70074e815eac" providerId="AD"/>
  <p188:author id="{89C51CE3-F107-1084-07B9-1E2C764942B5}" name="Hennigan, Meghann (ETHICS)" initials="" userId="S::Meghann.Hennigan@ethics.ny.gov::d878445c-1d74-4ab7-9251-64d8624854d3" providerId="AD"/>
  <p188:author id="{6EFE06F0-59F9-C104-2E66-8CE3BC6B0B66}" name="Diaz, Marlena (ETHICS)" initials="DM(" userId="S::Marlena.Diaz@ethics.ny.gov::c528819f-748b-477e-9caf-26180b509dd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Berland, Sanford (JCOPE)" initials="BS(" lastIdx="1" clrIdx="0"/>
  <p:cmAuthor id="1" name="Hennigan, Meghann (JCOPE)" initials="HM(" lastIdx="12" clrIdx="1">
    <p:extLst>
      <p:ext uri="{19B8F6BF-5375-455C-9EA6-DF929625EA0E}">
        <p15:presenceInfo xmlns:p15="http://schemas.microsoft.com/office/powerpoint/2012/main" userId="S::Meghann.Hennigan@jcope.ny.gov::d878445c-1d74-4ab7-9251-64d8624854d3" providerId="AD"/>
      </p:ext>
    </p:extLst>
  </p:cmAuthor>
  <p:cmAuthor id="2" name="Neal, Brionna (ETHICS)" initials="NB(" lastIdx="2" clrIdx="2">
    <p:extLst>
      <p:ext uri="{19B8F6BF-5375-455C-9EA6-DF929625EA0E}">
        <p15:presenceInfo xmlns:p15="http://schemas.microsoft.com/office/powerpoint/2012/main" userId="S::Brionna.Neal@jcope.ny.gov::41b56507-6768-402a-a408-9d57bc6db32d" providerId="AD"/>
      </p:ext>
    </p:extLst>
  </p:cmAuthor>
  <p:cmAuthor id="3" name="Ashworth, Catherine (ETHICS)" initials="AC(" lastIdx="11" clrIdx="3">
    <p:extLst>
      <p:ext uri="{19B8F6BF-5375-455C-9EA6-DF929625EA0E}">
        <p15:presenceInfo xmlns:p15="http://schemas.microsoft.com/office/powerpoint/2012/main" userId="S::Catherine.Ashworth@jcope.ny.gov::36de04bd-9393-4605-b4f8-b5eed4909245" providerId="AD"/>
      </p:ext>
    </p:extLst>
  </p:cmAuthor>
  <p:cmAuthor id="4" name="StJohn, Keith (ETHICS)" initials="SK(" lastIdx="3" clrIdx="4">
    <p:extLst>
      <p:ext uri="{19B8F6BF-5375-455C-9EA6-DF929625EA0E}">
        <p15:presenceInfo xmlns:p15="http://schemas.microsoft.com/office/powerpoint/2012/main" userId="S::Keith.StJohn@jcope.ny.gov::20211430-2605-4833-8bdd-7ae0751db0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F7F"/>
    <a:srgbClr val="1D4A64"/>
    <a:srgbClr val="376275"/>
    <a:srgbClr val="E29813"/>
    <a:srgbClr val="91BDD5"/>
    <a:srgbClr val="F1CB98"/>
    <a:srgbClr val="5A3943"/>
    <a:srgbClr val="112A48"/>
    <a:srgbClr val="F2B0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7DC000-7012-4898-A9F0-D70165BFEFA0}" v="15" dt="2023-12-18T20:20:34.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537" autoAdjust="0"/>
  </p:normalViewPr>
  <p:slideViewPr>
    <p:cSldViewPr snapToGrid="0">
      <p:cViewPr varScale="1">
        <p:scale>
          <a:sx n="88" d="100"/>
          <a:sy n="88" d="100"/>
        </p:scale>
        <p:origin x="1434" y="7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commentAuthors" Target="commentAuthors.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s>
</file>

<file path=ppt/diagrams/_rels/data1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image" Target="../media/image91.png"/><Relationship Id="rId4" Type="http://schemas.openxmlformats.org/officeDocument/2006/relationships/image" Target="../media/image94.jpeg"/></Relationships>
</file>

<file path=ppt/diagrams/_rels/data12.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sv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svg"/><Relationship Id="rId9" Type="http://schemas.openxmlformats.org/officeDocument/2006/relationships/image" Target="../media/image108.png"/></Relationships>
</file>

<file path=ppt/diagrams/_rels/data1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image" Target="../media/image113.jpeg"/></Relationships>
</file>

<file path=ppt/diagrams/_rels/data14.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27.svg"/></Relationships>
</file>

<file path=ppt/diagrams/_rels/data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ata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25.jpeg"/></Relationships>
</file>

<file path=ppt/diagrams/_rels/data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diagrams/_rels/data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image" Target="../media/image67.jpeg"/><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image" Target="../media/image91.png"/><Relationship Id="rId4" Type="http://schemas.openxmlformats.org/officeDocument/2006/relationships/image" Target="../media/image94.jpeg"/></Relationships>
</file>

<file path=ppt/diagrams/_rels/drawing12.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sv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svg"/><Relationship Id="rId9" Type="http://schemas.openxmlformats.org/officeDocument/2006/relationships/image" Target="../media/image108.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image" Target="../media/image113.jpeg"/></Relationships>
</file>

<file path=ppt/diagrams/_rels/drawing14.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2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25.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diagrams/_rels/drawing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image" Target="../media/image67.jpeg"/><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246F51-1B89-4BE5-A785-D5456C99D68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7D22483-3ACE-4FFF-9B30-1BB57738D976}">
      <dgm:prSet custT="1"/>
      <dgm:spPr/>
      <dgm:t>
        <a:bodyPr/>
        <a:lstStyle/>
        <a:p>
          <a:r>
            <a:rPr lang="en-US" sz="2800">
              <a:latin typeface="+mj-lt"/>
            </a:rPr>
            <a:t>Commission Overview</a:t>
          </a:r>
        </a:p>
      </dgm:t>
    </dgm:pt>
    <dgm:pt modelId="{D8FC9D64-A736-4E52-9BB5-1F7EE2503525}" type="parTrans" cxnId="{ED523034-1B80-48EC-94EE-FA14D7742AD7}">
      <dgm:prSet/>
      <dgm:spPr/>
      <dgm:t>
        <a:bodyPr/>
        <a:lstStyle/>
        <a:p>
          <a:endParaRPr lang="en-US" sz="2400">
            <a:latin typeface="+mj-lt"/>
          </a:endParaRPr>
        </a:p>
      </dgm:t>
    </dgm:pt>
    <dgm:pt modelId="{ECE513C4-D835-4FFC-9DE4-2BE8C36B4730}" type="sibTrans" cxnId="{ED523034-1B80-48EC-94EE-FA14D7742AD7}">
      <dgm:prSet/>
      <dgm:spPr/>
      <dgm:t>
        <a:bodyPr/>
        <a:lstStyle/>
        <a:p>
          <a:endParaRPr lang="en-US" sz="2400">
            <a:latin typeface="+mj-lt"/>
          </a:endParaRPr>
        </a:p>
      </dgm:t>
    </dgm:pt>
    <dgm:pt modelId="{766B8B9A-577A-4A28-9924-8E2D3A29822F}">
      <dgm:prSet custT="1"/>
      <dgm:spPr/>
      <dgm:t>
        <a:bodyPr/>
        <a:lstStyle/>
        <a:p>
          <a:r>
            <a:rPr lang="en-US" sz="2800">
              <a:latin typeface="+mj-lt"/>
            </a:rPr>
            <a:t>Conflicts of Interest </a:t>
          </a:r>
        </a:p>
      </dgm:t>
    </dgm:pt>
    <dgm:pt modelId="{86134E87-B874-4CDE-85F5-A2EB810ED570}" type="parTrans" cxnId="{8A17B5C6-A4F1-4CB7-8936-3F29408B87E8}">
      <dgm:prSet/>
      <dgm:spPr/>
      <dgm:t>
        <a:bodyPr/>
        <a:lstStyle/>
        <a:p>
          <a:endParaRPr lang="en-US" sz="2400">
            <a:latin typeface="+mj-lt"/>
          </a:endParaRPr>
        </a:p>
      </dgm:t>
    </dgm:pt>
    <dgm:pt modelId="{0498161A-234C-4B91-A686-36E25C8FE211}" type="sibTrans" cxnId="{8A17B5C6-A4F1-4CB7-8936-3F29408B87E8}">
      <dgm:prSet/>
      <dgm:spPr/>
      <dgm:t>
        <a:bodyPr/>
        <a:lstStyle/>
        <a:p>
          <a:endParaRPr lang="en-US" sz="2400">
            <a:latin typeface="+mj-lt"/>
          </a:endParaRPr>
        </a:p>
      </dgm:t>
    </dgm:pt>
    <dgm:pt modelId="{B75576E8-E695-43FE-86E0-198E3C344BCA}">
      <dgm:prSet custT="1"/>
      <dgm:spPr/>
      <dgm:t>
        <a:bodyPr/>
        <a:lstStyle/>
        <a:p>
          <a:r>
            <a:rPr lang="en-US" sz="2800">
              <a:latin typeface="+mj-lt"/>
            </a:rPr>
            <a:t>Outside Activities </a:t>
          </a:r>
        </a:p>
      </dgm:t>
    </dgm:pt>
    <dgm:pt modelId="{69D8F573-EE2D-4FB5-AF2E-1D1AC1A677DF}" type="parTrans" cxnId="{C9FDDFE2-FE4C-4637-8DD4-4B48F3DADB7C}">
      <dgm:prSet/>
      <dgm:spPr/>
      <dgm:t>
        <a:bodyPr/>
        <a:lstStyle/>
        <a:p>
          <a:endParaRPr lang="en-US" sz="2400">
            <a:latin typeface="+mj-lt"/>
          </a:endParaRPr>
        </a:p>
      </dgm:t>
    </dgm:pt>
    <dgm:pt modelId="{FD26A508-0B2B-4608-A383-5B34AFA2F9CC}" type="sibTrans" cxnId="{C9FDDFE2-FE4C-4637-8DD4-4B48F3DADB7C}">
      <dgm:prSet/>
      <dgm:spPr/>
      <dgm:t>
        <a:bodyPr/>
        <a:lstStyle/>
        <a:p>
          <a:endParaRPr lang="en-US" sz="2400">
            <a:latin typeface="+mj-lt"/>
          </a:endParaRPr>
        </a:p>
      </dgm:t>
    </dgm:pt>
    <dgm:pt modelId="{2311C775-A9B7-4AA0-901B-707369C10BF0}">
      <dgm:prSet custT="1"/>
      <dgm:spPr/>
      <dgm:t>
        <a:bodyPr/>
        <a:lstStyle/>
        <a:p>
          <a:r>
            <a:rPr lang="en-US" sz="2800">
              <a:latin typeface="+mj-lt"/>
            </a:rPr>
            <a:t>Gifts and Things of Value </a:t>
          </a:r>
        </a:p>
      </dgm:t>
    </dgm:pt>
    <dgm:pt modelId="{C5732C48-BFD8-4325-A062-718D7EEE3C19}" type="parTrans" cxnId="{D0B0DEC5-429A-4115-AE8B-E7953FA569CC}">
      <dgm:prSet/>
      <dgm:spPr/>
      <dgm:t>
        <a:bodyPr/>
        <a:lstStyle/>
        <a:p>
          <a:endParaRPr lang="en-US" sz="2400">
            <a:latin typeface="+mj-lt"/>
          </a:endParaRPr>
        </a:p>
      </dgm:t>
    </dgm:pt>
    <dgm:pt modelId="{3DB26911-0D77-4B45-9CD6-91CACCAB4E97}" type="sibTrans" cxnId="{D0B0DEC5-429A-4115-AE8B-E7953FA569CC}">
      <dgm:prSet/>
      <dgm:spPr/>
      <dgm:t>
        <a:bodyPr/>
        <a:lstStyle/>
        <a:p>
          <a:endParaRPr lang="en-US" sz="2400">
            <a:latin typeface="+mj-lt"/>
          </a:endParaRPr>
        </a:p>
      </dgm:t>
    </dgm:pt>
    <dgm:pt modelId="{46DBEEDB-A88B-458F-8FE5-44C003B86CD9}">
      <dgm:prSet custT="1"/>
      <dgm:spPr/>
      <dgm:t>
        <a:bodyPr/>
        <a:lstStyle/>
        <a:p>
          <a:r>
            <a:rPr lang="en-US" sz="2800">
              <a:latin typeface="+mj-lt"/>
            </a:rPr>
            <a:t>The “Little Hatch Act” </a:t>
          </a:r>
        </a:p>
      </dgm:t>
    </dgm:pt>
    <dgm:pt modelId="{B8F5CAAF-A6DF-4491-9FF1-99DE1B067AC2}" type="parTrans" cxnId="{3FA4D3B1-607C-49E4-AF5D-817395B96BB6}">
      <dgm:prSet/>
      <dgm:spPr/>
      <dgm:t>
        <a:bodyPr/>
        <a:lstStyle/>
        <a:p>
          <a:endParaRPr lang="en-US" sz="2400">
            <a:latin typeface="+mj-lt"/>
          </a:endParaRPr>
        </a:p>
      </dgm:t>
    </dgm:pt>
    <dgm:pt modelId="{5F608073-89F1-47D9-BE2E-5AFFBBAC6133}" type="sibTrans" cxnId="{3FA4D3B1-607C-49E4-AF5D-817395B96BB6}">
      <dgm:prSet/>
      <dgm:spPr/>
      <dgm:t>
        <a:bodyPr/>
        <a:lstStyle/>
        <a:p>
          <a:endParaRPr lang="en-US" sz="2400">
            <a:latin typeface="+mj-lt"/>
          </a:endParaRPr>
        </a:p>
      </dgm:t>
    </dgm:pt>
    <dgm:pt modelId="{64285701-05CC-4D87-9B57-3F9657C1B949}">
      <dgm:prSet custT="1"/>
      <dgm:spPr/>
      <dgm:t>
        <a:bodyPr/>
        <a:lstStyle/>
        <a:p>
          <a:r>
            <a:rPr lang="en-US" sz="2800">
              <a:latin typeface="+mj-lt"/>
            </a:rPr>
            <a:t>Post-Employment Restrictions </a:t>
          </a:r>
        </a:p>
      </dgm:t>
    </dgm:pt>
    <dgm:pt modelId="{D08B4323-55D1-4793-BC01-C0D491755F32}" type="parTrans" cxnId="{06EAB394-BBE4-4A1A-BA9A-2C913BBFF4DB}">
      <dgm:prSet/>
      <dgm:spPr/>
      <dgm:t>
        <a:bodyPr/>
        <a:lstStyle/>
        <a:p>
          <a:endParaRPr lang="en-US" sz="2400">
            <a:latin typeface="+mj-lt"/>
          </a:endParaRPr>
        </a:p>
      </dgm:t>
    </dgm:pt>
    <dgm:pt modelId="{8399814F-9EF4-4546-B366-E9889DCCEBC6}" type="sibTrans" cxnId="{06EAB394-BBE4-4A1A-BA9A-2C913BBFF4DB}">
      <dgm:prSet/>
      <dgm:spPr/>
      <dgm:t>
        <a:bodyPr/>
        <a:lstStyle/>
        <a:p>
          <a:endParaRPr lang="en-US" sz="2400">
            <a:latin typeface="+mj-lt"/>
          </a:endParaRPr>
        </a:p>
      </dgm:t>
    </dgm:pt>
    <dgm:pt modelId="{E37C9552-FF6E-40BD-8A35-CF41B2807B96}">
      <dgm:prSet custT="1"/>
      <dgm:spPr/>
      <dgm:t>
        <a:bodyPr/>
        <a:lstStyle/>
        <a:p>
          <a:r>
            <a:rPr lang="en-US" sz="2800">
              <a:latin typeface="+mj-lt"/>
            </a:rPr>
            <a:t>Maintaining High Ethical Standards</a:t>
          </a:r>
        </a:p>
      </dgm:t>
    </dgm:pt>
    <dgm:pt modelId="{7177F010-09FE-489E-8B7A-DD3B2296BD2C}" type="parTrans" cxnId="{59F5ADC0-91F2-45DA-9B94-CC1F004C42DB}">
      <dgm:prSet/>
      <dgm:spPr/>
      <dgm:t>
        <a:bodyPr/>
        <a:lstStyle/>
        <a:p>
          <a:endParaRPr lang="en-US" sz="2400">
            <a:latin typeface="+mj-lt"/>
          </a:endParaRPr>
        </a:p>
      </dgm:t>
    </dgm:pt>
    <dgm:pt modelId="{C76AB834-15ED-4105-B38B-BA7B5547E493}" type="sibTrans" cxnId="{59F5ADC0-91F2-45DA-9B94-CC1F004C42DB}">
      <dgm:prSet/>
      <dgm:spPr/>
      <dgm:t>
        <a:bodyPr/>
        <a:lstStyle/>
        <a:p>
          <a:endParaRPr lang="en-US" sz="2400">
            <a:latin typeface="+mj-lt"/>
          </a:endParaRPr>
        </a:p>
      </dgm:t>
    </dgm:pt>
    <dgm:pt modelId="{5D610623-0B7D-4311-B354-E8DE8AE73C00}">
      <dgm:prSet custT="1"/>
      <dgm:spPr/>
      <dgm:t>
        <a:bodyPr/>
        <a:lstStyle/>
        <a:p>
          <a:r>
            <a:rPr lang="en-US" sz="2800">
              <a:latin typeface="+mj-lt"/>
            </a:rPr>
            <a:t>Financial Disclosure Statements (FDS)</a:t>
          </a:r>
        </a:p>
      </dgm:t>
    </dgm:pt>
    <dgm:pt modelId="{21E2BE92-74A8-4A75-ADED-BDF26A7D05D2}" type="parTrans" cxnId="{88DB65D1-3DF5-418C-9475-232B8210EB76}">
      <dgm:prSet/>
      <dgm:spPr/>
      <dgm:t>
        <a:bodyPr/>
        <a:lstStyle/>
        <a:p>
          <a:endParaRPr lang="en-US"/>
        </a:p>
      </dgm:t>
    </dgm:pt>
    <dgm:pt modelId="{EFCE3040-36A1-4A89-B096-53DBB7D180C0}" type="sibTrans" cxnId="{88DB65D1-3DF5-418C-9475-232B8210EB76}">
      <dgm:prSet/>
      <dgm:spPr/>
      <dgm:t>
        <a:bodyPr/>
        <a:lstStyle/>
        <a:p>
          <a:endParaRPr lang="en-US"/>
        </a:p>
      </dgm:t>
    </dgm:pt>
    <dgm:pt modelId="{5F449FF4-C325-4E58-9DA4-870C42CC8E80}" type="pres">
      <dgm:prSet presAssocID="{8F246F51-1B89-4BE5-A785-D5456C99D680}" presName="vert0" presStyleCnt="0">
        <dgm:presLayoutVars>
          <dgm:dir/>
          <dgm:animOne val="branch"/>
          <dgm:animLvl val="lvl"/>
        </dgm:presLayoutVars>
      </dgm:prSet>
      <dgm:spPr/>
    </dgm:pt>
    <dgm:pt modelId="{8061ACD3-3190-45C8-8C41-6A2B36EC17D9}" type="pres">
      <dgm:prSet presAssocID="{E37C9552-FF6E-40BD-8A35-CF41B2807B96}" presName="thickLine" presStyleLbl="alignNode1" presStyleIdx="0" presStyleCnt="8"/>
      <dgm:spPr/>
    </dgm:pt>
    <dgm:pt modelId="{CE3500ED-60DE-4093-8430-9E1C8C0BBAD3}" type="pres">
      <dgm:prSet presAssocID="{E37C9552-FF6E-40BD-8A35-CF41B2807B96}" presName="horz1" presStyleCnt="0"/>
      <dgm:spPr/>
    </dgm:pt>
    <dgm:pt modelId="{8AB7581C-60F7-45BB-990F-60F0BA626A4D}" type="pres">
      <dgm:prSet presAssocID="{E37C9552-FF6E-40BD-8A35-CF41B2807B96}" presName="tx1" presStyleLbl="revTx" presStyleIdx="0" presStyleCnt="8"/>
      <dgm:spPr/>
    </dgm:pt>
    <dgm:pt modelId="{4BB381AA-0960-4F01-BBEA-89E073F7E144}" type="pres">
      <dgm:prSet presAssocID="{E37C9552-FF6E-40BD-8A35-CF41B2807B96}" presName="vert1" presStyleCnt="0"/>
      <dgm:spPr/>
    </dgm:pt>
    <dgm:pt modelId="{22864DA0-CD0A-4F4E-BC5C-E1AD09F1AB8C}" type="pres">
      <dgm:prSet presAssocID="{766B8B9A-577A-4A28-9924-8E2D3A29822F}" presName="thickLine" presStyleLbl="alignNode1" presStyleIdx="1" presStyleCnt="8"/>
      <dgm:spPr/>
    </dgm:pt>
    <dgm:pt modelId="{FD2EEC06-F1B7-4037-8F2C-4934072415C4}" type="pres">
      <dgm:prSet presAssocID="{766B8B9A-577A-4A28-9924-8E2D3A29822F}" presName="horz1" presStyleCnt="0"/>
      <dgm:spPr/>
    </dgm:pt>
    <dgm:pt modelId="{977AC4ED-0479-439C-B3E9-0A71B993B730}" type="pres">
      <dgm:prSet presAssocID="{766B8B9A-577A-4A28-9924-8E2D3A29822F}" presName="tx1" presStyleLbl="revTx" presStyleIdx="1" presStyleCnt="8"/>
      <dgm:spPr/>
    </dgm:pt>
    <dgm:pt modelId="{C6F95A74-DFC7-46CC-B6EC-75FF3D2B1669}" type="pres">
      <dgm:prSet presAssocID="{766B8B9A-577A-4A28-9924-8E2D3A29822F}" presName="vert1" presStyleCnt="0"/>
      <dgm:spPr/>
    </dgm:pt>
    <dgm:pt modelId="{EA0E4E2A-037B-44A7-8CDD-25156E94BD89}" type="pres">
      <dgm:prSet presAssocID="{B75576E8-E695-43FE-86E0-198E3C344BCA}" presName="thickLine" presStyleLbl="alignNode1" presStyleIdx="2" presStyleCnt="8"/>
      <dgm:spPr/>
    </dgm:pt>
    <dgm:pt modelId="{EEB782F8-31B0-47B2-BA09-34ACB20FAA34}" type="pres">
      <dgm:prSet presAssocID="{B75576E8-E695-43FE-86E0-198E3C344BCA}" presName="horz1" presStyleCnt="0"/>
      <dgm:spPr/>
    </dgm:pt>
    <dgm:pt modelId="{5CA965CD-89AD-487F-A1C1-1EB22E987C57}" type="pres">
      <dgm:prSet presAssocID="{B75576E8-E695-43FE-86E0-198E3C344BCA}" presName="tx1" presStyleLbl="revTx" presStyleIdx="2" presStyleCnt="8"/>
      <dgm:spPr/>
    </dgm:pt>
    <dgm:pt modelId="{33F6AD54-CB37-46CB-B375-D3442A2E76E6}" type="pres">
      <dgm:prSet presAssocID="{B75576E8-E695-43FE-86E0-198E3C344BCA}" presName="vert1" presStyleCnt="0"/>
      <dgm:spPr/>
    </dgm:pt>
    <dgm:pt modelId="{CEAA5DE5-0275-4608-AC2C-0B58D25CFB34}" type="pres">
      <dgm:prSet presAssocID="{2311C775-A9B7-4AA0-901B-707369C10BF0}" presName="thickLine" presStyleLbl="alignNode1" presStyleIdx="3" presStyleCnt="8"/>
      <dgm:spPr/>
    </dgm:pt>
    <dgm:pt modelId="{6897CA42-5B7C-49D1-99BC-50AC91A271EC}" type="pres">
      <dgm:prSet presAssocID="{2311C775-A9B7-4AA0-901B-707369C10BF0}" presName="horz1" presStyleCnt="0"/>
      <dgm:spPr/>
    </dgm:pt>
    <dgm:pt modelId="{E8A127B7-8070-4C63-87FB-A18507FDB5A7}" type="pres">
      <dgm:prSet presAssocID="{2311C775-A9B7-4AA0-901B-707369C10BF0}" presName="tx1" presStyleLbl="revTx" presStyleIdx="3" presStyleCnt="8"/>
      <dgm:spPr/>
    </dgm:pt>
    <dgm:pt modelId="{59924A90-F570-4CE6-8028-A12A573DE819}" type="pres">
      <dgm:prSet presAssocID="{2311C775-A9B7-4AA0-901B-707369C10BF0}" presName="vert1" presStyleCnt="0"/>
      <dgm:spPr/>
    </dgm:pt>
    <dgm:pt modelId="{544D436A-B6BD-4113-A1FD-1BCAE7A01216}" type="pres">
      <dgm:prSet presAssocID="{46DBEEDB-A88B-458F-8FE5-44C003B86CD9}" presName="thickLine" presStyleLbl="alignNode1" presStyleIdx="4" presStyleCnt="8"/>
      <dgm:spPr/>
    </dgm:pt>
    <dgm:pt modelId="{6B13DB89-35AC-4FA9-AA9C-1670E58A87CB}" type="pres">
      <dgm:prSet presAssocID="{46DBEEDB-A88B-458F-8FE5-44C003B86CD9}" presName="horz1" presStyleCnt="0"/>
      <dgm:spPr/>
    </dgm:pt>
    <dgm:pt modelId="{04E0B874-E678-4EFD-875F-BCBB4315A1BE}" type="pres">
      <dgm:prSet presAssocID="{46DBEEDB-A88B-458F-8FE5-44C003B86CD9}" presName="tx1" presStyleLbl="revTx" presStyleIdx="4" presStyleCnt="8"/>
      <dgm:spPr/>
    </dgm:pt>
    <dgm:pt modelId="{E61F1C05-E909-4608-A5DC-3DEF2486DB08}" type="pres">
      <dgm:prSet presAssocID="{46DBEEDB-A88B-458F-8FE5-44C003B86CD9}" presName="vert1" presStyleCnt="0"/>
      <dgm:spPr/>
    </dgm:pt>
    <dgm:pt modelId="{62ACFB00-545C-463B-8400-E84A86FF98CA}" type="pres">
      <dgm:prSet presAssocID="{64285701-05CC-4D87-9B57-3F9657C1B949}" presName="thickLine" presStyleLbl="alignNode1" presStyleIdx="5" presStyleCnt="8"/>
      <dgm:spPr/>
    </dgm:pt>
    <dgm:pt modelId="{6784BC06-65F9-4583-BC7A-2700EED65285}" type="pres">
      <dgm:prSet presAssocID="{64285701-05CC-4D87-9B57-3F9657C1B949}" presName="horz1" presStyleCnt="0"/>
      <dgm:spPr/>
    </dgm:pt>
    <dgm:pt modelId="{F136A372-9BCF-4816-9D1A-70B3A6BE7F68}" type="pres">
      <dgm:prSet presAssocID="{64285701-05CC-4D87-9B57-3F9657C1B949}" presName="tx1" presStyleLbl="revTx" presStyleIdx="5" presStyleCnt="8"/>
      <dgm:spPr/>
    </dgm:pt>
    <dgm:pt modelId="{C7807FCA-8DAC-4204-B623-E511C915220E}" type="pres">
      <dgm:prSet presAssocID="{64285701-05CC-4D87-9B57-3F9657C1B949}" presName="vert1" presStyleCnt="0"/>
      <dgm:spPr/>
    </dgm:pt>
    <dgm:pt modelId="{824CEB1E-D693-4C24-ACFB-3C01F3D03819}" type="pres">
      <dgm:prSet presAssocID="{5D610623-0B7D-4311-B354-E8DE8AE73C00}" presName="thickLine" presStyleLbl="alignNode1" presStyleIdx="6" presStyleCnt="8"/>
      <dgm:spPr/>
    </dgm:pt>
    <dgm:pt modelId="{3E5ADBF3-BC1D-4434-8A84-432C18A91F24}" type="pres">
      <dgm:prSet presAssocID="{5D610623-0B7D-4311-B354-E8DE8AE73C00}" presName="horz1" presStyleCnt="0"/>
      <dgm:spPr/>
    </dgm:pt>
    <dgm:pt modelId="{BBB2106B-3C13-4864-A6A7-5256A01CFC75}" type="pres">
      <dgm:prSet presAssocID="{5D610623-0B7D-4311-B354-E8DE8AE73C00}" presName="tx1" presStyleLbl="revTx" presStyleIdx="6" presStyleCnt="8"/>
      <dgm:spPr/>
    </dgm:pt>
    <dgm:pt modelId="{BFADC535-C0B7-40E1-ADC2-9C61E66FD54A}" type="pres">
      <dgm:prSet presAssocID="{5D610623-0B7D-4311-B354-E8DE8AE73C00}" presName="vert1" presStyleCnt="0"/>
      <dgm:spPr/>
    </dgm:pt>
    <dgm:pt modelId="{E4F4CE04-AED6-4ABF-8EF3-80D5ED2A6070}" type="pres">
      <dgm:prSet presAssocID="{37D22483-3ACE-4FFF-9B30-1BB57738D976}" presName="thickLine" presStyleLbl="alignNode1" presStyleIdx="7" presStyleCnt="8"/>
      <dgm:spPr/>
    </dgm:pt>
    <dgm:pt modelId="{7FCA7C4E-9CCC-4A27-B0F6-470E8478609B}" type="pres">
      <dgm:prSet presAssocID="{37D22483-3ACE-4FFF-9B30-1BB57738D976}" presName="horz1" presStyleCnt="0"/>
      <dgm:spPr/>
    </dgm:pt>
    <dgm:pt modelId="{4F10FEE7-7142-4A48-B851-CB4295271ADC}" type="pres">
      <dgm:prSet presAssocID="{37D22483-3ACE-4FFF-9B30-1BB57738D976}" presName="tx1" presStyleLbl="revTx" presStyleIdx="7" presStyleCnt="8"/>
      <dgm:spPr/>
    </dgm:pt>
    <dgm:pt modelId="{4DB28205-E85F-45F8-A050-386CACA5F564}" type="pres">
      <dgm:prSet presAssocID="{37D22483-3ACE-4FFF-9B30-1BB57738D976}" presName="vert1" presStyleCnt="0"/>
      <dgm:spPr/>
    </dgm:pt>
  </dgm:ptLst>
  <dgm:cxnLst>
    <dgm:cxn modelId="{1EE09529-3733-43BD-AD4B-7260F629CEB6}" type="presOf" srcId="{5D610623-0B7D-4311-B354-E8DE8AE73C00}" destId="{BBB2106B-3C13-4864-A6A7-5256A01CFC75}" srcOrd="0" destOrd="0" presId="urn:microsoft.com/office/officeart/2008/layout/LinedList"/>
    <dgm:cxn modelId="{ED523034-1B80-48EC-94EE-FA14D7742AD7}" srcId="{8F246F51-1B89-4BE5-A785-D5456C99D680}" destId="{37D22483-3ACE-4FFF-9B30-1BB57738D976}" srcOrd="7" destOrd="0" parTransId="{D8FC9D64-A736-4E52-9BB5-1F7EE2503525}" sibTransId="{ECE513C4-D835-4FFC-9DE4-2BE8C36B4730}"/>
    <dgm:cxn modelId="{FD07EF5E-1821-4F94-8527-28DA07F70E74}" type="presOf" srcId="{E37C9552-FF6E-40BD-8A35-CF41B2807B96}" destId="{8AB7581C-60F7-45BB-990F-60F0BA626A4D}" srcOrd="0" destOrd="0" presId="urn:microsoft.com/office/officeart/2008/layout/LinedList"/>
    <dgm:cxn modelId="{3A7C6477-60EF-4F8D-BB1B-6AB580247270}" type="presOf" srcId="{64285701-05CC-4D87-9B57-3F9657C1B949}" destId="{F136A372-9BCF-4816-9D1A-70B3A6BE7F68}" srcOrd="0" destOrd="0" presId="urn:microsoft.com/office/officeart/2008/layout/LinedList"/>
    <dgm:cxn modelId="{50C3147F-9D80-45D2-ACF8-FFDC6705371E}" type="presOf" srcId="{8F246F51-1B89-4BE5-A785-D5456C99D680}" destId="{5F449FF4-C325-4E58-9DA4-870C42CC8E80}" srcOrd="0" destOrd="0" presId="urn:microsoft.com/office/officeart/2008/layout/LinedList"/>
    <dgm:cxn modelId="{06EAB394-BBE4-4A1A-BA9A-2C913BBFF4DB}" srcId="{8F246F51-1B89-4BE5-A785-D5456C99D680}" destId="{64285701-05CC-4D87-9B57-3F9657C1B949}" srcOrd="5" destOrd="0" parTransId="{D08B4323-55D1-4793-BC01-C0D491755F32}" sibTransId="{8399814F-9EF4-4546-B366-E9889DCCEBC6}"/>
    <dgm:cxn modelId="{7D859AA6-D64F-489C-9F47-03A0E0C3D1E3}" type="presOf" srcId="{37D22483-3ACE-4FFF-9B30-1BB57738D976}" destId="{4F10FEE7-7142-4A48-B851-CB4295271ADC}" srcOrd="0" destOrd="0" presId="urn:microsoft.com/office/officeart/2008/layout/LinedList"/>
    <dgm:cxn modelId="{3FA4D3B1-607C-49E4-AF5D-817395B96BB6}" srcId="{8F246F51-1B89-4BE5-A785-D5456C99D680}" destId="{46DBEEDB-A88B-458F-8FE5-44C003B86CD9}" srcOrd="4" destOrd="0" parTransId="{B8F5CAAF-A6DF-4491-9FF1-99DE1B067AC2}" sibTransId="{5F608073-89F1-47D9-BE2E-5AFFBBAC6133}"/>
    <dgm:cxn modelId="{59F5ADC0-91F2-45DA-9B94-CC1F004C42DB}" srcId="{8F246F51-1B89-4BE5-A785-D5456C99D680}" destId="{E37C9552-FF6E-40BD-8A35-CF41B2807B96}" srcOrd="0" destOrd="0" parTransId="{7177F010-09FE-489E-8B7A-DD3B2296BD2C}" sibTransId="{C76AB834-15ED-4105-B38B-BA7B5547E493}"/>
    <dgm:cxn modelId="{936CD4C1-17FB-4116-84D8-24B78A2CB92C}" type="presOf" srcId="{46DBEEDB-A88B-458F-8FE5-44C003B86CD9}" destId="{04E0B874-E678-4EFD-875F-BCBB4315A1BE}" srcOrd="0" destOrd="0" presId="urn:microsoft.com/office/officeart/2008/layout/LinedList"/>
    <dgm:cxn modelId="{D0B0DEC5-429A-4115-AE8B-E7953FA569CC}" srcId="{8F246F51-1B89-4BE5-A785-D5456C99D680}" destId="{2311C775-A9B7-4AA0-901B-707369C10BF0}" srcOrd="3" destOrd="0" parTransId="{C5732C48-BFD8-4325-A062-718D7EEE3C19}" sibTransId="{3DB26911-0D77-4B45-9CD6-91CACCAB4E97}"/>
    <dgm:cxn modelId="{8A17B5C6-A4F1-4CB7-8936-3F29408B87E8}" srcId="{8F246F51-1B89-4BE5-A785-D5456C99D680}" destId="{766B8B9A-577A-4A28-9924-8E2D3A29822F}" srcOrd="1" destOrd="0" parTransId="{86134E87-B874-4CDE-85F5-A2EB810ED570}" sibTransId="{0498161A-234C-4B91-A686-36E25C8FE211}"/>
    <dgm:cxn modelId="{728529C8-6D62-4F85-A736-059A973F0BF8}" type="presOf" srcId="{766B8B9A-577A-4A28-9924-8E2D3A29822F}" destId="{977AC4ED-0479-439C-B3E9-0A71B993B730}" srcOrd="0" destOrd="0" presId="urn:microsoft.com/office/officeart/2008/layout/LinedList"/>
    <dgm:cxn modelId="{F4F210D1-BEDC-4332-BFFE-A9802628DF44}" type="presOf" srcId="{B75576E8-E695-43FE-86E0-198E3C344BCA}" destId="{5CA965CD-89AD-487F-A1C1-1EB22E987C57}" srcOrd="0" destOrd="0" presId="urn:microsoft.com/office/officeart/2008/layout/LinedList"/>
    <dgm:cxn modelId="{88DB65D1-3DF5-418C-9475-232B8210EB76}" srcId="{8F246F51-1B89-4BE5-A785-D5456C99D680}" destId="{5D610623-0B7D-4311-B354-E8DE8AE73C00}" srcOrd="6" destOrd="0" parTransId="{21E2BE92-74A8-4A75-ADED-BDF26A7D05D2}" sibTransId="{EFCE3040-36A1-4A89-B096-53DBB7D180C0}"/>
    <dgm:cxn modelId="{C9FDDFE2-FE4C-4637-8DD4-4B48F3DADB7C}" srcId="{8F246F51-1B89-4BE5-A785-D5456C99D680}" destId="{B75576E8-E695-43FE-86E0-198E3C344BCA}" srcOrd="2" destOrd="0" parTransId="{69D8F573-EE2D-4FB5-AF2E-1D1AC1A677DF}" sibTransId="{FD26A508-0B2B-4608-A383-5B34AFA2F9CC}"/>
    <dgm:cxn modelId="{10647BF9-6DCF-472C-ACDC-796BF5990DA7}" type="presOf" srcId="{2311C775-A9B7-4AA0-901B-707369C10BF0}" destId="{E8A127B7-8070-4C63-87FB-A18507FDB5A7}" srcOrd="0" destOrd="0" presId="urn:microsoft.com/office/officeart/2008/layout/LinedList"/>
    <dgm:cxn modelId="{F9C5E23F-C915-41C5-95E1-C2BBC3DB459C}" type="presParOf" srcId="{5F449FF4-C325-4E58-9DA4-870C42CC8E80}" destId="{8061ACD3-3190-45C8-8C41-6A2B36EC17D9}" srcOrd="0" destOrd="0" presId="urn:microsoft.com/office/officeart/2008/layout/LinedList"/>
    <dgm:cxn modelId="{45E18C22-2F36-4F69-8247-80617CD3E6C7}" type="presParOf" srcId="{5F449FF4-C325-4E58-9DA4-870C42CC8E80}" destId="{CE3500ED-60DE-4093-8430-9E1C8C0BBAD3}" srcOrd="1" destOrd="0" presId="urn:microsoft.com/office/officeart/2008/layout/LinedList"/>
    <dgm:cxn modelId="{238FDE74-BBDF-44C8-81B8-556D12D4827B}" type="presParOf" srcId="{CE3500ED-60DE-4093-8430-9E1C8C0BBAD3}" destId="{8AB7581C-60F7-45BB-990F-60F0BA626A4D}" srcOrd="0" destOrd="0" presId="urn:microsoft.com/office/officeart/2008/layout/LinedList"/>
    <dgm:cxn modelId="{F112B9F6-5DD5-4C18-A811-28A81B2C46B0}" type="presParOf" srcId="{CE3500ED-60DE-4093-8430-9E1C8C0BBAD3}" destId="{4BB381AA-0960-4F01-BBEA-89E073F7E144}" srcOrd="1" destOrd="0" presId="urn:microsoft.com/office/officeart/2008/layout/LinedList"/>
    <dgm:cxn modelId="{4B5A7CB4-F6FE-443A-9EF4-9D360220AD4A}" type="presParOf" srcId="{5F449FF4-C325-4E58-9DA4-870C42CC8E80}" destId="{22864DA0-CD0A-4F4E-BC5C-E1AD09F1AB8C}" srcOrd="2" destOrd="0" presId="urn:microsoft.com/office/officeart/2008/layout/LinedList"/>
    <dgm:cxn modelId="{9A7ADE09-6D64-453E-BC3D-7BF2DD7E3AB0}" type="presParOf" srcId="{5F449FF4-C325-4E58-9DA4-870C42CC8E80}" destId="{FD2EEC06-F1B7-4037-8F2C-4934072415C4}" srcOrd="3" destOrd="0" presId="urn:microsoft.com/office/officeart/2008/layout/LinedList"/>
    <dgm:cxn modelId="{240B59B3-8BD2-46E0-99C8-26776D220980}" type="presParOf" srcId="{FD2EEC06-F1B7-4037-8F2C-4934072415C4}" destId="{977AC4ED-0479-439C-B3E9-0A71B993B730}" srcOrd="0" destOrd="0" presId="urn:microsoft.com/office/officeart/2008/layout/LinedList"/>
    <dgm:cxn modelId="{0C56EDE0-283F-4DF7-BE51-DFE4FB29F7F6}" type="presParOf" srcId="{FD2EEC06-F1B7-4037-8F2C-4934072415C4}" destId="{C6F95A74-DFC7-46CC-B6EC-75FF3D2B1669}" srcOrd="1" destOrd="0" presId="urn:microsoft.com/office/officeart/2008/layout/LinedList"/>
    <dgm:cxn modelId="{67C7404B-FD47-4241-B945-91F08898C0BF}" type="presParOf" srcId="{5F449FF4-C325-4E58-9DA4-870C42CC8E80}" destId="{EA0E4E2A-037B-44A7-8CDD-25156E94BD89}" srcOrd="4" destOrd="0" presId="urn:microsoft.com/office/officeart/2008/layout/LinedList"/>
    <dgm:cxn modelId="{A64F10A0-D775-4E14-8AFC-4D8A60D9A2B7}" type="presParOf" srcId="{5F449FF4-C325-4E58-9DA4-870C42CC8E80}" destId="{EEB782F8-31B0-47B2-BA09-34ACB20FAA34}" srcOrd="5" destOrd="0" presId="urn:microsoft.com/office/officeart/2008/layout/LinedList"/>
    <dgm:cxn modelId="{09BEF205-4461-499D-B876-6903DA4DC99E}" type="presParOf" srcId="{EEB782F8-31B0-47B2-BA09-34ACB20FAA34}" destId="{5CA965CD-89AD-487F-A1C1-1EB22E987C57}" srcOrd="0" destOrd="0" presId="urn:microsoft.com/office/officeart/2008/layout/LinedList"/>
    <dgm:cxn modelId="{CECFA8BB-9C69-4233-9E6D-3F3BAA4333CF}" type="presParOf" srcId="{EEB782F8-31B0-47B2-BA09-34ACB20FAA34}" destId="{33F6AD54-CB37-46CB-B375-D3442A2E76E6}" srcOrd="1" destOrd="0" presId="urn:microsoft.com/office/officeart/2008/layout/LinedList"/>
    <dgm:cxn modelId="{848B1FD7-C5D5-4B05-8F75-767CF19DB435}" type="presParOf" srcId="{5F449FF4-C325-4E58-9DA4-870C42CC8E80}" destId="{CEAA5DE5-0275-4608-AC2C-0B58D25CFB34}" srcOrd="6" destOrd="0" presId="urn:microsoft.com/office/officeart/2008/layout/LinedList"/>
    <dgm:cxn modelId="{D947F536-B81F-422E-9A8B-694FBA33B19B}" type="presParOf" srcId="{5F449FF4-C325-4E58-9DA4-870C42CC8E80}" destId="{6897CA42-5B7C-49D1-99BC-50AC91A271EC}" srcOrd="7" destOrd="0" presId="urn:microsoft.com/office/officeart/2008/layout/LinedList"/>
    <dgm:cxn modelId="{C27FEF07-2F25-4725-B57E-DBDDE733E7E5}" type="presParOf" srcId="{6897CA42-5B7C-49D1-99BC-50AC91A271EC}" destId="{E8A127B7-8070-4C63-87FB-A18507FDB5A7}" srcOrd="0" destOrd="0" presId="urn:microsoft.com/office/officeart/2008/layout/LinedList"/>
    <dgm:cxn modelId="{8BD5D7BC-033B-440F-A4C2-1D01027989A3}" type="presParOf" srcId="{6897CA42-5B7C-49D1-99BC-50AC91A271EC}" destId="{59924A90-F570-4CE6-8028-A12A573DE819}" srcOrd="1" destOrd="0" presId="urn:microsoft.com/office/officeart/2008/layout/LinedList"/>
    <dgm:cxn modelId="{03C14E28-E3CA-4839-AFCD-120BA8657BAE}" type="presParOf" srcId="{5F449FF4-C325-4E58-9DA4-870C42CC8E80}" destId="{544D436A-B6BD-4113-A1FD-1BCAE7A01216}" srcOrd="8" destOrd="0" presId="urn:microsoft.com/office/officeart/2008/layout/LinedList"/>
    <dgm:cxn modelId="{50F9A5EE-3033-4A5C-B8D7-6E97E490DE24}" type="presParOf" srcId="{5F449FF4-C325-4E58-9DA4-870C42CC8E80}" destId="{6B13DB89-35AC-4FA9-AA9C-1670E58A87CB}" srcOrd="9" destOrd="0" presId="urn:microsoft.com/office/officeart/2008/layout/LinedList"/>
    <dgm:cxn modelId="{01A6BD3C-EC72-44AD-B816-6F46513501B9}" type="presParOf" srcId="{6B13DB89-35AC-4FA9-AA9C-1670E58A87CB}" destId="{04E0B874-E678-4EFD-875F-BCBB4315A1BE}" srcOrd="0" destOrd="0" presId="urn:microsoft.com/office/officeart/2008/layout/LinedList"/>
    <dgm:cxn modelId="{4F0BEF02-1655-494C-B5E7-737436522B02}" type="presParOf" srcId="{6B13DB89-35AC-4FA9-AA9C-1670E58A87CB}" destId="{E61F1C05-E909-4608-A5DC-3DEF2486DB08}" srcOrd="1" destOrd="0" presId="urn:microsoft.com/office/officeart/2008/layout/LinedList"/>
    <dgm:cxn modelId="{D3088E09-505C-47F9-87D9-0BE13B24FF83}" type="presParOf" srcId="{5F449FF4-C325-4E58-9DA4-870C42CC8E80}" destId="{62ACFB00-545C-463B-8400-E84A86FF98CA}" srcOrd="10" destOrd="0" presId="urn:microsoft.com/office/officeart/2008/layout/LinedList"/>
    <dgm:cxn modelId="{DE368224-DB27-404F-8199-DA6024724AB7}" type="presParOf" srcId="{5F449FF4-C325-4E58-9DA4-870C42CC8E80}" destId="{6784BC06-65F9-4583-BC7A-2700EED65285}" srcOrd="11" destOrd="0" presId="urn:microsoft.com/office/officeart/2008/layout/LinedList"/>
    <dgm:cxn modelId="{3923FED6-303E-4544-8049-80460FAE7209}" type="presParOf" srcId="{6784BC06-65F9-4583-BC7A-2700EED65285}" destId="{F136A372-9BCF-4816-9D1A-70B3A6BE7F68}" srcOrd="0" destOrd="0" presId="urn:microsoft.com/office/officeart/2008/layout/LinedList"/>
    <dgm:cxn modelId="{3EE0AE14-8024-4757-9270-8B7B61D53FDE}" type="presParOf" srcId="{6784BC06-65F9-4583-BC7A-2700EED65285}" destId="{C7807FCA-8DAC-4204-B623-E511C915220E}" srcOrd="1" destOrd="0" presId="urn:microsoft.com/office/officeart/2008/layout/LinedList"/>
    <dgm:cxn modelId="{FB220AFA-6D9A-4ADD-9466-2CDA3BCC993B}" type="presParOf" srcId="{5F449FF4-C325-4E58-9DA4-870C42CC8E80}" destId="{824CEB1E-D693-4C24-ACFB-3C01F3D03819}" srcOrd="12" destOrd="0" presId="urn:microsoft.com/office/officeart/2008/layout/LinedList"/>
    <dgm:cxn modelId="{B064AAE9-78F8-4D49-8442-22D341468DF3}" type="presParOf" srcId="{5F449FF4-C325-4E58-9DA4-870C42CC8E80}" destId="{3E5ADBF3-BC1D-4434-8A84-432C18A91F24}" srcOrd="13" destOrd="0" presId="urn:microsoft.com/office/officeart/2008/layout/LinedList"/>
    <dgm:cxn modelId="{C9A28E94-848A-4800-AB7F-085EC604E8B3}" type="presParOf" srcId="{3E5ADBF3-BC1D-4434-8A84-432C18A91F24}" destId="{BBB2106B-3C13-4864-A6A7-5256A01CFC75}" srcOrd="0" destOrd="0" presId="urn:microsoft.com/office/officeart/2008/layout/LinedList"/>
    <dgm:cxn modelId="{47581B3C-597B-4019-9FDF-7B01D4A1351E}" type="presParOf" srcId="{3E5ADBF3-BC1D-4434-8A84-432C18A91F24}" destId="{BFADC535-C0B7-40E1-ADC2-9C61E66FD54A}" srcOrd="1" destOrd="0" presId="urn:microsoft.com/office/officeart/2008/layout/LinedList"/>
    <dgm:cxn modelId="{F9E5B75A-1494-4A59-8B86-18056A77EA97}" type="presParOf" srcId="{5F449FF4-C325-4E58-9DA4-870C42CC8E80}" destId="{E4F4CE04-AED6-4ABF-8EF3-80D5ED2A6070}" srcOrd="14" destOrd="0" presId="urn:microsoft.com/office/officeart/2008/layout/LinedList"/>
    <dgm:cxn modelId="{A0996B56-0D77-437F-B0E7-ECFA1D1B6AF0}" type="presParOf" srcId="{5F449FF4-C325-4E58-9DA4-870C42CC8E80}" destId="{7FCA7C4E-9CCC-4A27-B0F6-470E8478609B}" srcOrd="15" destOrd="0" presId="urn:microsoft.com/office/officeart/2008/layout/LinedList"/>
    <dgm:cxn modelId="{B5A73718-0334-44D8-AF7E-1EEC1DF723F2}" type="presParOf" srcId="{7FCA7C4E-9CCC-4A27-B0F6-470E8478609B}" destId="{4F10FEE7-7142-4A48-B851-CB4295271ADC}" srcOrd="0" destOrd="0" presId="urn:microsoft.com/office/officeart/2008/layout/LinedList"/>
    <dgm:cxn modelId="{C2B58AAA-9E77-45E2-B814-FB5E976D952B}" type="presParOf" srcId="{7FCA7C4E-9CCC-4A27-B0F6-470E8478609B}" destId="{4DB28205-E85F-45F8-A050-386CACA5F56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89A73E3-4004-435F-85BE-FDD38E4AF36A}" type="doc">
      <dgm:prSet loTypeId="urn:microsoft.com/office/officeart/2005/8/layout/hierarchy6" loCatId="hierarchy" qsTypeId="urn:microsoft.com/office/officeart/2005/8/quickstyle/3d2" qsCatId="3D" csTypeId="urn:microsoft.com/office/officeart/2005/8/colors/accent1_1" csCatId="accent1" phldr="1"/>
      <dgm:spPr/>
      <dgm:t>
        <a:bodyPr/>
        <a:lstStyle/>
        <a:p>
          <a:endParaRPr lang="en-US"/>
        </a:p>
      </dgm:t>
    </dgm:pt>
    <dgm:pt modelId="{06CE9EF9-6BF3-49CF-96EB-9331A3261939}">
      <dgm:prSet phldrT="[Text]" custT="1"/>
      <dgm:spPr>
        <a:xfrm>
          <a:off x="1016709" y="1114"/>
          <a:ext cx="3772885" cy="521743"/>
        </a:xfrm>
      </dgm:spPr>
      <dgm:t>
        <a:bodyPr/>
        <a:lstStyle/>
        <a:p>
          <a:r>
            <a:rPr lang="en-US" sz="1600" b="1">
              <a:latin typeface="Calibri"/>
              <a:ea typeface="+mn-ea"/>
              <a:cs typeface="+mn-cs"/>
            </a:rPr>
            <a:t>Is the item or service valued at $15 or less or does it fall into one of the Gift Exclusions?</a:t>
          </a:r>
          <a:endParaRPr lang="en-US" sz="1600">
            <a:latin typeface="Calibri"/>
            <a:ea typeface="+mn-ea"/>
            <a:cs typeface="+mn-cs"/>
          </a:endParaRPr>
        </a:p>
      </dgm:t>
    </dgm:pt>
    <dgm:pt modelId="{69736A75-1B31-4BA4-B500-EB374ED017AE}" type="parTrans" cxnId="{3AF81A5B-C051-4A7D-96A9-065B2A64EF38}">
      <dgm:prSet/>
      <dgm:spPr/>
      <dgm:t>
        <a:bodyPr/>
        <a:lstStyle/>
        <a:p>
          <a:endParaRPr lang="en-US" sz="1800">
            <a:solidFill>
              <a:schemeClr val="tx1"/>
            </a:solidFill>
          </a:endParaRPr>
        </a:p>
      </dgm:t>
    </dgm:pt>
    <dgm:pt modelId="{3FFE8282-546B-43AB-A34B-A6B89534562B}" type="sibTrans" cxnId="{3AF81A5B-C051-4A7D-96A9-065B2A64EF38}">
      <dgm:prSet/>
      <dgm:spPr/>
      <dgm:t>
        <a:bodyPr/>
        <a:lstStyle/>
        <a:p>
          <a:endParaRPr lang="en-US" sz="1800">
            <a:solidFill>
              <a:schemeClr val="tx1"/>
            </a:solidFill>
          </a:endParaRPr>
        </a:p>
      </dgm:t>
    </dgm:pt>
    <dgm:pt modelId="{229FFF53-864D-40E4-8CF5-546B8E05BD1E}">
      <dgm:prSet phldrT="[Text]" custT="1"/>
      <dgm:spPr>
        <a:xfrm>
          <a:off x="643963" y="731555"/>
          <a:ext cx="782615" cy="521743"/>
        </a:xfrm>
      </dgm:spPr>
      <dgm:t>
        <a:bodyPr/>
        <a:lstStyle/>
        <a:p>
          <a:r>
            <a:rPr lang="en-US" sz="1800" b="1">
              <a:latin typeface="Calibri"/>
              <a:ea typeface="+mn-ea"/>
              <a:cs typeface="+mn-cs"/>
            </a:rPr>
            <a:t>Yes</a:t>
          </a:r>
          <a:endParaRPr lang="en-US" sz="1800">
            <a:latin typeface="Calibri"/>
            <a:ea typeface="+mn-ea"/>
            <a:cs typeface="+mn-cs"/>
          </a:endParaRPr>
        </a:p>
      </dgm:t>
    </dgm:pt>
    <dgm:pt modelId="{CBCF3871-58D8-43E9-ADD8-000B55F4AEDD}" type="parTrans" cxnId="{19F0EA0F-95C4-4819-B70D-3128EEC1D65D}">
      <dgm:prSet/>
      <dgm:spPr>
        <a:xfrm>
          <a:off x="1035271" y="522857"/>
          <a:ext cx="1867880" cy="208697"/>
        </a:xfrm>
      </dgm:spPr>
      <dgm:t>
        <a:bodyPr/>
        <a:lstStyle/>
        <a:p>
          <a:endParaRPr lang="en-US" sz="1800">
            <a:solidFill>
              <a:schemeClr val="tx1"/>
            </a:solidFill>
          </a:endParaRPr>
        </a:p>
      </dgm:t>
    </dgm:pt>
    <dgm:pt modelId="{BBE452E2-F5F0-41B2-95C8-A77453F1DC65}" type="sibTrans" cxnId="{19F0EA0F-95C4-4819-B70D-3128EEC1D65D}">
      <dgm:prSet/>
      <dgm:spPr/>
      <dgm:t>
        <a:bodyPr/>
        <a:lstStyle/>
        <a:p>
          <a:endParaRPr lang="en-US" sz="1800">
            <a:solidFill>
              <a:schemeClr val="tx1"/>
            </a:solidFill>
          </a:endParaRPr>
        </a:p>
      </dgm:t>
    </dgm:pt>
    <dgm:pt modelId="{2247A86B-8A94-45E8-83D6-4500124573D0}">
      <dgm:prSet phldrT="[Text]" custT="1"/>
      <dgm:spPr>
        <a:xfrm>
          <a:off x="69226" y="1461995"/>
          <a:ext cx="1932088" cy="1424802"/>
        </a:xfrm>
      </dgm:spPr>
      <dgm:t>
        <a:bodyPr/>
        <a:lstStyle/>
        <a:p>
          <a:pPr algn="just"/>
          <a:r>
            <a:rPr lang="en-US" sz="1600" b="0" kern="1200">
              <a:latin typeface="Calibri"/>
              <a:ea typeface="+mn-ea"/>
              <a:cs typeface="+mn-cs"/>
            </a:rPr>
            <a:t>The item or service </a:t>
          </a:r>
          <a:r>
            <a:rPr lang="en-US" sz="1600" b="1" i="1" kern="1200">
              <a:latin typeface="Calibri"/>
              <a:ea typeface="+mn-ea"/>
              <a:cs typeface="+mn-cs"/>
            </a:rPr>
            <a:t>may ordinarily be accepted</a:t>
          </a:r>
          <a:r>
            <a:rPr lang="en-US" sz="1600" b="0" kern="1200">
              <a:latin typeface="Calibri"/>
              <a:ea typeface="+mn-ea"/>
              <a:cs typeface="+mn-cs"/>
            </a:rPr>
            <a:t>.  </a:t>
          </a:r>
        </a:p>
        <a:p>
          <a:pPr algn="just"/>
          <a:r>
            <a:rPr lang="en-US" sz="1400" b="0" kern="1200">
              <a:latin typeface="Calibri"/>
              <a:ea typeface="+mn-ea"/>
              <a:cs typeface="+mn-cs"/>
            </a:rPr>
            <a:t>There may be some circumstances, however, where acceptance is not permitted because it would create an actual or apparent conflict of interest under Public Officers Law § 74. </a:t>
          </a:r>
        </a:p>
      </dgm:t>
    </dgm:pt>
    <dgm:pt modelId="{1C80CDC0-18E2-4D57-9E20-FBFDDE2EB5AA}" type="parTrans" cxnId="{D6D7ADCC-99F1-4E2A-A879-567982FBAF4C}">
      <dgm:prSet/>
      <dgm:spPr>
        <a:xfrm>
          <a:off x="989551" y="1253298"/>
          <a:ext cx="91440" cy="208697"/>
        </a:xfrm>
      </dgm:spPr>
      <dgm:t>
        <a:bodyPr/>
        <a:lstStyle/>
        <a:p>
          <a:endParaRPr lang="en-US" sz="1800">
            <a:solidFill>
              <a:schemeClr val="tx1"/>
            </a:solidFill>
          </a:endParaRPr>
        </a:p>
      </dgm:t>
    </dgm:pt>
    <dgm:pt modelId="{AAA5477A-5C5F-41D3-AC49-653DC51B2767}" type="sibTrans" cxnId="{D6D7ADCC-99F1-4E2A-A879-567982FBAF4C}">
      <dgm:prSet/>
      <dgm:spPr/>
      <dgm:t>
        <a:bodyPr/>
        <a:lstStyle/>
        <a:p>
          <a:endParaRPr lang="en-US" sz="1800">
            <a:solidFill>
              <a:schemeClr val="tx1"/>
            </a:solidFill>
          </a:endParaRPr>
        </a:p>
      </dgm:t>
    </dgm:pt>
    <dgm:pt modelId="{62D1E566-CE7F-477D-93F4-C4441C5F6AB8}">
      <dgm:prSet phldrT="[Text]" custT="1"/>
      <dgm:spPr>
        <a:xfrm>
          <a:off x="4379725" y="731555"/>
          <a:ext cx="782615" cy="521743"/>
        </a:xfrm>
      </dgm:spPr>
      <dgm:t>
        <a:bodyPr/>
        <a:lstStyle/>
        <a:p>
          <a:r>
            <a:rPr lang="en-US" sz="1800" b="1">
              <a:latin typeface="Calibri"/>
              <a:ea typeface="+mn-ea"/>
              <a:cs typeface="+mn-cs"/>
            </a:rPr>
            <a:t>No</a:t>
          </a:r>
        </a:p>
      </dgm:t>
    </dgm:pt>
    <dgm:pt modelId="{38ED45AA-9EC2-4671-BE32-0A9CB8F49E84}" type="parTrans" cxnId="{F76064FA-2DBE-41EC-AE2A-A568724425B0}">
      <dgm:prSet/>
      <dgm:spPr>
        <a:xfrm>
          <a:off x="2903152" y="522857"/>
          <a:ext cx="1867880" cy="208697"/>
        </a:xfrm>
      </dgm:spPr>
      <dgm:t>
        <a:bodyPr/>
        <a:lstStyle/>
        <a:p>
          <a:endParaRPr lang="en-US" sz="1800">
            <a:solidFill>
              <a:schemeClr val="tx1"/>
            </a:solidFill>
          </a:endParaRPr>
        </a:p>
      </dgm:t>
    </dgm:pt>
    <dgm:pt modelId="{62E981A1-5931-4565-B57D-15537C875B5A}" type="sibTrans" cxnId="{F76064FA-2DBE-41EC-AE2A-A568724425B0}">
      <dgm:prSet/>
      <dgm:spPr/>
      <dgm:t>
        <a:bodyPr/>
        <a:lstStyle/>
        <a:p>
          <a:endParaRPr lang="en-US" sz="1800">
            <a:solidFill>
              <a:schemeClr val="tx1"/>
            </a:solidFill>
          </a:endParaRPr>
        </a:p>
      </dgm:t>
    </dgm:pt>
    <dgm:pt modelId="{3AF1F847-661C-4821-B018-B383B2BE4CBA}">
      <dgm:prSet custT="1"/>
      <dgm:spPr>
        <a:xfrm>
          <a:off x="4086593" y="1461995"/>
          <a:ext cx="1368879" cy="521743"/>
        </a:xfrm>
      </dgm:spPr>
      <dgm:t>
        <a:bodyPr/>
        <a:lstStyle/>
        <a:p>
          <a:r>
            <a:rPr lang="en-US" sz="1600" b="1">
              <a:latin typeface="Calibri"/>
              <a:ea typeface="+mn-ea"/>
              <a:cs typeface="+mn-cs"/>
            </a:rPr>
            <a:t>Is the Gift from an </a:t>
          </a:r>
        </a:p>
        <a:p>
          <a:r>
            <a:rPr lang="en-US" sz="1600" b="1">
              <a:latin typeface="Calibri"/>
              <a:ea typeface="+mn-ea"/>
              <a:cs typeface="+mn-cs"/>
            </a:rPr>
            <a:t>Interested Source?</a:t>
          </a:r>
          <a:endParaRPr lang="en-US" sz="1600">
            <a:latin typeface="Calibri"/>
            <a:ea typeface="+mn-ea"/>
            <a:cs typeface="+mn-cs"/>
          </a:endParaRPr>
        </a:p>
      </dgm:t>
    </dgm:pt>
    <dgm:pt modelId="{1ECAFD7B-EF5B-44A3-8821-835F4FB8DA88}" type="parTrans" cxnId="{7417DD62-6DF8-4901-8ADF-EC8C210B9008}">
      <dgm:prSet/>
      <dgm:spPr>
        <a:xfrm>
          <a:off x="4725313" y="1253298"/>
          <a:ext cx="91440" cy="208697"/>
        </a:xfrm>
      </dgm:spPr>
      <dgm:t>
        <a:bodyPr/>
        <a:lstStyle/>
        <a:p>
          <a:endParaRPr lang="en-US" sz="1800">
            <a:solidFill>
              <a:schemeClr val="tx1"/>
            </a:solidFill>
          </a:endParaRPr>
        </a:p>
      </dgm:t>
    </dgm:pt>
    <dgm:pt modelId="{DE33C2F8-BD2A-483E-ACE4-7641A3DD0D4A}" type="sibTrans" cxnId="{7417DD62-6DF8-4901-8ADF-EC8C210B9008}">
      <dgm:prSet/>
      <dgm:spPr/>
      <dgm:t>
        <a:bodyPr/>
        <a:lstStyle/>
        <a:p>
          <a:endParaRPr lang="en-US" sz="1800">
            <a:solidFill>
              <a:schemeClr val="tx1"/>
            </a:solidFill>
          </a:endParaRPr>
        </a:p>
      </dgm:t>
    </dgm:pt>
    <dgm:pt modelId="{25D69F49-7B31-4828-B137-E48B4A6AAF31}">
      <dgm:prSet custT="1"/>
      <dgm:spPr>
        <a:xfrm>
          <a:off x="3055067" y="2192436"/>
          <a:ext cx="782615" cy="521743"/>
        </a:xfrm>
      </dgm:spPr>
      <dgm:t>
        <a:bodyPr/>
        <a:lstStyle/>
        <a:p>
          <a:r>
            <a:rPr lang="en-US" sz="1800" b="1">
              <a:latin typeface="Calibri"/>
              <a:ea typeface="+mn-ea"/>
              <a:cs typeface="+mn-cs"/>
            </a:rPr>
            <a:t>Yes</a:t>
          </a:r>
          <a:endParaRPr lang="en-US" sz="800" b="1">
            <a:latin typeface="Calibri"/>
            <a:ea typeface="+mn-ea"/>
            <a:cs typeface="+mn-cs"/>
          </a:endParaRPr>
        </a:p>
      </dgm:t>
    </dgm:pt>
    <dgm:pt modelId="{C08E2599-0027-4E72-8361-76D806F81175}" type="parTrans" cxnId="{BD4EB736-73AA-48C2-B12B-B81BADE565E8}">
      <dgm:prSet/>
      <dgm:spPr>
        <a:xfrm>
          <a:off x="3446375" y="1983739"/>
          <a:ext cx="1324658" cy="208697"/>
        </a:xfrm>
      </dgm:spPr>
      <dgm:t>
        <a:bodyPr/>
        <a:lstStyle/>
        <a:p>
          <a:endParaRPr lang="en-US" sz="1800">
            <a:solidFill>
              <a:schemeClr val="tx1"/>
            </a:solidFill>
          </a:endParaRPr>
        </a:p>
      </dgm:t>
    </dgm:pt>
    <dgm:pt modelId="{5D89A0BF-C984-404E-8C07-F03762831605}" type="sibTrans" cxnId="{BD4EB736-73AA-48C2-B12B-B81BADE565E8}">
      <dgm:prSet/>
      <dgm:spPr/>
      <dgm:t>
        <a:bodyPr/>
        <a:lstStyle/>
        <a:p>
          <a:endParaRPr lang="en-US" sz="1800">
            <a:solidFill>
              <a:schemeClr val="tx1"/>
            </a:solidFill>
          </a:endParaRPr>
        </a:p>
      </dgm:t>
    </dgm:pt>
    <dgm:pt modelId="{A522A570-0E6D-4A45-B034-ECFFF45CD983}">
      <dgm:prSet custT="1"/>
      <dgm:spPr>
        <a:xfrm>
          <a:off x="5704383" y="2192436"/>
          <a:ext cx="782615" cy="521743"/>
        </a:xfrm>
      </dgm:spPr>
      <dgm:t>
        <a:bodyPr/>
        <a:lstStyle/>
        <a:p>
          <a:r>
            <a:rPr lang="en-US" sz="1800" b="1">
              <a:latin typeface="Calibri"/>
              <a:ea typeface="+mn-ea"/>
              <a:cs typeface="+mn-cs"/>
            </a:rPr>
            <a:t>No</a:t>
          </a:r>
          <a:endParaRPr lang="en-US" sz="900" b="1">
            <a:latin typeface="Calibri"/>
            <a:ea typeface="+mn-ea"/>
            <a:cs typeface="+mn-cs"/>
          </a:endParaRPr>
        </a:p>
      </dgm:t>
    </dgm:pt>
    <dgm:pt modelId="{D91753C4-4130-4041-988C-5D300C270610}" type="parTrans" cxnId="{EC40FA24-428F-4582-B550-E101F28D94B6}">
      <dgm:prSet/>
      <dgm:spPr>
        <a:xfrm>
          <a:off x="4771033" y="1983739"/>
          <a:ext cx="1324658" cy="208697"/>
        </a:xfrm>
      </dgm:spPr>
      <dgm:t>
        <a:bodyPr/>
        <a:lstStyle/>
        <a:p>
          <a:endParaRPr lang="en-US" sz="1800">
            <a:solidFill>
              <a:schemeClr val="tx1"/>
            </a:solidFill>
          </a:endParaRPr>
        </a:p>
      </dgm:t>
    </dgm:pt>
    <dgm:pt modelId="{E0C208CF-1CB8-4D55-B175-E0AD8A4DF19B}" type="sibTrans" cxnId="{EC40FA24-428F-4582-B550-E101F28D94B6}">
      <dgm:prSet/>
      <dgm:spPr/>
      <dgm:t>
        <a:bodyPr/>
        <a:lstStyle/>
        <a:p>
          <a:endParaRPr lang="en-US" sz="1800">
            <a:solidFill>
              <a:schemeClr val="tx1"/>
            </a:solidFill>
          </a:endParaRPr>
        </a:p>
      </dgm:t>
    </dgm:pt>
    <dgm:pt modelId="{54615F54-6447-4A1E-BC2F-3E452D51F4CB}">
      <dgm:prSet custT="1"/>
      <dgm:spPr>
        <a:xfrm>
          <a:off x="2236100" y="2922877"/>
          <a:ext cx="2420549" cy="1074603"/>
        </a:xfrm>
      </dgm:spPr>
      <dgm:t>
        <a:bodyPr/>
        <a:lstStyle/>
        <a:p>
          <a:pPr algn="l"/>
          <a:r>
            <a:rPr lang="en-US" sz="1600" b="1" i="1">
              <a:latin typeface="Calibri"/>
              <a:ea typeface="+mn-ea"/>
              <a:cs typeface="+mn-cs"/>
            </a:rPr>
            <a:t>Gift is presumptively prohibited </a:t>
          </a:r>
          <a:r>
            <a:rPr lang="en-US" sz="1400" b="1" i="1" u="sng">
              <a:latin typeface="Calibri"/>
              <a:ea typeface="+mn-ea"/>
              <a:cs typeface="+mn-cs"/>
            </a:rPr>
            <a:t>unless</a:t>
          </a:r>
          <a:r>
            <a:rPr lang="en-US" sz="1400" b="1" i="1">
              <a:latin typeface="Calibri"/>
              <a:ea typeface="+mn-ea"/>
              <a:cs typeface="+mn-cs"/>
            </a:rPr>
            <a:t> </a:t>
          </a:r>
          <a:r>
            <a:rPr lang="en-US" sz="1400">
              <a:latin typeface="Calibri"/>
              <a:ea typeface="+mn-ea"/>
              <a:cs typeface="+mn-cs"/>
            </a:rPr>
            <a:t>it is </a:t>
          </a:r>
          <a:r>
            <a:rPr lang="en-US" sz="1400" b="1" i="1">
              <a:latin typeface="Calibri"/>
              <a:ea typeface="+mn-ea"/>
              <a:cs typeface="+mn-cs"/>
            </a:rPr>
            <a:t>not</a:t>
          </a:r>
          <a:r>
            <a:rPr lang="en-US" sz="1400">
              <a:latin typeface="Calibri"/>
              <a:ea typeface="+mn-ea"/>
              <a:cs typeface="+mn-cs"/>
            </a:rPr>
            <a:t> reasonable to infer that the Gift was: </a:t>
          </a:r>
        </a:p>
        <a:p>
          <a:pPr algn="l"/>
          <a:r>
            <a:rPr lang="en-US" sz="1400">
              <a:latin typeface="Calibri"/>
              <a:ea typeface="+mn-ea"/>
              <a:cs typeface="+mn-cs"/>
            </a:rPr>
            <a:t>(</a:t>
          </a:r>
          <a:r>
            <a:rPr lang="en-US" sz="1400" err="1">
              <a:latin typeface="Calibri"/>
              <a:ea typeface="+mn-ea"/>
              <a:cs typeface="+mn-cs"/>
            </a:rPr>
            <a:t>i</a:t>
          </a:r>
          <a:r>
            <a:rPr lang="en-US" sz="1400">
              <a:latin typeface="Calibri"/>
              <a:ea typeface="+mn-ea"/>
              <a:cs typeface="+mn-cs"/>
            </a:rPr>
            <a:t>) intended or expected to influence the Covered Person </a:t>
          </a:r>
          <a:r>
            <a:rPr lang="en-US" sz="1400" u="sng">
              <a:latin typeface="Calibri"/>
              <a:ea typeface="+mn-ea"/>
              <a:cs typeface="+mn-cs"/>
            </a:rPr>
            <a:t>or</a:t>
          </a:r>
          <a:r>
            <a:rPr lang="en-US" sz="1400">
              <a:latin typeface="Calibri"/>
              <a:ea typeface="+mn-ea"/>
              <a:cs typeface="+mn-cs"/>
            </a:rPr>
            <a:t> </a:t>
          </a:r>
        </a:p>
        <a:p>
          <a:pPr algn="l"/>
          <a:r>
            <a:rPr lang="en-US" sz="1400">
              <a:latin typeface="Calibri"/>
              <a:ea typeface="+mn-ea"/>
              <a:cs typeface="+mn-cs"/>
            </a:rPr>
            <a:t>(ii) intended as a reward for official action</a:t>
          </a:r>
        </a:p>
      </dgm:t>
    </dgm:pt>
    <dgm:pt modelId="{969B067B-565D-4A91-9303-81C88E27CDE4}" type="parTrans" cxnId="{90C331AA-2C74-4F30-9C3A-53EF49C614DE}">
      <dgm:prSet/>
      <dgm:spPr>
        <a:xfrm>
          <a:off x="3400655" y="2714179"/>
          <a:ext cx="91440" cy="208697"/>
        </a:xfrm>
      </dgm:spPr>
      <dgm:t>
        <a:bodyPr/>
        <a:lstStyle/>
        <a:p>
          <a:endParaRPr lang="en-US" sz="1800">
            <a:solidFill>
              <a:schemeClr val="tx1"/>
            </a:solidFill>
          </a:endParaRPr>
        </a:p>
      </dgm:t>
    </dgm:pt>
    <dgm:pt modelId="{652FCD56-5262-4689-9806-2E89373D21F2}" type="sibTrans" cxnId="{90C331AA-2C74-4F30-9C3A-53EF49C614DE}">
      <dgm:prSet/>
      <dgm:spPr/>
      <dgm:t>
        <a:bodyPr/>
        <a:lstStyle/>
        <a:p>
          <a:endParaRPr lang="en-US" sz="1800">
            <a:solidFill>
              <a:schemeClr val="tx1"/>
            </a:solidFill>
          </a:endParaRPr>
        </a:p>
      </dgm:t>
    </dgm:pt>
    <dgm:pt modelId="{AF5EF1F0-FC87-44D6-91EC-E44BFD6D885E}">
      <dgm:prSet custT="1"/>
      <dgm:spPr>
        <a:xfrm>
          <a:off x="4891434" y="2922877"/>
          <a:ext cx="2408513" cy="1053232"/>
        </a:xfrm>
      </dgm:spPr>
      <dgm:t>
        <a:bodyPr/>
        <a:lstStyle/>
        <a:p>
          <a:pPr algn="l"/>
          <a:r>
            <a:rPr lang="en-US" sz="1600" b="1" i="1">
              <a:latin typeface="Calibri"/>
              <a:ea typeface="+mn-ea"/>
              <a:cs typeface="+mn-cs"/>
            </a:rPr>
            <a:t>Gift is ordinarily permissible </a:t>
          </a:r>
          <a:r>
            <a:rPr lang="en-US" sz="1400" b="1" i="1" u="sng">
              <a:latin typeface="Calibri"/>
              <a:ea typeface="+mn-ea"/>
              <a:cs typeface="+mn-cs"/>
            </a:rPr>
            <a:t>unless</a:t>
          </a:r>
          <a:r>
            <a:rPr lang="en-US" sz="1400" b="1" i="1">
              <a:latin typeface="Calibri"/>
              <a:ea typeface="+mn-ea"/>
              <a:cs typeface="+mn-cs"/>
            </a:rPr>
            <a:t> </a:t>
          </a:r>
          <a:r>
            <a:rPr lang="en-US" sz="1400">
              <a:latin typeface="Calibri"/>
              <a:ea typeface="+mn-ea"/>
              <a:cs typeface="+mn-cs"/>
            </a:rPr>
            <a:t>it could be reasonably inferred that the Gift was:</a:t>
          </a:r>
        </a:p>
        <a:p>
          <a:pPr algn="l"/>
          <a:r>
            <a:rPr lang="en-US" sz="1400">
              <a:latin typeface="Calibri"/>
              <a:ea typeface="+mn-ea"/>
              <a:cs typeface="+mn-cs"/>
            </a:rPr>
            <a:t>(i) intended or expected to influence the Covered Person </a:t>
          </a:r>
          <a:r>
            <a:rPr lang="en-US" sz="1400" u="sng">
              <a:latin typeface="Calibri"/>
              <a:ea typeface="+mn-ea"/>
              <a:cs typeface="+mn-cs"/>
            </a:rPr>
            <a:t>or</a:t>
          </a:r>
          <a:r>
            <a:rPr lang="en-US" sz="1400">
              <a:latin typeface="Calibri"/>
              <a:ea typeface="+mn-ea"/>
              <a:cs typeface="+mn-cs"/>
            </a:rPr>
            <a:t> </a:t>
          </a:r>
        </a:p>
        <a:p>
          <a:pPr algn="l"/>
          <a:r>
            <a:rPr lang="en-US" sz="1400">
              <a:latin typeface="Calibri"/>
              <a:ea typeface="+mn-ea"/>
              <a:cs typeface="+mn-cs"/>
            </a:rPr>
            <a:t>(ii) intended as a reward for official action</a:t>
          </a:r>
        </a:p>
      </dgm:t>
    </dgm:pt>
    <dgm:pt modelId="{ADC5DD79-7900-456C-8727-96B1A529EA2B}" type="parTrans" cxnId="{DA7BA6B7-3EC8-4FCB-97E9-70BDEA234AE7}">
      <dgm:prSet/>
      <dgm:spPr>
        <a:xfrm>
          <a:off x="6049971" y="2714179"/>
          <a:ext cx="91440" cy="208697"/>
        </a:xfrm>
      </dgm:spPr>
      <dgm:t>
        <a:bodyPr/>
        <a:lstStyle/>
        <a:p>
          <a:endParaRPr lang="en-US" sz="1800">
            <a:solidFill>
              <a:schemeClr val="tx1"/>
            </a:solidFill>
          </a:endParaRPr>
        </a:p>
      </dgm:t>
    </dgm:pt>
    <dgm:pt modelId="{D0EC3D32-4F38-4193-A965-94F8EFF6F3D8}" type="sibTrans" cxnId="{DA7BA6B7-3EC8-4FCB-97E9-70BDEA234AE7}">
      <dgm:prSet/>
      <dgm:spPr/>
      <dgm:t>
        <a:bodyPr/>
        <a:lstStyle/>
        <a:p>
          <a:endParaRPr lang="en-US" sz="1800">
            <a:solidFill>
              <a:schemeClr val="tx1"/>
            </a:solidFill>
          </a:endParaRPr>
        </a:p>
      </dgm:t>
    </dgm:pt>
    <dgm:pt modelId="{B271BB45-5D7F-4EAF-A2D9-595F56D9F9E2}" type="pres">
      <dgm:prSet presAssocID="{E89A73E3-4004-435F-85BE-FDD38E4AF36A}" presName="mainComposite" presStyleCnt="0">
        <dgm:presLayoutVars>
          <dgm:chPref val="1"/>
          <dgm:dir/>
          <dgm:animOne val="branch"/>
          <dgm:animLvl val="lvl"/>
          <dgm:resizeHandles val="exact"/>
        </dgm:presLayoutVars>
      </dgm:prSet>
      <dgm:spPr/>
    </dgm:pt>
    <dgm:pt modelId="{87FB835A-65E0-4F9F-BA05-3D971A14A0C1}" type="pres">
      <dgm:prSet presAssocID="{E89A73E3-4004-435F-85BE-FDD38E4AF36A}" presName="hierFlow" presStyleCnt="0"/>
      <dgm:spPr/>
    </dgm:pt>
    <dgm:pt modelId="{8DAE5C6F-51C5-4A70-BE1B-E5E1D6F5EF1C}" type="pres">
      <dgm:prSet presAssocID="{E89A73E3-4004-435F-85BE-FDD38E4AF36A}" presName="hierChild1" presStyleCnt="0">
        <dgm:presLayoutVars>
          <dgm:chPref val="1"/>
          <dgm:animOne val="branch"/>
          <dgm:animLvl val="lvl"/>
        </dgm:presLayoutVars>
      </dgm:prSet>
      <dgm:spPr/>
    </dgm:pt>
    <dgm:pt modelId="{43E92B00-5356-4C1F-954C-998FF59480FD}" type="pres">
      <dgm:prSet presAssocID="{06CE9EF9-6BF3-49CF-96EB-9331A3261939}" presName="Name14" presStyleCnt="0"/>
      <dgm:spPr/>
    </dgm:pt>
    <dgm:pt modelId="{364BC307-3D61-4E00-9D71-6130BF1154B6}" type="pres">
      <dgm:prSet presAssocID="{06CE9EF9-6BF3-49CF-96EB-9331A3261939}" presName="level1Shape" presStyleLbl="node0" presStyleIdx="0" presStyleCnt="1" custScaleX="451910">
        <dgm:presLayoutVars>
          <dgm:chPref val="3"/>
        </dgm:presLayoutVars>
      </dgm:prSet>
      <dgm:spPr>
        <a:prstGeom prst="roundRect">
          <a:avLst>
            <a:gd name="adj" fmla="val 10000"/>
          </a:avLst>
        </a:prstGeom>
      </dgm:spPr>
    </dgm:pt>
    <dgm:pt modelId="{180063B3-D768-4BA4-A1A8-F38C203715DE}" type="pres">
      <dgm:prSet presAssocID="{06CE9EF9-6BF3-49CF-96EB-9331A3261939}" presName="hierChild2" presStyleCnt="0"/>
      <dgm:spPr/>
    </dgm:pt>
    <dgm:pt modelId="{CFCCBEAF-5B05-4E75-AF58-0035C2F3F2B6}" type="pres">
      <dgm:prSet presAssocID="{CBCF3871-58D8-43E9-ADD8-000B55F4AEDD}" presName="Name19" presStyleLbl="parChTrans1D2" presStyleIdx="0" presStyleCnt="2"/>
      <dgm:spPr>
        <a:custGeom>
          <a:avLst/>
          <a:gdLst/>
          <a:ahLst/>
          <a:cxnLst/>
          <a:rect l="0" t="0" r="0" b="0"/>
          <a:pathLst>
            <a:path>
              <a:moveTo>
                <a:pt x="1867880" y="0"/>
              </a:moveTo>
              <a:lnTo>
                <a:pt x="1867880" y="104348"/>
              </a:lnTo>
              <a:lnTo>
                <a:pt x="0" y="104348"/>
              </a:lnTo>
              <a:lnTo>
                <a:pt x="0" y="208697"/>
              </a:lnTo>
            </a:path>
          </a:pathLst>
        </a:custGeom>
      </dgm:spPr>
    </dgm:pt>
    <dgm:pt modelId="{4F88267C-CCA5-4B4C-B3C6-E1CC2377B010}" type="pres">
      <dgm:prSet presAssocID="{229FFF53-864D-40E4-8CF5-546B8E05BD1E}" presName="Name21" presStyleCnt="0"/>
      <dgm:spPr/>
    </dgm:pt>
    <dgm:pt modelId="{848FC820-51F3-40AD-B7C6-47ABD246FF73}" type="pres">
      <dgm:prSet presAssocID="{229FFF53-864D-40E4-8CF5-546B8E05BD1E}" presName="level2Shape" presStyleLbl="node2" presStyleIdx="0" presStyleCnt="2"/>
      <dgm:spPr>
        <a:prstGeom prst="roundRect">
          <a:avLst>
            <a:gd name="adj" fmla="val 10000"/>
          </a:avLst>
        </a:prstGeom>
      </dgm:spPr>
    </dgm:pt>
    <dgm:pt modelId="{4C881780-50EC-4526-97B3-54CE289289C8}" type="pres">
      <dgm:prSet presAssocID="{229FFF53-864D-40E4-8CF5-546B8E05BD1E}" presName="hierChild3" presStyleCnt="0"/>
      <dgm:spPr/>
    </dgm:pt>
    <dgm:pt modelId="{50305866-C88B-4AF7-9D17-7E3723B34870}" type="pres">
      <dgm:prSet presAssocID="{1C80CDC0-18E2-4D57-9E20-FBFDDE2EB5AA}" presName="Name19" presStyleLbl="parChTrans1D3" presStyleIdx="0" presStyleCnt="2"/>
      <dgm:spPr>
        <a:custGeom>
          <a:avLst/>
          <a:gdLst/>
          <a:ahLst/>
          <a:cxnLst/>
          <a:rect l="0" t="0" r="0" b="0"/>
          <a:pathLst>
            <a:path>
              <a:moveTo>
                <a:pt x="45720" y="0"/>
              </a:moveTo>
              <a:lnTo>
                <a:pt x="45720" y="208697"/>
              </a:lnTo>
            </a:path>
          </a:pathLst>
        </a:custGeom>
      </dgm:spPr>
    </dgm:pt>
    <dgm:pt modelId="{C608FB1D-5E7C-4D69-8122-2E05E1CB3982}" type="pres">
      <dgm:prSet presAssocID="{2247A86B-8A94-45E8-83D6-4500124573D0}" presName="Name21" presStyleCnt="0"/>
      <dgm:spPr/>
    </dgm:pt>
    <dgm:pt modelId="{67F84E76-A44D-4CAE-B726-C1EF150010ED}" type="pres">
      <dgm:prSet presAssocID="{2247A86B-8A94-45E8-83D6-4500124573D0}" presName="level2Shape" presStyleLbl="node3" presStyleIdx="0" presStyleCnt="2" custScaleX="273833" custScaleY="354456"/>
      <dgm:spPr>
        <a:prstGeom prst="roundRect">
          <a:avLst>
            <a:gd name="adj" fmla="val 10000"/>
          </a:avLst>
        </a:prstGeom>
      </dgm:spPr>
    </dgm:pt>
    <dgm:pt modelId="{D82A6C44-B48F-439C-B726-C65172294756}" type="pres">
      <dgm:prSet presAssocID="{2247A86B-8A94-45E8-83D6-4500124573D0}" presName="hierChild3" presStyleCnt="0"/>
      <dgm:spPr/>
    </dgm:pt>
    <dgm:pt modelId="{620FCAB5-21D0-4491-8A31-D31ABC12588F}" type="pres">
      <dgm:prSet presAssocID="{38ED45AA-9EC2-4671-BE32-0A9CB8F49E84}" presName="Name19" presStyleLbl="parChTrans1D2" presStyleIdx="1" presStyleCnt="2"/>
      <dgm:spPr>
        <a:custGeom>
          <a:avLst/>
          <a:gdLst/>
          <a:ahLst/>
          <a:cxnLst/>
          <a:rect l="0" t="0" r="0" b="0"/>
          <a:pathLst>
            <a:path>
              <a:moveTo>
                <a:pt x="0" y="0"/>
              </a:moveTo>
              <a:lnTo>
                <a:pt x="0" y="104348"/>
              </a:lnTo>
              <a:lnTo>
                <a:pt x="1867880" y="104348"/>
              </a:lnTo>
              <a:lnTo>
                <a:pt x="1867880" y="208697"/>
              </a:lnTo>
            </a:path>
          </a:pathLst>
        </a:custGeom>
      </dgm:spPr>
    </dgm:pt>
    <dgm:pt modelId="{3E9D6EB4-77E7-4EEC-9D7A-FE3E32996251}" type="pres">
      <dgm:prSet presAssocID="{62D1E566-CE7F-477D-93F4-C4441C5F6AB8}" presName="Name21" presStyleCnt="0"/>
      <dgm:spPr/>
    </dgm:pt>
    <dgm:pt modelId="{E23F22D0-278C-4450-B10C-DAF91E83807D}" type="pres">
      <dgm:prSet presAssocID="{62D1E566-CE7F-477D-93F4-C4441C5F6AB8}" presName="level2Shape" presStyleLbl="node2" presStyleIdx="1" presStyleCnt="2"/>
      <dgm:spPr>
        <a:prstGeom prst="roundRect">
          <a:avLst>
            <a:gd name="adj" fmla="val 10000"/>
          </a:avLst>
        </a:prstGeom>
      </dgm:spPr>
    </dgm:pt>
    <dgm:pt modelId="{81F36B35-090D-4F7A-B857-F43ACEC215C9}" type="pres">
      <dgm:prSet presAssocID="{62D1E566-CE7F-477D-93F4-C4441C5F6AB8}" presName="hierChild3" presStyleCnt="0"/>
      <dgm:spPr/>
    </dgm:pt>
    <dgm:pt modelId="{A2C6877D-D361-410F-AFE2-381E6D6F8555}" type="pres">
      <dgm:prSet presAssocID="{1ECAFD7B-EF5B-44A3-8821-835F4FB8DA88}" presName="Name19" presStyleLbl="parChTrans1D3" presStyleIdx="1" presStyleCnt="2"/>
      <dgm:spPr>
        <a:custGeom>
          <a:avLst/>
          <a:gdLst/>
          <a:ahLst/>
          <a:cxnLst/>
          <a:rect l="0" t="0" r="0" b="0"/>
          <a:pathLst>
            <a:path>
              <a:moveTo>
                <a:pt x="45720" y="0"/>
              </a:moveTo>
              <a:lnTo>
                <a:pt x="45720" y="208697"/>
              </a:lnTo>
            </a:path>
          </a:pathLst>
        </a:custGeom>
      </dgm:spPr>
    </dgm:pt>
    <dgm:pt modelId="{8B0236D1-9282-4AA8-84BC-38A3C7986132}" type="pres">
      <dgm:prSet presAssocID="{3AF1F847-661C-4821-B018-B383B2BE4CBA}" presName="Name21" presStyleCnt="0"/>
      <dgm:spPr/>
    </dgm:pt>
    <dgm:pt modelId="{B0538FE8-DD3C-4759-A80A-16AFB2C5A8AC}" type="pres">
      <dgm:prSet presAssocID="{3AF1F847-661C-4821-B018-B383B2BE4CBA}" presName="level2Shape" presStyleLbl="node3" presStyleIdx="1" presStyleCnt="2" custScaleX="248379"/>
      <dgm:spPr>
        <a:prstGeom prst="roundRect">
          <a:avLst>
            <a:gd name="adj" fmla="val 10000"/>
          </a:avLst>
        </a:prstGeom>
      </dgm:spPr>
    </dgm:pt>
    <dgm:pt modelId="{0B4EBEBA-C13F-4C99-B445-D8DEDD542D18}" type="pres">
      <dgm:prSet presAssocID="{3AF1F847-661C-4821-B018-B383B2BE4CBA}" presName="hierChild3" presStyleCnt="0"/>
      <dgm:spPr/>
    </dgm:pt>
    <dgm:pt modelId="{A6EAF261-564D-44E0-884B-517A40292BD1}" type="pres">
      <dgm:prSet presAssocID="{C08E2599-0027-4E72-8361-76D806F81175}" presName="Name19" presStyleLbl="parChTrans1D4" presStyleIdx="0" presStyleCnt="4"/>
      <dgm:spPr>
        <a:custGeom>
          <a:avLst/>
          <a:gdLst/>
          <a:ahLst/>
          <a:cxnLst/>
          <a:rect l="0" t="0" r="0" b="0"/>
          <a:pathLst>
            <a:path>
              <a:moveTo>
                <a:pt x="1324658" y="0"/>
              </a:moveTo>
              <a:lnTo>
                <a:pt x="1324658" y="104348"/>
              </a:lnTo>
              <a:lnTo>
                <a:pt x="0" y="104348"/>
              </a:lnTo>
              <a:lnTo>
                <a:pt x="0" y="208697"/>
              </a:lnTo>
            </a:path>
          </a:pathLst>
        </a:custGeom>
      </dgm:spPr>
    </dgm:pt>
    <dgm:pt modelId="{6B7D1287-802E-4ED6-AF5F-A4B38FC0359D}" type="pres">
      <dgm:prSet presAssocID="{25D69F49-7B31-4828-B137-E48B4A6AAF31}" presName="Name21" presStyleCnt="0"/>
      <dgm:spPr/>
    </dgm:pt>
    <dgm:pt modelId="{00079C62-433B-4EAE-80A3-3678A1BD0740}" type="pres">
      <dgm:prSet presAssocID="{25D69F49-7B31-4828-B137-E48B4A6AAF31}" presName="level2Shape" presStyleLbl="node4" presStyleIdx="0" presStyleCnt="4"/>
      <dgm:spPr>
        <a:prstGeom prst="roundRect">
          <a:avLst>
            <a:gd name="adj" fmla="val 10000"/>
          </a:avLst>
        </a:prstGeom>
      </dgm:spPr>
    </dgm:pt>
    <dgm:pt modelId="{EACF8BFB-F276-487D-B22B-BB1A526A4642}" type="pres">
      <dgm:prSet presAssocID="{25D69F49-7B31-4828-B137-E48B4A6AAF31}" presName="hierChild3" presStyleCnt="0"/>
      <dgm:spPr/>
    </dgm:pt>
    <dgm:pt modelId="{809B6471-B2E7-4398-903C-81FAA590F365}" type="pres">
      <dgm:prSet presAssocID="{969B067B-565D-4A91-9303-81C88E27CDE4}" presName="Name19" presStyleLbl="parChTrans1D4" presStyleIdx="1" presStyleCnt="4"/>
      <dgm:spPr>
        <a:custGeom>
          <a:avLst/>
          <a:gdLst/>
          <a:ahLst/>
          <a:cxnLst/>
          <a:rect l="0" t="0" r="0" b="0"/>
          <a:pathLst>
            <a:path>
              <a:moveTo>
                <a:pt x="45720" y="0"/>
              </a:moveTo>
              <a:lnTo>
                <a:pt x="45720" y="208697"/>
              </a:lnTo>
            </a:path>
          </a:pathLst>
        </a:custGeom>
      </dgm:spPr>
    </dgm:pt>
    <dgm:pt modelId="{0786A23E-93E8-4DD2-8CD9-5FD5FAEA5F2C}" type="pres">
      <dgm:prSet presAssocID="{54615F54-6447-4A1E-BC2F-3E452D51F4CB}" presName="Name21" presStyleCnt="0"/>
      <dgm:spPr/>
    </dgm:pt>
    <dgm:pt modelId="{0B25042A-25D5-407B-B5D9-A33422FCA5F7}" type="pres">
      <dgm:prSet presAssocID="{54615F54-6447-4A1E-BC2F-3E452D51F4CB}" presName="level2Shape" presStyleLbl="node4" presStyleIdx="1" presStyleCnt="4" custScaleX="336815" custScaleY="307753"/>
      <dgm:spPr>
        <a:prstGeom prst="roundRect">
          <a:avLst>
            <a:gd name="adj" fmla="val 10000"/>
          </a:avLst>
        </a:prstGeom>
      </dgm:spPr>
    </dgm:pt>
    <dgm:pt modelId="{EDC44E72-2737-4E8D-B3DC-7606A3F70AC8}" type="pres">
      <dgm:prSet presAssocID="{54615F54-6447-4A1E-BC2F-3E452D51F4CB}" presName="hierChild3" presStyleCnt="0"/>
      <dgm:spPr/>
    </dgm:pt>
    <dgm:pt modelId="{F2D26DDF-336E-4CE4-834C-3103F86B71C3}" type="pres">
      <dgm:prSet presAssocID="{D91753C4-4130-4041-988C-5D300C270610}" presName="Name19" presStyleLbl="parChTrans1D4" presStyleIdx="2" presStyleCnt="4"/>
      <dgm:spPr>
        <a:custGeom>
          <a:avLst/>
          <a:gdLst/>
          <a:ahLst/>
          <a:cxnLst/>
          <a:rect l="0" t="0" r="0" b="0"/>
          <a:pathLst>
            <a:path>
              <a:moveTo>
                <a:pt x="0" y="0"/>
              </a:moveTo>
              <a:lnTo>
                <a:pt x="0" y="104348"/>
              </a:lnTo>
              <a:lnTo>
                <a:pt x="1324658" y="104348"/>
              </a:lnTo>
              <a:lnTo>
                <a:pt x="1324658" y="208697"/>
              </a:lnTo>
            </a:path>
          </a:pathLst>
        </a:custGeom>
      </dgm:spPr>
    </dgm:pt>
    <dgm:pt modelId="{B4740DF2-C484-4355-B532-EE726990FFA4}" type="pres">
      <dgm:prSet presAssocID="{A522A570-0E6D-4A45-B034-ECFFF45CD983}" presName="Name21" presStyleCnt="0"/>
      <dgm:spPr/>
    </dgm:pt>
    <dgm:pt modelId="{ADF79746-1F00-46AD-90B6-872D434B1668}" type="pres">
      <dgm:prSet presAssocID="{A522A570-0E6D-4A45-B034-ECFFF45CD983}" presName="level2Shape" presStyleLbl="node4" presStyleIdx="2" presStyleCnt="4"/>
      <dgm:spPr>
        <a:prstGeom prst="roundRect">
          <a:avLst>
            <a:gd name="adj" fmla="val 10000"/>
          </a:avLst>
        </a:prstGeom>
      </dgm:spPr>
    </dgm:pt>
    <dgm:pt modelId="{695F307C-2CD8-4924-A317-03B967E5BCD6}" type="pres">
      <dgm:prSet presAssocID="{A522A570-0E6D-4A45-B034-ECFFF45CD983}" presName="hierChild3" presStyleCnt="0"/>
      <dgm:spPr/>
    </dgm:pt>
    <dgm:pt modelId="{79F37F4A-EEEE-41E8-A030-88AE6E982028}" type="pres">
      <dgm:prSet presAssocID="{ADC5DD79-7900-456C-8727-96B1A529EA2B}" presName="Name19" presStyleLbl="parChTrans1D4" presStyleIdx="3" presStyleCnt="4"/>
      <dgm:spPr>
        <a:custGeom>
          <a:avLst/>
          <a:gdLst/>
          <a:ahLst/>
          <a:cxnLst/>
          <a:rect l="0" t="0" r="0" b="0"/>
          <a:pathLst>
            <a:path>
              <a:moveTo>
                <a:pt x="45720" y="0"/>
              </a:moveTo>
              <a:lnTo>
                <a:pt x="45720" y="208697"/>
              </a:lnTo>
            </a:path>
          </a:pathLst>
        </a:custGeom>
      </dgm:spPr>
    </dgm:pt>
    <dgm:pt modelId="{649F91EA-D67A-4325-B3D6-6E6B31D49636}" type="pres">
      <dgm:prSet presAssocID="{AF5EF1F0-FC87-44D6-91EC-E44BFD6D885E}" presName="Name21" presStyleCnt="0"/>
      <dgm:spPr/>
    </dgm:pt>
    <dgm:pt modelId="{A94C897A-6ECA-4339-A7FB-B4D5D4654A3C}" type="pres">
      <dgm:prSet presAssocID="{AF5EF1F0-FC87-44D6-91EC-E44BFD6D885E}" presName="level2Shape" presStyleLbl="node4" presStyleIdx="3" presStyleCnt="4" custScaleX="307752" custScaleY="301115"/>
      <dgm:spPr>
        <a:prstGeom prst="roundRect">
          <a:avLst>
            <a:gd name="adj" fmla="val 10000"/>
          </a:avLst>
        </a:prstGeom>
      </dgm:spPr>
    </dgm:pt>
    <dgm:pt modelId="{BC413603-4E3F-4E7C-964A-DC3DE7928141}" type="pres">
      <dgm:prSet presAssocID="{AF5EF1F0-FC87-44D6-91EC-E44BFD6D885E}" presName="hierChild3" presStyleCnt="0"/>
      <dgm:spPr/>
    </dgm:pt>
    <dgm:pt modelId="{C8DB3E9F-A517-4BC5-BCE7-50C1D4709EB7}" type="pres">
      <dgm:prSet presAssocID="{E89A73E3-4004-435F-85BE-FDD38E4AF36A}" presName="bgShapesFlow" presStyleCnt="0"/>
      <dgm:spPr/>
    </dgm:pt>
  </dgm:ptLst>
  <dgm:cxnLst>
    <dgm:cxn modelId="{613E1402-D928-462F-8F4C-D85E04B7128B}" type="presOf" srcId="{C08E2599-0027-4E72-8361-76D806F81175}" destId="{A6EAF261-564D-44E0-884B-517A40292BD1}" srcOrd="0" destOrd="0" presId="urn:microsoft.com/office/officeart/2005/8/layout/hierarchy6"/>
    <dgm:cxn modelId="{3D358B06-011D-40FC-B864-226EC7A7DAB5}" type="presOf" srcId="{06CE9EF9-6BF3-49CF-96EB-9331A3261939}" destId="{364BC307-3D61-4E00-9D71-6130BF1154B6}" srcOrd="0" destOrd="0" presId="urn:microsoft.com/office/officeart/2005/8/layout/hierarchy6"/>
    <dgm:cxn modelId="{D36AB50D-A5E9-4687-842D-41599C190D2D}" type="presOf" srcId="{ADC5DD79-7900-456C-8727-96B1A529EA2B}" destId="{79F37F4A-EEEE-41E8-A030-88AE6E982028}" srcOrd="0" destOrd="0" presId="urn:microsoft.com/office/officeart/2005/8/layout/hierarchy6"/>
    <dgm:cxn modelId="{19F0EA0F-95C4-4819-B70D-3128EEC1D65D}" srcId="{06CE9EF9-6BF3-49CF-96EB-9331A3261939}" destId="{229FFF53-864D-40E4-8CF5-546B8E05BD1E}" srcOrd="0" destOrd="0" parTransId="{CBCF3871-58D8-43E9-ADD8-000B55F4AEDD}" sibTransId="{BBE452E2-F5F0-41B2-95C8-A77453F1DC65}"/>
    <dgm:cxn modelId="{3A499E1D-91FA-4214-A377-5C25AD144264}" type="presOf" srcId="{AF5EF1F0-FC87-44D6-91EC-E44BFD6D885E}" destId="{A94C897A-6ECA-4339-A7FB-B4D5D4654A3C}" srcOrd="0" destOrd="0" presId="urn:microsoft.com/office/officeart/2005/8/layout/hierarchy6"/>
    <dgm:cxn modelId="{EC40FA24-428F-4582-B550-E101F28D94B6}" srcId="{3AF1F847-661C-4821-B018-B383B2BE4CBA}" destId="{A522A570-0E6D-4A45-B034-ECFFF45CD983}" srcOrd="1" destOrd="0" parTransId="{D91753C4-4130-4041-988C-5D300C270610}" sibTransId="{E0C208CF-1CB8-4D55-B175-E0AD8A4DF19B}"/>
    <dgm:cxn modelId="{ACBD2529-1937-4638-A647-EBAE6FECEE0F}" type="presOf" srcId="{1ECAFD7B-EF5B-44A3-8821-835F4FB8DA88}" destId="{A2C6877D-D361-410F-AFE2-381E6D6F8555}" srcOrd="0" destOrd="0" presId="urn:microsoft.com/office/officeart/2005/8/layout/hierarchy6"/>
    <dgm:cxn modelId="{843AB72B-C3EC-44C0-AF74-D1994B46E3F5}" type="presOf" srcId="{62D1E566-CE7F-477D-93F4-C4441C5F6AB8}" destId="{E23F22D0-278C-4450-B10C-DAF91E83807D}" srcOrd="0" destOrd="0" presId="urn:microsoft.com/office/officeart/2005/8/layout/hierarchy6"/>
    <dgm:cxn modelId="{BD4EB736-73AA-48C2-B12B-B81BADE565E8}" srcId="{3AF1F847-661C-4821-B018-B383B2BE4CBA}" destId="{25D69F49-7B31-4828-B137-E48B4A6AAF31}" srcOrd="0" destOrd="0" parTransId="{C08E2599-0027-4E72-8361-76D806F81175}" sibTransId="{5D89A0BF-C984-404E-8C07-F03762831605}"/>
    <dgm:cxn modelId="{812FF436-A3FD-422E-BADF-F82E9E834B6F}" type="presOf" srcId="{3AF1F847-661C-4821-B018-B383B2BE4CBA}" destId="{B0538FE8-DD3C-4759-A80A-16AFB2C5A8AC}" srcOrd="0" destOrd="0" presId="urn:microsoft.com/office/officeart/2005/8/layout/hierarchy6"/>
    <dgm:cxn modelId="{3AF81A5B-C051-4A7D-96A9-065B2A64EF38}" srcId="{E89A73E3-4004-435F-85BE-FDD38E4AF36A}" destId="{06CE9EF9-6BF3-49CF-96EB-9331A3261939}" srcOrd="0" destOrd="0" parTransId="{69736A75-1B31-4BA4-B500-EB374ED017AE}" sibTransId="{3FFE8282-546B-43AB-A34B-A6B89534562B}"/>
    <dgm:cxn modelId="{AF854362-19C1-4789-96EF-E305079C4243}" type="presOf" srcId="{54615F54-6447-4A1E-BC2F-3E452D51F4CB}" destId="{0B25042A-25D5-407B-B5D9-A33422FCA5F7}" srcOrd="0" destOrd="0" presId="urn:microsoft.com/office/officeart/2005/8/layout/hierarchy6"/>
    <dgm:cxn modelId="{7417DD62-6DF8-4901-8ADF-EC8C210B9008}" srcId="{62D1E566-CE7F-477D-93F4-C4441C5F6AB8}" destId="{3AF1F847-661C-4821-B018-B383B2BE4CBA}" srcOrd="0" destOrd="0" parTransId="{1ECAFD7B-EF5B-44A3-8821-835F4FB8DA88}" sibTransId="{DE33C2F8-BD2A-483E-ACE4-7641A3DD0D4A}"/>
    <dgm:cxn modelId="{B698FE52-0595-426E-86B7-015C5FBB4792}" type="presOf" srcId="{229FFF53-864D-40E4-8CF5-546B8E05BD1E}" destId="{848FC820-51F3-40AD-B7C6-47ABD246FF73}" srcOrd="0" destOrd="0" presId="urn:microsoft.com/office/officeart/2005/8/layout/hierarchy6"/>
    <dgm:cxn modelId="{F35B447A-F9B2-4A93-A71B-FDFB12F196D2}" type="presOf" srcId="{CBCF3871-58D8-43E9-ADD8-000B55F4AEDD}" destId="{CFCCBEAF-5B05-4E75-AF58-0035C2F3F2B6}" srcOrd="0" destOrd="0" presId="urn:microsoft.com/office/officeart/2005/8/layout/hierarchy6"/>
    <dgm:cxn modelId="{E8FDF480-4104-4B11-8D9B-AC36D21E4E4A}" type="presOf" srcId="{969B067B-565D-4A91-9303-81C88E27CDE4}" destId="{809B6471-B2E7-4398-903C-81FAA590F365}" srcOrd="0" destOrd="0" presId="urn:microsoft.com/office/officeart/2005/8/layout/hierarchy6"/>
    <dgm:cxn modelId="{80C57287-3691-43A8-BE68-04F270735878}" type="presOf" srcId="{A522A570-0E6D-4A45-B034-ECFFF45CD983}" destId="{ADF79746-1F00-46AD-90B6-872D434B1668}" srcOrd="0" destOrd="0" presId="urn:microsoft.com/office/officeart/2005/8/layout/hierarchy6"/>
    <dgm:cxn modelId="{DB55778C-7C8B-4564-93F0-4931EEDE261E}" type="presOf" srcId="{D91753C4-4130-4041-988C-5D300C270610}" destId="{F2D26DDF-336E-4CE4-834C-3103F86B71C3}" srcOrd="0" destOrd="0" presId="urn:microsoft.com/office/officeart/2005/8/layout/hierarchy6"/>
    <dgm:cxn modelId="{69DC498E-FC56-47BB-9ADD-2161758D3637}" type="presOf" srcId="{2247A86B-8A94-45E8-83D6-4500124573D0}" destId="{67F84E76-A44D-4CAE-B726-C1EF150010ED}" srcOrd="0" destOrd="0" presId="urn:microsoft.com/office/officeart/2005/8/layout/hierarchy6"/>
    <dgm:cxn modelId="{DC974294-8B6D-4512-8E59-D7206FA6CFE6}" type="presOf" srcId="{25D69F49-7B31-4828-B137-E48B4A6AAF31}" destId="{00079C62-433B-4EAE-80A3-3678A1BD0740}" srcOrd="0" destOrd="0" presId="urn:microsoft.com/office/officeart/2005/8/layout/hierarchy6"/>
    <dgm:cxn modelId="{D32572A3-A131-4614-8757-CB24A2B1C68C}" type="presOf" srcId="{38ED45AA-9EC2-4671-BE32-0A9CB8F49E84}" destId="{620FCAB5-21D0-4491-8A31-D31ABC12588F}" srcOrd="0" destOrd="0" presId="urn:microsoft.com/office/officeart/2005/8/layout/hierarchy6"/>
    <dgm:cxn modelId="{90C331AA-2C74-4F30-9C3A-53EF49C614DE}" srcId="{25D69F49-7B31-4828-B137-E48B4A6AAF31}" destId="{54615F54-6447-4A1E-BC2F-3E452D51F4CB}" srcOrd="0" destOrd="0" parTransId="{969B067B-565D-4A91-9303-81C88E27CDE4}" sibTransId="{652FCD56-5262-4689-9806-2E89373D21F2}"/>
    <dgm:cxn modelId="{DA7BA6B7-3EC8-4FCB-97E9-70BDEA234AE7}" srcId="{A522A570-0E6D-4A45-B034-ECFFF45CD983}" destId="{AF5EF1F0-FC87-44D6-91EC-E44BFD6D885E}" srcOrd="0" destOrd="0" parTransId="{ADC5DD79-7900-456C-8727-96B1A529EA2B}" sibTransId="{D0EC3D32-4F38-4193-A965-94F8EFF6F3D8}"/>
    <dgm:cxn modelId="{D6D7ADCC-99F1-4E2A-A879-567982FBAF4C}" srcId="{229FFF53-864D-40E4-8CF5-546B8E05BD1E}" destId="{2247A86B-8A94-45E8-83D6-4500124573D0}" srcOrd="0" destOrd="0" parTransId="{1C80CDC0-18E2-4D57-9E20-FBFDDE2EB5AA}" sibTransId="{AAA5477A-5C5F-41D3-AC49-653DC51B2767}"/>
    <dgm:cxn modelId="{880AD7CC-617D-42F1-A0DF-2A9D4A945CC4}" type="presOf" srcId="{E89A73E3-4004-435F-85BE-FDD38E4AF36A}" destId="{B271BB45-5D7F-4EAF-A2D9-595F56D9F9E2}" srcOrd="0" destOrd="0" presId="urn:microsoft.com/office/officeart/2005/8/layout/hierarchy6"/>
    <dgm:cxn modelId="{F76064FA-2DBE-41EC-AE2A-A568724425B0}" srcId="{06CE9EF9-6BF3-49CF-96EB-9331A3261939}" destId="{62D1E566-CE7F-477D-93F4-C4441C5F6AB8}" srcOrd="1" destOrd="0" parTransId="{38ED45AA-9EC2-4671-BE32-0A9CB8F49E84}" sibTransId="{62E981A1-5931-4565-B57D-15537C875B5A}"/>
    <dgm:cxn modelId="{958B22FC-C889-42CD-8A9F-5634F56BD6D7}" type="presOf" srcId="{1C80CDC0-18E2-4D57-9E20-FBFDDE2EB5AA}" destId="{50305866-C88B-4AF7-9D17-7E3723B34870}" srcOrd="0" destOrd="0" presId="urn:microsoft.com/office/officeart/2005/8/layout/hierarchy6"/>
    <dgm:cxn modelId="{B10683B6-D3E4-47EE-9A5E-7970A2145E54}" type="presParOf" srcId="{B271BB45-5D7F-4EAF-A2D9-595F56D9F9E2}" destId="{87FB835A-65E0-4F9F-BA05-3D971A14A0C1}" srcOrd="0" destOrd="0" presId="urn:microsoft.com/office/officeart/2005/8/layout/hierarchy6"/>
    <dgm:cxn modelId="{BFF9B2FC-D9DF-4F1A-B287-2122351CBAD2}" type="presParOf" srcId="{87FB835A-65E0-4F9F-BA05-3D971A14A0C1}" destId="{8DAE5C6F-51C5-4A70-BE1B-E5E1D6F5EF1C}" srcOrd="0" destOrd="0" presId="urn:microsoft.com/office/officeart/2005/8/layout/hierarchy6"/>
    <dgm:cxn modelId="{EE4F1B6C-9264-402E-B90F-0C8CF1A3AACF}" type="presParOf" srcId="{8DAE5C6F-51C5-4A70-BE1B-E5E1D6F5EF1C}" destId="{43E92B00-5356-4C1F-954C-998FF59480FD}" srcOrd="0" destOrd="0" presId="urn:microsoft.com/office/officeart/2005/8/layout/hierarchy6"/>
    <dgm:cxn modelId="{DC1ECA04-2086-47F7-ADF3-8D22D6568021}" type="presParOf" srcId="{43E92B00-5356-4C1F-954C-998FF59480FD}" destId="{364BC307-3D61-4E00-9D71-6130BF1154B6}" srcOrd="0" destOrd="0" presId="urn:microsoft.com/office/officeart/2005/8/layout/hierarchy6"/>
    <dgm:cxn modelId="{B1AC12EB-7007-4FC0-A837-4C639834278A}" type="presParOf" srcId="{43E92B00-5356-4C1F-954C-998FF59480FD}" destId="{180063B3-D768-4BA4-A1A8-F38C203715DE}" srcOrd="1" destOrd="0" presId="urn:microsoft.com/office/officeart/2005/8/layout/hierarchy6"/>
    <dgm:cxn modelId="{F68B5E18-AC16-4220-8353-77F68515B6B5}" type="presParOf" srcId="{180063B3-D768-4BA4-A1A8-F38C203715DE}" destId="{CFCCBEAF-5B05-4E75-AF58-0035C2F3F2B6}" srcOrd="0" destOrd="0" presId="urn:microsoft.com/office/officeart/2005/8/layout/hierarchy6"/>
    <dgm:cxn modelId="{2FD2BF10-F1AD-45FB-87D9-09C505F7ABA3}" type="presParOf" srcId="{180063B3-D768-4BA4-A1A8-F38C203715DE}" destId="{4F88267C-CCA5-4B4C-B3C6-E1CC2377B010}" srcOrd="1" destOrd="0" presId="urn:microsoft.com/office/officeart/2005/8/layout/hierarchy6"/>
    <dgm:cxn modelId="{C5666AFC-8A3D-4F75-82AC-90FBBE36746D}" type="presParOf" srcId="{4F88267C-CCA5-4B4C-B3C6-E1CC2377B010}" destId="{848FC820-51F3-40AD-B7C6-47ABD246FF73}" srcOrd="0" destOrd="0" presId="urn:microsoft.com/office/officeart/2005/8/layout/hierarchy6"/>
    <dgm:cxn modelId="{7A9D3E01-3D3F-449B-AEC6-DB3EDFE4099D}" type="presParOf" srcId="{4F88267C-CCA5-4B4C-B3C6-E1CC2377B010}" destId="{4C881780-50EC-4526-97B3-54CE289289C8}" srcOrd="1" destOrd="0" presId="urn:microsoft.com/office/officeart/2005/8/layout/hierarchy6"/>
    <dgm:cxn modelId="{2E73DB20-48C1-4C43-AD53-AA5C9D9553D8}" type="presParOf" srcId="{4C881780-50EC-4526-97B3-54CE289289C8}" destId="{50305866-C88B-4AF7-9D17-7E3723B34870}" srcOrd="0" destOrd="0" presId="urn:microsoft.com/office/officeart/2005/8/layout/hierarchy6"/>
    <dgm:cxn modelId="{42E4A3A3-D180-41D5-84B6-1941C141DEA6}" type="presParOf" srcId="{4C881780-50EC-4526-97B3-54CE289289C8}" destId="{C608FB1D-5E7C-4D69-8122-2E05E1CB3982}" srcOrd="1" destOrd="0" presId="urn:microsoft.com/office/officeart/2005/8/layout/hierarchy6"/>
    <dgm:cxn modelId="{92F86A7A-8AB5-4B23-9BE4-8E4FBC57C107}" type="presParOf" srcId="{C608FB1D-5E7C-4D69-8122-2E05E1CB3982}" destId="{67F84E76-A44D-4CAE-B726-C1EF150010ED}" srcOrd="0" destOrd="0" presId="urn:microsoft.com/office/officeart/2005/8/layout/hierarchy6"/>
    <dgm:cxn modelId="{E788482D-8589-44D0-A85C-6BAFD915D20A}" type="presParOf" srcId="{C608FB1D-5E7C-4D69-8122-2E05E1CB3982}" destId="{D82A6C44-B48F-439C-B726-C65172294756}" srcOrd="1" destOrd="0" presId="urn:microsoft.com/office/officeart/2005/8/layout/hierarchy6"/>
    <dgm:cxn modelId="{51EFC1EC-1395-423D-83A3-F5A70F6891A1}" type="presParOf" srcId="{180063B3-D768-4BA4-A1A8-F38C203715DE}" destId="{620FCAB5-21D0-4491-8A31-D31ABC12588F}" srcOrd="2" destOrd="0" presId="urn:microsoft.com/office/officeart/2005/8/layout/hierarchy6"/>
    <dgm:cxn modelId="{864A88D7-B82A-4A88-B96A-67C33EEB7DBF}" type="presParOf" srcId="{180063B3-D768-4BA4-A1A8-F38C203715DE}" destId="{3E9D6EB4-77E7-4EEC-9D7A-FE3E32996251}" srcOrd="3" destOrd="0" presId="urn:microsoft.com/office/officeart/2005/8/layout/hierarchy6"/>
    <dgm:cxn modelId="{47A22932-8033-4EEF-AC97-6E86C12E7EBE}" type="presParOf" srcId="{3E9D6EB4-77E7-4EEC-9D7A-FE3E32996251}" destId="{E23F22D0-278C-4450-B10C-DAF91E83807D}" srcOrd="0" destOrd="0" presId="urn:microsoft.com/office/officeart/2005/8/layout/hierarchy6"/>
    <dgm:cxn modelId="{FF6E02FC-FBEA-4020-B2D9-90E8BE1B054E}" type="presParOf" srcId="{3E9D6EB4-77E7-4EEC-9D7A-FE3E32996251}" destId="{81F36B35-090D-4F7A-B857-F43ACEC215C9}" srcOrd="1" destOrd="0" presId="urn:microsoft.com/office/officeart/2005/8/layout/hierarchy6"/>
    <dgm:cxn modelId="{276DCC11-413A-49F5-8DE6-C09ACF186AC8}" type="presParOf" srcId="{81F36B35-090D-4F7A-B857-F43ACEC215C9}" destId="{A2C6877D-D361-410F-AFE2-381E6D6F8555}" srcOrd="0" destOrd="0" presId="urn:microsoft.com/office/officeart/2005/8/layout/hierarchy6"/>
    <dgm:cxn modelId="{64B41CB3-6310-4414-AECF-CF19DB5B463E}" type="presParOf" srcId="{81F36B35-090D-4F7A-B857-F43ACEC215C9}" destId="{8B0236D1-9282-4AA8-84BC-38A3C7986132}" srcOrd="1" destOrd="0" presId="urn:microsoft.com/office/officeart/2005/8/layout/hierarchy6"/>
    <dgm:cxn modelId="{6EE18918-9D82-4371-8A01-E46FE6CD2D90}" type="presParOf" srcId="{8B0236D1-9282-4AA8-84BC-38A3C7986132}" destId="{B0538FE8-DD3C-4759-A80A-16AFB2C5A8AC}" srcOrd="0" destOrd="0" presId="urn:microsoft.com/office/officeart/2005/8/layout/hierarchy6"/>
    <dgm:cxn modelId="{DFFFDEF5-0132-4F42-9648-E90C9C985627}" type="presParOf" srcId="{8B0236D1-9282-4AA8-84BC-38A3C7986132}" destId="{0B4EBEBA-C13F-4C99-B445-D8DEDD542D18}" srcOrd="1" destOrd="0" presId="urn:microsoft.com/office/officeart/2005/8/layout/hierarchy6"/>
    <dgm:cxn modelId="{E2D2C3D2-1A0E-43F0-BBC4-B998EC43ABA9}" type="presParOf" srcId="{0B4EBEBA-C13F-4C99-B445-D8DEDD542D18}" destId="{A6EAF261-564D-44E0-884B-517A40292BD1}" srcOrd="0" destOrd="0" presId="urn:microsoft.com/office/officeart/2005/8/layout/hierarchy6"/>
    <dgm:cxn modelId="{FEFB3979-C3F9-4409-8AF3-61E040E8EB59}" type="presParOf" srcId="{0B4EBEBA-C13F-4C99-B445-D8DEDD542D18}" destId="{6B7D1287-802E-4ED6-AF5F-A4B38FC0359D}" srcOrd="1" destOrd="0" presId="urn:microsoft.com/office/officeart/2005/8/layout/hierarchy6"/>
    <dgm:cxn modelId="{454B26A1-926F-42DD-9C06-0BAED647D791}" type="presParOf" srcId="{6B7D1287-802E-4ED6-AF5F-A4B38FC0359D}" destId="{00079C62-433B-4EAE-80A3-3678A1BD0740}" srcOrd="0" destOrd="0" presId="urn:microsoft.com/office/officeart/2005/8/layout/hierarchy6"/>
    <dgm:cxn modelId="{0592545C-444F-42B3-8AC7-FE6306152630}" type="presParOf" srcId="{6B7D1287-802E-4ED6-AF5F-A4B38FC0359D}" destId="{EACF8BFB-F276-487D-B22B-BB1A526A4642}" srcOrd="1" destOrd="0" presId="urn:microsoft.com/office/officeart/2005/8/layout/hierarchy6"/>
    <dgm:cxn modelId="{F072E233-2090-4BD3-8790-ADAB89815269}" type="presParOf" srcId="{EACF8BFB-F276-487D-B22B-BB1A526A4642}" destId="{809B6471-B2E7-4398-903C-81FAA590F365}" srcOrd="0" destOrd="0" presId="urn:microsoft.com/office/officeart/2005/8/layout/hierarchy6"/>
    <dgm:cxn modelId="{ECD17E19-95E5-4641-B379-4E7353E6EAA5}" type="presParOf" srcId="{EACF8BFB-F276-487D-B22B-BB1A526A4642}" destId="{0786A23E-93E8-4DD2-8CD9-5FD5FAEA5F2C}" srcOrd="1" destOrd="0" presId="urn:microsoft.com/office/officeart/2005/8/layout/hierarchy6"/>
    <dgm:cxn modelId="{2B672BC4-56BE-4230-BE1E-6445B263AA37}" type="presParOf" srcId="{0786A23E-93E8-4DD2-8CD9-5FD5FAEA5F2C}" destId="{0B25042A-25D5-407B-B5D9-A33422FCA5F7}" srcOrd="0" destOrd="0" presId="urn:microsoft.com/office/officeart/2005/8/layout/hierarchy6"/>
    <dgm:cxn modelId="{62E211CB-372C-4132-B7F1-E23C4168BD65}" type="presParOf" srcId="{0786A23E-93E8-4DD2-8CD9-5FD5FAEA5F2C}" destId="{EDC44E72-2737-4E8D-B3DC-7606A3F70AC8}" srcOrd="1" destOrd="0" presId="urn:microsoft.com/office/officeart/2005/8/layout/hierarchy6"/>
    <dgm:cxn modelId="{295DAD01-7FF6-4B3E-A8DA-E4F64CC79E76}" type="presParOf" srcId="{0B4EBEBA-C13F-4C99-B445-D8DEDD542D18}" destId="{F2D26DDF-336E-4CE4-834C-3103F86B71C3}" srcOrd="2" destOrd="0" presId="urn:microsoft.com/office/officeart/2005/8/layout/hierarchy6"/>
    <dgm:cxn modelId="{D6777A4D-167F-41D1-8790-DC067DD51DA3}" type="presParOf" srcId="{0B4EBEBA-C13F-4C99-B445-D8DEDD542D18}" destId="{B4740DF2-C484-4355-B532-EE726990FFA4}" srcOrd="3" destOrd="0" presId="urn:microsoft.com/office/officeart/2005/8/layout/hierarchy6"/>
    <dgm:cxn modelId="{3A176B63-5F4D-452A-A687-F22D970F7770}" type="presParOf" srcId="{B4740DF2-C484-4355-B532-EE726990FFA4}" destId="{ADF79746-1F00-46AD-90B6-872D434B1668}" srcOrd="0" destOrd="0" presId="urn:microsoft.com/office/officeart/2005/8/layout/hierarchy6"/>
    <dgm:cxn modelId="{A6948EFB-281C-4876-98CB-7C955A6D9074}" type="presParOf" srcId="{B4740DF2-C484-4355-B532-EE726990FFA4}" destId="{695F307C-2CD8-4924-A317-03B967E5BCD6}" srcOrd="1" destOrd="0" presId="urn:microsoft.com/office/officeart/2005/8/layout/hierarchy6"/>
    <dgm:cxn modelId="{F26392AB-1155-40DE-B7DE-86A64E9399FA}" type="presParOf" srcId="{695F307C-2CD8-4924-A317-03B967E5BCD6}" destId="{79F37F4A-EEEE-41E8-A030-88AE6E982028}" srcOrd="0" destOrd="0" presId="urn:microsoft.com/office/officeart/2005/8/layout/hierarchy6"/>
    <dgm:cxn modelId="{662549B6-6B00-4F09-BD1D-1CB151B54D28}" type="presParOf" srcId="{695F307C-2CD8-4924-A317-03B967E5BCD6}" destId="{649F91EA-D67A-4325-B3D6-6E6B31D49636}" srcOrd="1" destOrd="0" presId="urn:microsoft.com/office/officeart/2005/8/layout/hierarchy6"/>
    <dgm:cxn modelId="{8904ADC7-B298-4E18-92AD-236B92C2E284}" type="presParOf" srcId="{649F91EA-D67A-4325-B3D6-6E6B31D49636}" destId="{A94C897A-6ECA-4339-A7FB-B4D5D4654A3C}" srcOrd="0" destOrd="0" presId="urn:microsoft.com/office/officeart/2005/8/layout/hierarchy6"/>
    <dgm:cxn modelId="{D3675622-8FCD-4B54-98CA-FF85371154B4}" type="presParOf" srcId="{649F91EA-D67A-4325-B3D6-6E6B31D49636}" destId="{BC413603-4E3F-4E7C-964A-DC3DE7928141}" srcOrd="1" destOrd="0" presId="urn:microsoft.com/office/officeart/2005/8/layout/hierarchy6"/>
    <dgm:cxn modelId="{1AF22A49-9BD0-48F6-99C0-C9AAE789BFF5}" type="presParOf" srcId="{B271BB45-5D7F-4EAF-A2D9-595F56D9F9E2}" destId="{C8DB3E9F-A517-4BC5-BCE7-50C1D4709EB7}"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90151CB-FA66-4BDA-B81B-9E260D0B46C2}" type="doc">
      <dgm:prSet loTypeId="urn:microsoft.com/office/officeart/2005/8/layout/vList3" loCatId="list" qsTypeId="urn:microsoft.com/office/officeart/2005/8/quickstyle/simple1#22" qsCatId="simple" csTypeId="urn:microsoft.com/office/officeart/2005/8/colors/accent1_2#21" csCatId="accent1" phldr="1"/>
      <dgm:spPr/>
      <dgm:t>
        <a:bodyPr/>
        <a:lstStyle/>
        <a:p>
          <a:endParaRPr lang="en-US"/>
        </a:p>
      </dgm:t>
    </dgm:pt>
    <dgm:pt modelId="{B9D2BAFF-14DB-4A91-9082-25111C567F7B}">
      <dgm:prSet custT="1"/>
      <dgm:spPr/>
      <dgm:t>
        <a:bodyPr/>
        <a:lstStyle/>
        <a:p>
          <a:pPr algn="l" rtl="0"/>
          <a:r>
            <a:rPr lang="en-US" sz="2400" b="1">
              <a:solidFill>
                <a:schemeClr val="bg1"/>
              </a:solidFill>
            </a:rPr>
            <a:t>Circulating a candidate's nominating petition within your office </a:t>
          </a:r>
        </a:p>
      </dgm:t>
    </dgm:pt>
    <dgm:pt modelId="{1739B495-B6A5-4CCE-A10D-BE951D15F5CA}" type="parTrans" cxnId="{EC533B20-1D9E-47BA-B575-736D2E06A95F}">
      <dgm:prSet/>
      <dgm:spPr/>
      <dgm:t>
        <a:bodyPr/>
        <a:lstStyle/>
        <a:p>
          <a:pPr algn="l"/>
          <a:endParaRPr lang="en-US" sz="2400" b="1">
            <a:solidFill>
              <a:schemeClr val="bg1"/>
            </a:solidFill>
          </a:endParaRPr>
        </a:p>
      </dgm:t>
    </dgm:pt>
    <dgm:pt modelId="{892E7AF9-0724-4D3E-A16A-66A79A27EDEB}" type="sibTrans" cxnId="{EC533B20-1D9E-47BA-B575-736D2E06A95F}">
      <dgm:prSet/>
      <dgm:spPr/>
      <dgm:t>
        <a:bodyPr/>
        <a:lstStyle/>
        <a:p>
          <a:pPr algn="l"/>
          <a:endParaRPr lang="en-US" sz="2400" b="1">
            <a:solidFill>
              <a:schemeClr val="bg1"/>
            </a:solidFill>
          </a:endParaRPr>
        </a:p>
      </dgm:t>
    </dgm:pt>
    <dgm:pt modelId="{86305715-1D65-4E77-B42C-97DB4AAB2B52}">
      <dgm:prSet custT="1"/>
      <dgm:spPr/>
      <dgm:t>
        <a:bodyPr/>
        <a:lstStyle/>
        <a:p>
          <a:pPr algn="l" rtl="0"/>
          <a:r>
            <a:rPr lang="en-US" sz="2400" b="1">
              <a:solidFill>
                <a:schemeClr val="bg1"/>
              </a:solidFill>
            </a:rPr>
            <a:t>Using office computer after work to produce a campaign brochure</a:t>
          </a:r>
        </a:p>
      </dgm:t>
    </dgm:pt>
    <dgm:pt modelId="{49C70AF9-5082-45F6-82D7-3773D7B2558D}" type="parTrans" cxnId="{C455BF2A-08F1-4434-9159-3B718E7EEFFE}">
      <dgm:prSet/>
      <dgm:spPr/>
      <dgm:t>
        <a:bodyPr/>
        <a:lstStyle/>
        <a:p>
          <a:pPr algn="l"/>
          <a:endParaRPr lang="en-US" sz="2400" b="1">
            <a:solidFill>
              <a:schemeClr val="bg1"/>
            </a:solidFill>
          </a:endParaRPr>
        </a:p>
      </dgm:t>
    </dgm:pt>
    <dgm:pt modelId="{4E07EC35-8C0D-4F3F-AE56-EEC8E0B8095A}" type="sibTrans" cxnId="{C455BF2A-08F1-4434-9159-3B718E7EEFFE}">
      <dgm:prSet/>
      <dgm:spPr/>
      <dgm:t>
        <a:bodyPr/>
        <a:lstStyle/>
        <a:p>
          <a:pPr algn="l"/>
          <a:endParaRPr lang="en-US" sz="2400" b="1">
            <a:solidFill>
              <a:schemeClr val="bg1"/>
            </a:solidFill>
          </a:endParaRPr>
        </a:p>
      </dgm:t>
    </dgm:pt>
    <dgm:pt modelId="{EC79050D-3284-45B6-BA5C-7F38E0C77E93}">
      <dgm:prSet custT="1"/>
      <dgm:spPr/>
      <dgm:t>
        <a:bodyPr/>
        <a:lstStyle/>
        <a:p>
          <a:pPr algn="l" rtl="0"/>
          <a:r>
            <a:rPr lang="en-US" sz="2400" b="1">
              <a:solidFill>
                <a:schemeClr val="bg1"/>
              </a:solidFill>
            </a:rPr>
            <a:t>Sending email invitations to campaign events to friends within the agency </a:t>
          </a:r>
        </a:p>
      </dgm:t>
    </dgm:pt>
    <dgm:pt modelId="{2941AC12-8D2F-4140-BFE6-FB015AC9772C}" type="parTrans" cxnId="{50AF9C87-A48D-47C8-B972-F1FBDCFD6ADA}">
      <dgm:prSet/>
      <dgm:spPr/>
      <dgm:t>
        <a:bodyPr/>
        <a:lstStyle/>
        <a:p>
          <a:pPr algn="l"/>
          <a:endParaRPr lang="en-US" sz="2400" b="1">
            <a:solidFill>
              <a:schemeClr val="bg1"/>
            </a:solidFill>
          </a:endParaRPr>
        </a:p>
      </dgm:t>
    </dgm:pt>
    <dgm:pt modelId="{A2A72C2D-CFB0-4604-B931-969F83487FE7}" type="sibTrans" cxnId="{50AF9C87-A48D-47C8-B972-F1FBDCFD6ADA}">
      <dgm:prSet/>
      <dgm:spPr/>
      <dgm:t>
        <a:bodyPr/>
        <a:lstStyle/>
        <a:p>
          <a:pPr algn="l"/>
          <a:endParaRPr lang="en-US" sz="2400" b="1">
            <a:solidFill>
              <a:schemeClr val="bg1"/>
            </a:solidFill>
          </a:endParaRPr>
        </a:p>
      </dgm:t>
    </dgm:pt>
    <dgm:pt modelId="{4097D10D-F0D6-4A66-9DB2-2C6BA469C21F}">
      <dgm:prSet custT="1"/>
      <dgm:spPr/>
      <dgm:t>
        <a:bodyPr/>
        <a:lstStyle/>
        <a:p>
          <a:pPr algn="l" rtl="0"/>
          <a:r>
            <a:rPr lang="en-US" sz="2400" b="1">
              <a:solidFill>
                <a:schemeClr val="bg1"/>
              </a:solidFill>
            </a:rPr>
            <a:t>Using New York State internet connections to forward email messages received from a partisan campaign or candidate </a:t>
          </a:r>
        </a:p>
      </dgm:t>
    </dgm:pt>
    <dgm:pt modelId="{F4449F90-CCF2-4B06-B742-F0A40FF2EA84}" type="parTrans" cxnId="{28D0EEA4-9544-4C10-93FD-AE988EA85626}">
      <dgm:prSet/>
      <dgm:spPr/>
      <dgm:t>
        <a:bodyPr/>
        <a:lstStyle/>
        <a:p>
          <a:pPr algn="l"/>
          <a:endParaRPr lang="en-US" sz="2400" b="1">
            <a:solidFill>
              <a:schemeClr val="bg1"/>
            </a:solidFill>
          </a:endParaRPr>
        </a:p>
      </dgm:t>
    </dgm:pt>
    <dgm:pt modelId="{89AF1936-1F82-461F-862D-0B5D46A45DA7}" type="sibTrans" cxnId="{28D0EEA4-9544-4C10-93FD-AE988EA85626}">
      <dgm:prSet/>
      <dgm:spPr/>
      <dgm:t>
        <a:bodyPr/>
        <a:lstStyle/>
        <a:p>
          <a:pPr algn="l"/>
          <a:endParaRPr lang="en-US" sz="2400" b="1">
            <a:solidFill>
              <a:schemeClr val="bg1"/>
            </a:solidFill>
          </a:endParaRPr>
        </a:p>
      </dgm:t>
    </dgm:pt>
    <dgm:pt modelId="{3A593C35-ED37-4ACD-AC40-F28D1BDB098C}" type="pres">
      <dgm:prSet presAssocID="{990151CB-FA66-4BDA-B81B-9E260D0B46C2}" presName="linearFlow" presStyleCnt="0">
        <dgm:presLayoutVars>
          <dgm:dir/>
          <dgm:resizeHandles val="exact"/>
        </dgm:presLayoutVars>
      </dgm:prSet>
      <dgm:spPr/>
    </dgm:pt>
    <dgm:pt modelId="{1F6C82D5-BE39-4743-A4FD-89AA8CDA9E47}" type="pres">
      <dgm:prSet presAssocID="{B9D2BAFF-14DB-4A91-9082-25111C567F7B}" presName="composite" presStyleCnt="0"/>
      <dgm:spPr/>
    </dgm:pt>
    <dgm:pt modelId="{B95326C3-970A-409F-B956-2422C022B2F9}" type="pres">
      <dgm:prSet presAssocID="{B9D2BAFF-14DB-4A91-9082-25111C567F7B}" presName="imgShp" presStyleLbl="fgImgPlace1" presStyleIdx="0" presStyleCnt="4"/>
      <dgm:spPr>
        <a:blipFill>
          <a:blip xmlns:r="http://schemas.openxmlformats.org/officeDocument/2006/relationships" r:embed="rId1" cstate="print"/>
          <a:srcRect/>
          <a:stretch>
            <a:fillRect/>
          </a:stretch>
        </a:blipFill>
      </dgm:spPr>
    </dgm:pt>
    <dgm:pt modelId="{60EC6E3C-0883-43F5-8BCC-BC0B19EFAC07}" type="pres">
      <dgm:prSet presAssocID="{B9D2BAFF-14DB-4A91-9082-25111C567F7B}" presName="txShp" presStyleLbl="node1" presStyleIdx="0" presStyleCnt="4">
        <dgm:presLayoutVars>
          <dgm:bulletEnabled val="1"/>
        </dgm:presLayoutVars>
      </dgm:prSet>
      <dgm:spPr/>
    </dgm:pt>
    <dgm:pt modelId="{868691C5-F05F-4444-8C7D-C97831D54B1A}" type="pres">
      <dgm:prSet presAssocID="{892E7AF9-0724-4D3E-A16A-66A79A27EDEB}" presName="spacing" presStyleCnt="0"/>
      <dgm:spPr/>
    </dgm:pt>
    <dgm:pt modelId="{6664840C-063B-4B16-B565-F179F62BB1D9}" type="pres">
      <dgm:prSet presAssocID="{86305715-1D65-4E77-B42C-97DB4AAB2B52}" presName="composite" presStyleCnt="0"/>
      <dgm:spPr/>
    </dgm:pt>
    <dgm:pt modelId="{B189F82C-856B-4BDC-9CC3-20A277041044}" type="pres">
      <dgm:prSet presAssocID="{86305715-1D65-4E77-B42C-97DB4AAB2B52}" presName="imgShp" presStyleLbl="fgImgPlace1" presStyleIdx="1" presStyleCnt="4"/>
      <dgm:spPr>
        <a:blipFill>
          <a:blip xmlns:r="http://schemas.openxmlformats.org/officeDocument/2006/relationships" r:embed="rId2" cstate="print"/>
          <a:srcRect/>
          <a:stretch>
            <a:fillRect l="-25000" r="-25000"/>
          </a:stretch>
        </a:blipFill>
      </dgm:spPr>
    </dgm:pt>
    <dgm:pt modelId="{65F4D102-D553-4BD5-97EE-FA92EBEB70A6}" type="pres">
      <dgm:prSet presAssocID="{86305715-1D65-4E77-B42C-97DB4AAB2B52}" presName="txShp" presStyleLbl="node1" presStyleIdx="1" presStyleCnt="4">
        <dgm:presLayoutVars>
          <dgm:bulletEnabled val="1"/>
        </dgm:presLayoutVars>
      </dgm:prSet>
      <dgm:spPr/>
    </dgm:pt>
    <dgm:pt modelId="{5175464A-59B7-4D8B-BD37-7A116B6AAD28}" type="pres">
      <dgm:prSet presAssocID="{4E07EC35-8C0D-4F3F-AE56-EEC8E0B8095A}" presName="spacing" presStyleCnt="0"/>
      <dgm:spPr/>
    </dgm:pt>
    <dgm:pt modelId="{FBA8652B-9CDB-4A50-B05E-34423F4E6D40}" type="pres">
      <dgm:prSet presAssocID="{EC79050D-3284-45B6-BA5C-7F38E0C77E93}" presName="composite" presStyleCnt="0"/>
      <dgm:spPr/>
    </dgm:pt>
    <dgm:pt modelId="{E0B38338-E613-4BE2-B8B2-34942AAA80DA}" type="pres">
      <dgm:prSet presAssocID="{EC79050D-3284-45B6-BA5C-7F38E0C77E93}" presName="imgShp" presStyleLbl="fgImgPlace1" presStyleIdx="2" presStyleCnt="4"/>
      <dgm:spPr>
        <a:blipFill>
          <a:blip xmlns:r="http://schemas.openxmlformats.org/officeDocument/2006/relationships" r:embed="rId3"/>
          <a:srcRect/>
          <a:stretch>
            <a:fillRect l="-25000" r="-25000"/>
          </a:stretch>
        </a:blipFill>
      </dgm:spPr>
    </dgm:pt>
    <dgm:pt modelId="{2A497442-67AD-4242-AD74-0BE1CBB464A3}" type="pres">
      <dgm:prSet presAssocID="{EC79050D-3284-45B6-BA5C-7F38E0C77E93}" presName="txShp" presStyleLbl="node1" presStyleIdx="2" presStyleCnt="4">
        <dgm:presLayoutVars>
          <dgm:bulletEnabled val="1"/>
        </dgm:presLayoutVars>
      </dgm:prSet>
      <dgm:spPr/>
    </dgm:pt>
    <dgm:pt modelId="{7889F6FB-4C3C-4E98-A0A0-1185C303B682}" type="pres">
      <dgm:prSet presAssocID="{A2A72C2D-CFB0-4604-B931-969F83487FE7}" presName="spacing" presStyleCnt="0"/>
      <dgm:spPr/>
    </dgm:pt>
    <dgm:pt modelId="{AFE381DC-4F0F-477A-B2AA-213963C39178}" type="pres">
      <dgm:prSet presAssocID="{4097D10D-F0D6-4A66-9DB2-2C6BA469C21F}" presName="composite" presStyleCnt="0"/>
      <dgm:spPr/>
    </dgm:pt>
    <dgm:pt modelId="{4A8B1571-C945-4068-9F14-4511918388DA}" type="pres">
      <dgm:prSet presAssocID="{4097D10D-F0D6-4A66-9DB2-2C6BA469C21F}" presName="imgShp" presStyleLbl="fgImgPlace1" presStyleIdx="3" presStyleCnt="4"/>
      <dgm:spPr>
        <a:blipFill>
          <a:blip xmlns:r="http://schemas.openxmlformats.org/officeDocument/2006/relationships" r:embed="rId4"/>
          <a:srcRect/>
          <a:stretch>
            <a:fillRect l="-6000" r="-6000"/>
          </a:stretch>
        </a:blipFill>
      </dgm:spPr>
    </dgm:pt>
    <dgm:pt modelId="{9C272CE7-CB98-4924-8DD0-FB88D9C43BA0}" type="pres">
      <dgm:prSet presAssocID="{4097D10D-F0D6-4A66-9DB2-2C6BA469C21F}" presName="txShp" presStyleLbl="node1" presStyleIdx="3" presStyleCnt="4" custScaleY="109313">
        <dgm:presLayoutVars>
          <dgm:bulletEnabled val="1"/>
        </dgm:presLayoutVars>
      </dgm:prSet>
      <dgm:spPr/>
    </dgm:pt>
  </dgm:ptLst>
  <dgm:cxnLst>
    <dgm:cxn modelId="{6C8C0004-E9EE-4A4D-8A5D-BF361DF6EF59}" type="presOf" srcId="{B9D2BAFF-14DB-4A91-9082-25111C567F7B}" destId="{60EC6E3C-0883-43F5-8BCC-BC0B19EFAC07}" srcOrd="0" destOrd="0" presId="urn:microsoft.com/office/officeart/2005/8/layout/vList3"/>
    <dgm:cxn modelId="{6E334513-779F-4A24-8E98-B97394C25996}" type="presOf" srcId="{EC79050D-3284-45B6-BA5C-7F38E0C77E93}" destId="{2A497442-67AD-4242-AD74-0BE1CBB464A3}" srcOrd="0" destOrd="0" presId="urn:microsoft.com/office/officeart/2005/8/layout/vList3"/>
    <dgm:cxn modelId="{CCE28818-AA86-4C23-B06F-390CC24C8887}" type="presOf" srcId="{4097D10D-F0D6-4A66-9DB2-2C6BA469C21F}" destId="{9C272CE7-CB98-4924-8DD0-FB88D9C43BA0}" srcOrd="0" destOrd="0" presId="urn:microsoft.com/office/officeart/2005/8/layout/vList3"/>
    <dgm:cxn modelId="{EC533B20-1D9E-47BA-B575-736D2E06A95F}" srcId="{990151CB-FA66-4BDA-B81B-9E260D0B46C2}" destId="{B9D2BAFF-14DB-4A91-9082-25111C567F7B}" srcOrd="0" destOrd="0" parTransId="{1739B495-B6A5-4CCE-A10D-BE951D15F5CA}" sibTransId="{892E7AF9-0724-4D3E-A16A-66A79A27EDEB}"/>
    <dgm:cxn modelId="{C455BF2A-08F1-4434-9159-3B718E7EEFFE}" srcId="{990151CB-FA66-4BDA-B81B-9E260D0B46C2}" destId="{86305715-1D65-4E77-B42C-97DB4AAB2B52}" srcOrd="1" destOrd="0" parTransId="{49C70AF9-5082-45F6-82D7-3773D7B2558D}" sibTransId="{4E07EC35-8C0D-4F3F-AE56-EEC8E0B8095A}"/>
    <dgm:cxn modelId="{FC54DF65-95EB-4A05-A61C-372CF4ADB347}" type="presOf" srcId="{990151CB-FA66-4BDA-B81B-9E260D0B46C2}" destId="{3A593C35-ED37-4ACD-AC40-F28D1BDB098C}" srcOrd="0" destOrd="0" presId="urn:microsoft.com/office/officeart/2005/8/layout/vList3"/>
    <dgm:cxn modelId="{D66DA851-7DC2-4529-A347-267DDA9A1C9E}" type="presOf" srcId="{86305715-1D65-4E77-B42C-97DB4AAB2B52}" destId="{65F4D102-D553-4BD5-97EE-FA92EBEB70A6}" srcOrd="0" destOrd="0" presId="urn:microsoft.com/office/officeart/2005/8/layout/vList3"/>
    <dgm:cxn modelId="{50AF9C87-A48D-47C8-B972-F1FBDCFD6ADA}" srcId="{990151CB-FA66-4BDA-B81B-9E260D0B46C2}" destId="{EC79050D-3284-45B6-BA5C-7F38E0C77E93}" srcOrd="2" destOrd="0" parTransId="{2941AC12-8D2F-4140-BFE6-FB015AC9772C}" sibTransId="{A2A72C2D-CFB0-4604-B931-969F83487FE7}"/>
    <dgm:cxn modelId="{28D0EEA4-9544-4C10-93FD-AE988EA85626}" srcId="{990151CB-FA66-4BDA-B81B-9E260D0B46C2}" destId="{4097D10D-F0D6-4A66-9DB2-2C6BA469C21F}" srcOrd="3" destOrd="0" parTransId="{F4449F90-CCF2-4B06-B742-F0A40FF2EA84}" sibTransId="{89AF1936-1F82-461F-862D-0B5D46A45DA7}"/>
    <dgm:cxn modelId="{944A0AAB-0AFB-48BD-B854-600BBC3B8DCA}" type="presParOf" srcId="{3A593C35-ED37-4ACD-AC40-F28D1BDB098C}" destId="{1F6C82D5-BE39-4743-A4FD-89AA8CDA9E47}" srcOrd="0" destOrd="0" presId="urn:microsoft.com/office/officeart/2005/8/layout/vList3"/>
    <dgm:cxn modelId="{88B155DF-EE2C-452B-A3B1-A764F9460EE5}" type="presParOf" srcId="{1F6C82D5-BE39-4743-A4FD-89AA8CDA9E47}" destId="{B95326C3-970A-409F-B956-2422C022B2F9}" srcOrd="0" destOrd="0" presId="urn:microsoft.com/office/officeart/2005/8/layout/vList3"/>
    <dgm:cxn modelId="{8148EE81-6410-4207-B61B-E8C8933BECA7}" type="presParOf" srcId="{1F6C82D5-BE39-4743-A4FD-89AA8CDA9E47}" destId="{60EC6E3C-0883-43F5-8BCC-BC0B19EFAC07}" srcOrd="1" destOrd="0" presId="urn:microsoft.com/office/officeart/2005/8/layout/vList3"/>
    <dgm:cxn modelId="{A49B9CC6-958A-4909-9A4F-1EC9E61EC385}" type="presParOf" srcId="{3A593C35-ED37-4ACD-AC40-F28D1BDB098C}" destId="{868691C5-F05F-4444-8C7D-C97831D54B1A}" srcOrd="1" destOrd="0" presId="urn:microsoft.com/office/officeart/2005/8/layout/vList3"/>
    <dgm:cxn modelId="{A26A4900-C543-417E-8E90-5B3A34B8028A}" type="presParOf" srcId="{3A593C35-ED37-4ACD-AC40-F28D1BDB098C}" destId="{6664840C-063B-4B16-B565-F179F62BB1D9}" srcOrd="2" destOrd="0" presId="urn:microsoft.com/office/officeart/2005/8/layout/vList3"/>
    <dgm:cxn modelId="{617F36B9-54CA-4B1D-AE23-57937B309ABA}" type="presParOf" srcId="{6664840C-063B-4B16-B565-F179F62BB1D9}" destId="{B189F82C-856B-4BDC-9CC3-20A277041044}" srcOrd="0" destOrd="0" presId="urn:microsoft.com/office/officeart/2005/8/layout/vList3"/>
    <dgm:cxn modelId="{9D8038E2-7429-440A-B844-9BD021C623C5}" type="presParOf" srcId="{6664840C-063B-4B16-B565-F179F62BB1D9}" destId="{65F4D102-D553-4BD5-97EE-FA92EBEB70A6}" srcOrd="1" destOrd="0" presId="urn:microsoft.com/office/officeart/2005/8/layout/vList3"/>
    <dgm:cxn modelId="{D1BA55B6-9C75-480E-8381-6CBAB9C9F46C}" type="presParOf" srcId="{3A593C35-ED37-4ACD-AC40-F28D1BDB098C}" destId="{5175464A-59B7-4D8B-BD37-7A116B6AAD28}" srcOrd="3" destOrd="0" presId="urn:microsoft.com/office/officeart/2005/8/layout/vList3"/>
    <dgm:cxn modelId="{F1840028-2DC0-46E0-BA7A-27D53466891D}" type="presParOf" srcId="{3A593C35-ED37-4ACD-AC40-F28D1BDB098C}" destId="{FBA8652B-9CDB-4A50-B05E-34423F4E6D40}" srcOrd="4" destOrd="0" presId="urn:microsoft.com/office/officeart/2005/8/layout/vList3"/>
    <dgm:cxn modelId="{78B15362-CBE6-4BF6-AE68-E44A94D202A6}" type="presParOf" srcId="{FBA8652B-9CDB-4A50-B05E-34423F4E6D40}" destId="{E0B38338-E613-4BE2-B8B2-34942AAA80DA}" srcOrd="0" destOrd="0" presId="urn:microsoft.com/office/officeart/2005/8/layout/vList3"/>
    <dgm:cxn modelId="{30B5DC67-40C3-452A-ACB2-11F4FBE61964}" type="presParOf" srcId="{FBA8652B-9CDB-4A50-B05E-34423F4E6D40}" destId="{2A497442-67AD-4242-AD74-0BE1CBB464A3}" srcOrd="1" destOrd="0" presId="urn:microsoft.com/office/officeart/2005/8/layout/vList3"/>
    <dgm:cxn modelId="{2C1B428C-72F0-47A1-BACA-F1DD7BA8922D}" type="presParOf" srcId="{3A593C35-ED37-4ACD-AC40-F28D1BDB098C}" destId="{7889F6FB-4C3C-4E98-A0A0-1185C303B682}" srcOrd="5" destOrd="0" presId="urn:microsoft.com/office/officeart/2005/8/layout/vList3"/>
    <dgm:cxn modelId="{968170D3-8EDF-4047-A1EC-D661DD9A0055}" type="presParOf" srcId="{3A593C35-ED37-4ACD-AC40-F28D1BDB098C}" destId="{AFE381DC-4F0F-477A-B2AA-213963C39178}" srcOrd="6" destOrd="0" presId="urn:microsoft.com/office/officeart/2005/8/layout/vList3"/>
    <dgm:cxn modelId="{E08348AB-23EC-4EE0-8BEF-5A54191ADA40}" type="presParOf" srcId="{AFE381DC-4F0F-477A-B2AA-213963C39178}" destId="{4A8B1571-C945-4068-9F14-4511918388DA}" srcOrd="0" destOrd="0" presId="urn:microsoft.com/office/officeart/2005/8/layout/vList3"/>
    <dgm:cxn modelId="{07C4E754-6A9D-4744-8E4A-9300DF983F24}" type="presParOf" srcId="{AFE381DC-4F0F-477A-B2AA-213963C39178}" destId="{9C272CE7-CB98-4924-8DD0-FB88D9C43BA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4FEEBAE-25B3-40CE-AA1A-B1CE519713C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8B65EDFC-4F73-4DAC-ACC5-180F8173E662}">
      <dgm:prSet custT="1"/>
      <dgm:spPr/>
      <dgm:t>
        <a:bodyPr/>
        <a:lstStyle/>
        <a:p>
          <a:r>
            <a:rPr lang="en-US" sz="1600" b="1">
              <a:solidFill>
                <a:schemeClr val="tx1"/>
              </a:solidFill>
            </a:rPr>
            <a:t>the general nature of the project </a:t>
          </a:r>
        </a:p>
      </dgm:t>
    </dgm:pt>
    <dgm:pt modelId="{580C2438-2F8A-433D-99BA-B60EBD709B04}" type="parTrans" cxnId="{93EA48D0-FFE7-4EA0-8B11-FEB2CA77A165}">
      <dgm:prSet/>
      <dgm:spPr/>
      <dgm:t>
        <a:bodyPr/>
        <a:lstStyle/>
        <a:p>
          <a:endParaRPr lang="en-US" sz="2000" b="1">
            <a:solidFill>
              <a:schemeClr val="tx1"/>
            </a:solidFill>
          </a:endParaRPr>
        </a:p>
      </dgm:t>
    </dgm:pt>
    <dgm:pt modelId="{6DDB7748-37CC-4C27-887E-1055C4EBAD99}" type="sibTrans" cxnId="{93EA48D0-FFE7-4EA0-8B11-FEB2CA77A165}">
      <dgm:prSet/>
      <dgm:spPr/>
      <dgm:t>
        <a:bodyPr/>
        <a:lstStyle/>
        <a:p>
          <a:endParaRPr lang="en-US" sz="2000" b="1">
            <a:solidFill>
              <a:schemeClr val="tx1"/>
            </a:solidFill>
          </a:endParaRPr>
        </a:p>
      </dgm:t>
    </dgm:pt>
    <dgm:pt modelId="{02F6233C-CED9-44A9-A3E7-3766A6DFABBD}">
      <dgm:prSet custT="1"/>
      <dgm:spPr/>
      <dgm:t>
        <a:bodyPr/>
        <a:lstStyle/>
        <a:p>
          <a:r>
            <a:rPr lang="en-US" sz="1600" b="1">
              <a:solidFill>
                <a:schemeClr val="tx1"/>
              </a:solidFill>
            </a:rPr>
            <a:t>the phases of the project involved </a:t>
          </a:r>
        </a:p>
      </dgm:t>
    </dgm:pt>
    <dgm:pt modelId="{1E0EA6AE-5B31-47BD-824D-92535CBD4AA2}" type="parTrans" cxnId="{30DA108B-7568-4CEB-B721-C7928B49CD34}">
      <dgm:prSet/>
      <dgm:spPr/>
      <dgm:t>
        <a:bodyPr/>
        <a:lstStyle/>
        <a:p>
          <a:endParaRPr lang="en-US" sz="2000" b="1">
            <a:solidFill>
              <a:schemeClr val="tx1"/>
            </a:solidFill>
          </a:endParaRPr>
        </a:p>
      </dgm:t>
    </dgm:pt>
    <dgm:pt modelId="{95659BD5-1B38-418A-997C-01AAAEA567C2}" type="sibTrans" cxnId="{30DA108B-7568-4CEB-B721-C7928B49CD34}">
      <dgm:prSet/>
      <dgm:spPr/>
      <dgm:t>
        <a:bodyPr/>
        <a:lstStyle/>
        <a:p>
          <a:endParaRPr lang="en-US" sz="2000" b="1">
            <a:solidFill>
              <a:schemeClr val="tx1"/>
            </a:solidFill>
          </a:endParaRPr>
        </a:p>
      </dgm:t>
    </dgm:pt>
    <dgm:pt modelId="{2B2A8252-5C16-4557-915B-8504EA4D7D9B}">
      <dgm:prSet custT="1"/>
      <dgm:spPr/>
      <dgm:t>
        <a:bodyPr/>
        <a:lstStyle/>
        <a:p>
          <a:r>
            <a:rPr lang="en-US" sz="1600" b="1">
              <a:solidFill>
                <a:schemeClr val="tx1"/>
              </a:solidFill>
            </a:rPr>
            <a:t>the nature of the work performed as a State employee and the nature of the work projected to be performed </a:t>
          </a:r>
        </a:p>
      </dgm:t>
    </dgm:pt>
    <dgm:pt modelId="{9EA0F31B-5C3E-4088-A209-981A9FDF6CE7}" type="parTrans" cxnId="{1ADD43BB-2EDE-414C-8BA9-7655749B5800}">
      <dgm:prSet/>
      <dgm:spPr/>
      <dgm:t>
        <a:bodyPr/>
        <a:lstStyle/>
        <a:p>
          <a:endParaRPr lang="en-US" sz="2000" b="1">
            <a:solidFill>
              <a:schemeClr val="tx1"/>
            </a:solidFill>
          </a:endParaRPr>
        </a:p>
      </dgm:t>
    </dgm:pt>
    <dgm:pt modelId="{B0644A50-37A6-4247-AFD9-04022A07452F}" type="sibTrans" cxnId="{1ADD43BB-2EDE-414C-8BA9-7655749B5800}">
      <dgm:prSet/>
      <dgm:spPr/>
      <dgm:t>
        <a:bodyPr/>
        <a:lstStyle/>
        <a:p>
          <a:endParaRPr lang="en-US" sz="2000" b="1">
            <a:solidFill>
              <a:schemeClr val="tx1"/>
            </a:solidFill>
          </a:endParaRPr>
        </a:p>
      </dgm:t>
    </dgm:pt>
    <dgm:pt modelId="{D02778D5-4576-4395-B83C-B8D65C5E8E83}">
      <dgm:prSet custT="1"/>
      <dgm:spPr/>
      <dgm:t>
        <a:bodyPr/>
        <a:lstStyle/>
        <a:p>
          <a:r>
            <a:rPr lang="en-US" sz="1600" b="1">
              <a:solidFill>
                <a:schemeClr val="tx1"/>
              </a:solidFill>
            </a:rPr>
            <a:t>the extent to which the projected work constitutes a continuation of the earlier work </a:t>
          </a:r>
        </a:p>
      </dgm:t>
    </dgm:pt>
    <dgm:pt modelId="{EC98D3B5-4886-4146-AFC7-D5DB232FB264}" type="parTrans" cxnId="{50827151-3787-4FE0-A690-DF3146A47786}">
      <dgm:prSet/>
      <dgm:spPr/>
      <dgm:t>
        <a:bodyPr/>
        <a:lstStyle/>
        <a:p>
          <a:endParaRPr lang="en-US" sz="2000" b="1">
            <a:solidFill>
              <a:schemeClr val="tx1"/>
            </a:solidFill>
          </a:endParaRPr>
        </a:p>
      </dgm:t>
    </dgm:pt>
    <dgm:pt modelId="{002CB08E-121D-4184-9885-C91DCC08EB16}" type="sibTrans" cxnId="{50827151-3787-4FE0-A690-DF3146A47786}">
      <dgm:prSet/>
      <dgm:spPr/>
      <dgm:t>
        <a:bodyPr/>
        <a:lstStyle/>
        <a:p>
          <a:endParaRPr lang="en-US" sz="2000" b="1">
            <a:solidFill>
              <a:schemeClr val="tx1"/>
            </a:solidFill>
          </a:endParaRPr>
        </a:p>
      </dgm:t>
    </dgm:pt>
    <dgm:pt modelId="{93CDD3A8-8840-496C-9DCF-BD00EA8A933D}">
      <dgm:prSet custT="1"/>
      <dgm:spPr/>
      <dgm:t>
        <a:bodyPr/>
        <a:lstStyle/>
        <a:p>
          <a:r>
            <a:rPr lang="en-US" sz="1600" b="1">
              <a:solidFill>
                <a:schemeClr val="tx1"/>
              </a:solidFill>
            </a:rPr>
            <a:t>the identities of other persons and/or entities directly involved in the earlier work and in the projected work</a:t>
          </a:r>
        </a:p>
      </dgm:t>
    </dgm:pt>
    <dgm:pt modelId="{A691210A-9CD7-4E92-8F33-DC9099AC87EC}" type="parTrans" cxnId="{0A221AFC-3915-4807-9AC3-508EBA856DDF}">
      <dgm:prSet/>
      <dgm:spPr/>
      <dgm:t>
        <a:bodyPr/>
        <a:lstStyle/>
        <a:p>
          <a:endParaRPr lang="en-US" sz="2000" b="1">
            <a:solidFill>
              <a:schemeClr val="tx1"/>
            </a:solidFill>
          </a:endParaRPr>
        </a:p>
      </dgm:t>
    </dgm:pt>
    <dgm:pt modelId="{BF8F3E00-CC79-468C-9DEE-4EA7544A9E85}" type="sibTrans" cxnId="{0A221AFC-3915-4807-9AC3-508EBA856DDF}">
      <dgm:prSet/>
      <dgm:spPr/>
      <dgm:t>
        <a:bodyPr/>
        <a:lstStyle/>
        <a:p>
          <a:endParaRPr lang="en-US" sz="2000" b="1">
            <a:solidFill>
              <a:schemeClr val="tx1"/>
            </a:solidFill>
          </a:endParaRPr>
        </a:p>
      </dgm:t>
    </dgm:pt>
    <dgm:pt modelId="{9CAC5AD0-B898-418B-A592-3459FA97BE13}">
      <dgm:prSet custT="1"/>
      <dgm:spPr/>
      <dgm:t>
        <a:bodyPr/>
        <a:lstStyle/>
        <a:p>
          <a:r>
            <a:rPr lang="en-US" sz="1600" b="1">
              <a:solidFill>
                <a:schemeClr val="tx1"/>
              </a:solidFill>
            </a:rPr>
            <a:t>intervening changes in design, methods, or technology </a:t>
          </a:r>
        </a:p>
      </dgm:t>
    </dgm:pt>
    <dgm:pt modelId="{08563EFA-E0A0-4B43-BC88-27E8705BA6F1}" type="parTrans" cxnId="{E3519749-0DE4-4F6E-85CA-1E5AB84D14C7}">
      <dgm:prSet/>
      <dgm:spPr/>
      <dgm:t>
        <a:bodyPr/>
        <a:lstStyle/>
        <a:p>
          <a:endParaRPr lang="en-US" sz="2000" b="1">
            <a:solidFill>
              <a:schemeClr val="tx1"/>
            </a:solidFill>
          </a:endParaRPr>
        </a:p>
      </dgm:t>
    </dgm:pt>
    <dgm:pt modelId="{049D0E8D-92BE-4FFA-8CFD-271F0260CDA6}" type="sibTrans" cxnId="{E3519749-0DE4-4F6E-85CA-1E5AB84D14C7}">
      <dgm:prSet/>
      <dgm:spPr/>
      <dgm:t>
        <a:bodyPr/>
        <a:lstStyle/>
        <a:p>
          <a:endParaRPr lang="en-US" sz="2000" b="1">
            <a:solidFill>
              <a:schemeClr val="tx1"/>
            </a:solidFill>
          </a:endParaRPr>
        </a:p>
      </dgm:t>
    </dgm:pt>
    <dgm:pt modelId="{C6D42C45-94F3-4866-AF7C-413801C2C3F2}" type="pres">
      <dgm:prSet presAssocID="{64FEEBAE-25B3-40CE-AA1A-B1CE519713CE}" presName="Name0" presStyleCnt="0">
        <dgm:presLayoutVars>
          <dgm:dir/>
          <dgm:resizeHandles val="exact"/>
        </dgm:presLayoutVars>
      </dgm:prSet>
      <dgm:spPr/>
    </dgm:pt>
    <dgm:pt modelId="{052BA177-2E62-4C28-B227-9BF1E0311DD7}" type="pres">
      <dgm:prSet presAssocID="{8B65EDFC-4F73-4DAC-ACC5-180F8173E662}" presName="composite" presStyleCnt="0"/>
      <dgm:spPr/>
    </dgm:pt>
    <dgm:pt modelId="{523D5517-B4AC-419F-89B3-E4D9C0F81B10}" type="pres">
      <dgm:prSet presAssocID="{8B65EDFC-4F73-4DAC-ACC5-180F8173E662}" presName="rect1" presStyleLbl="trAlignAcc1" presStyleIdx="0" presStyleCnt="6">
        <dgm:presLayoutVars>
          <dgm:bulletEnabled val="1"/>
        </dgm:presLayoutVars>
      </dgm:prSet>
      <dgm:spPr/>
    </dgm:pt>
    <dgm:pt modelId="{941E7E69-D09B-4EFB-BC4D-45D2CA2D0803}" type="pres">
      <dgm:prSet presAssocID="{8B65EDFC-4F73-4DAC-ACC5-180F8173E662}" presName="rect2" presStyleLbl="fgImgPlace1" presStyleIdx="0" presStyleCnt="6" custLinFactNeighborX="4110"/>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t="10514" r="-9230"/>
          </a:stretch>
        </a:blipFill>
      </dgm:spPr>
      <dgm:extLst>
        <a:ext uri="{E40237B7-FDA0-4F09-8148-C483321AD2D9}">
          <dgm14:cNvPr xmlns:dgm14="http://schemas.microsoft.com/office/drawing/2010/diagram" id="0" name="" descr="Blog with solid fill"/>
        </a:ext>
      </dgm:extLst>
    </dgm:pt>
    <dgm:pt modelId="{9A954072-916F-46ED-8C8D-2055D30AAFC0}" type="pres">
      <dgm:prSet presAssocID="{6DDB7748-37CC-4C27-887E-1055C4EBAD99}" presName="sibTrans" presStyleCnt="0"/>
      <dgm:spPr/>
    </dgm:pt>
    <dgm:pt modelId="{02F18AEC-64E3-44FB-A5B6-5ABC90EBD2F9}" type="pres">
      <dgm:prSet presAssocID="{02F6233C-CED9-44A9-A3E7-3766A6DFABBD}" presName="composite" presStyleCnt="0"/>
      <dgm:spPr/>
    </dgm:pt>
    <dgm:pt modelId="{3C15B39A-FD18-43EE-A1A9-3E4DB5CF780B}" type="pres">
      <dgm:prSet presAssocID="{02F6233C-CED9-44A9-A3E7-3766A6DFABBD}" presName="rect1" presStyleLbl="trAlignAcc1" presStyleIdx="1" presStyleCnt="6">
        <dgm:presLayoutVars>
          <dgm:bulletEnabled val="1"/>
        </dgm:presLayoutVars>
      </dgm:prSet>
      <dgm:spPr/>
    </dgm:pt>
    <dgm:pt modelId="{2BF8E51B-6E91-40EE-BECB-49F45239242D}" type="pres">
      <dgm:prSet presAssocID="{02F6233C-CED9-44A9-A3E7-3766A6DFABBD}" presName="rect2"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Blockchain with solid fill"/>
        </a:ext>
      </dgm:extLst>
    </dgm:pt>
    <dgm:pt modelId="{0C52337C-9148-47C9-96E8-1A29284297A5}" type="pres">
      <dgm:prSet presAssocID="{95659BD5-1B38-418A-997C-01AAAEA567C2}" presName="sibTrans" presStyleCnt="0"/>
      <dgm:spPr/>
    </dgm:pt>
    <dgm:pt modelId="{EB34B83C-5C9E-4332-A258-40BCB1DED688}" type="pres">
      <dgm:prSet presAssocID="{2B2A8252-5C16-4557-915B-8504EA4D7D9B}" presName="composite" presStyleCnt="0"/>
      <dgm:spPr/>
    </dgm:pt>
    <dgm:pt modelId="{AD0C0E2F-44E6-41E6-9EC1-2D43122453F0}" type="pres">
      <dgm:prSet presAssocID="{2B2A8252-5C16-4557-915B-8504EA4D7D9B}" presName="rect1" presStyleLbl="trAlignAcc1" presStyleIdx="2" presStyleCnt="6">
        <dgm:presLayoutVars>
          <dgm:bulletEnabled val="1"/>
        </dgm:presLayoutVars>
      </dgm:prSet>
      <dgm:spPr/>
    </dgm:pt>
    <dgm:pt modelId="{C6DF3C49-B339-4A5C-BD2C-206F9B603904}" type="pres">
      <dgm:prSet presAssocID="{2B2A8252-5C16-4557-915B-8504EA4D7D9B}" presName="rect2"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Ui Ux with solid fill"/>
        </a:ext>
      </dgm:extLst>
    </dgm:pt>
    <dgm:pt modelId="{1C9FAA79-8128-46FE-8B78-87CF894AD19E}" type="pres">
      <dgm:prSet presAssocID="{B0644A50-37A6-4247-AFD9-04022A07452F}" presName="sibTrans" presStyleCnt="0"/>
      <dgm:spPr/>
    </dgm:pt>
    <dgm:pt modelId="{39256AEA-4BFB-4A6C-AC76-361BBB0321B7}" type="pres">
      <dgm:prSet presAssocID="{D02778D5-4576-4395-B83C-B8D65C5E8E83}" presName="composite" presStyleCnt="0"/>
      <dgm:spPr/>
    </dgm:pt>
    <dgm:pt modelId="{8B7FD46A-650C-4B47-B67A-1505B29BF77F}" type="pres">
      <dgm:prSet presAssocID="{D02778D5-4576-4395-B83C-B8D65C5E8E83}" presName="rect1" presStyleLbl="trAlignAcc1" presStyleIdx="3" presStyleCnt="6">
        <dgm:presLayoutVars>
          <dgm:bulletEnabled val="1"/>
        </dgm:presLayoutVars>
      </dgm:prSet>
      <dgm:spPr/>
    </dgm:pt>
    <dgm:pt modelId="{AD4C1321-E116-44DA-A313-F4ACBA315B24}" type="pres">
      <dgm:prSet presAssocID="{D02778D5-4576-4395-B83C-B8D65C5E8E83}" presName="rect2"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Influencer with solid fill"/>
        </a:ext>
      </dgm:extLst>
    </dgm:pt>
    <dgm:pt modelId="{9BC8D7F4-5918-4D56-8306-45F791F1F36B}" type="pres">
      <dgm:prSet presAssocID="{002CB08E-121D-4184-9885-C91DCC08EB16}" presName="sibTrans" presStyleCnt="0"/>
      <dgm:spPr/>
    </dgm:pt>
    <dgm:pt modelId="{23849DB7-8118-42DE-B99B-FFAB980A5A26}" type="pres">
      <dgm:prSet presAssocID="{93CDD3A8-8840-496C-9DCF-BD00EA8A933D}" presName="composite" presStyleCnt="0"/>
      <dgm:spPr/>
    </dgm:pt>
    <dgm:pt modelId="{BFE6D16A-554B-43D0-9077-0793CC1C69DB}" type="pres">
      <dgm:prSet presAssocID="{93CDD3A8-8840-496C-9DCF-BD00EA8A933D}" presName="rect1" presStyleLbl="trAlignAcc1" presStyleIdx="4" presStyleCnt="6">
        <dgm:presLayoutVars>
          <dgm:bulletEnabled val="1"/>
        </dgm:presLayoutVars>
      </dgm:prSet>
      <dgm:spPr/>
    </dgm:pt>
    <dgm:pt modelId="{AA1DEFCF-8547-42EE-886B-E83096D40808}" type="pres">
      <dgm:prSet presAssocID="{93CDD3A8-8840-496C-9DCF-BD00EA8A933D}" presName="rect2"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Group of people with solid fill"/>
        </a:ext>
      </dgm:extLst>
    </dgm:pt>
    <dgm:pt modelId="{AFEC6B56-5CCC-4B42-886A-80299D3FFCC4}" type="pres">
      <dgm:prSet presAssocID="{BF8F3E00-CC79-468C-9DEE-4EA7544A9E85}" presName="sibTrans" presStyleCnt="0"/>
      <dgm:spPr/>
    </dgm:pt>
    <dgm:pt modelId="{9F8C82D6-98C7-47D3-9003-98604536C61D}" type="pres">
      <dgm:prSet presAssocID="{9CAC5AD0-B898-418B-A592-3459FA97BE13}" presName="composite" presStyleCnt="0"/>
      <dgm:spPr/>
    </dgm:pt>
    <dgm:pt modelId="{FC7DDC08-BAB6-4EAC-89FF-19548DF31BF3}" type="pres">
      <dgm:prSet presAssocID="{9CAC5AD0-B898-418B-A592-3459FA97BE13}" presName="rect1" presStyleLbl="trAlignAcc1" presStyleIdx="5" presStyleCnt="6">
        <dgm:presLayoutVars>
          <dgm:bulletEnabled val="1"/>
        </dgm:presLayoutVars>
      </dgm:prSet>
      <dgm:spPr/>
    </dgm:pt>
    <dgm:pt modelId="{87DFA228-B637-4815-BAE5-AC0F3042DB12}" type="pres">
      <dgm:prSet presAssocID="{9CAC5AD0-B898-418B-A592-3459FA97BE13}" presName="rect2" presStyleLbl="fgImgPlac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dgm:spPr>
      <dgm:extLst>
        <a:ext uri="{E40237B7-FDA0-4F09-8148-C483321AD2D9}">
          <dgm14:cNvPr xmlns:dgm14="http://schemas.microsoft.com/office/drawing/2010/diagram" id="0" name="" descr="Illustrator with solid fill"/>
        </a:ext>
      </dgm:extLst>
    </dgm:pt>
  </dgm:ptLst>
  <dgm:cxnLst>
    <dgm:cxn modelId="{EAF5F109-47AD-475A-85BB-378A62481D22}" type="presOf" srcId="{D02778D5-4576-4395-B83C-B8D65C5E8E83}" destId="{8B7FD46A-650C-4B47-B67A-1505B29BF77F}" srcOrd="0" destOrd="0" presId="urn:microsoft.com/office/officeart/2008/layout/PictureStrips"/>
    <dgm:cxn modelId="{B4503B1D-F9CC-4630-833C-9BF22059BD33}" type="presOf" srcId="{9CAC5AD0-B898-418B-A592-3459FA97BE13}" destId="{FC7DDC08-BAB6-4EAC-89FF-19548DF31BF3}" srcOrd="0" destOrd="0" presId="urn:microsoft.com/office/officeart/2008/layout/PictureStrips"/>
    <dgm:cxn modelId="{44336D67-89A9-4FB6-9E11-A5E932F6E681}" type="presOf" srcId="{8B65EDFC-4F73-4DAC-ACC5-180F8173E662}" destId="{523D5517-B4AC-419F-89B3-E4D9C0F81B10}" srcOrd="0" destOrd="0" presId="urn:microsoft.com/office/officeart/2008/layout/PictureStrips"/>
    <dgm:cxn modelId="{E3519749-0DE4-4F6E-85CA-1E5AB84D14C7}" srcId="{64FEEBAE-25B3-40CE-AA1A-B1CE519713CE}" destId="{9CAC5AD0-B898-418B-A592-3459FA97BE13}" srcOrd="5" destOrd="0" parTransId="{08563EFA-E0A0-4B43-BC88-27E8705BA6F1}" sibTransId="{049D0E8D-92BE-4FFA-8CFD-271F0260CDA6}"/>
    <dgm:cxn modelId="{50827151-3787-4FE0-A690-DF3146A47786}" srcId="{64FEEBAE-25B3-40CE-AA1A-B1CE519713CE}" destId="{D02778D5-4576-4395-B83C-B8D65C5E8E83}" srcOrd="3" destOrd="0" parTransId="{EC98D3B5-4886-4146-AFC7-D5DB232FB264}" sibTransId="{002CB08E-121D-4184-9885-C91DCC08EB16}"/>
    <dgm:cxn modelId="{30DA108B-7568-4CEB-B721-C7928B49CD34}" srcId="{64FEEBAE-25B3-40CE-AA1A-B1CE519713CE}" destId="{02F6233C-CED9-44A9-A3E7-3766A6DFABBD}" srcOrd="1" destOrd="0" parTransId="{1E0EA6AE-5B31-47BD-824D-92535CBD4AA2}" sibTransId="{95659BD5-1B38-418A-997C-01AAAEA567C2}"/>
    <dgm:cxn modelId="{57C54396-A7AA-4602-8505-E0E269BDB59F}" type="presOf" srcId="{93CDD3A8-8840-496C-9DCF-BD00EA8A933D}" destId="{BFE6D16A-554B-43D0-9077-0793CC1C69DB}" srcOrd="0" destOrd="0" presId="urn:microsoft.com/office/officeart/2008/layout/PictureStrips"/>
    <dgm:cxn modelId="{1ADD43BB-2EDE-414C-8BA9-7655749B5800}" srcId="{64FEEBAE-25B3-40CE-AA1A-B1CE519713CE}" destId="{2B2A8252-5C16-4557-915B-8504EA4D7D9B}" srcOrd="2" destOrd="0" parTransId="{9EA0F31B-5C3E-4088-A209-981A9FDF6CE7}" sibTransId="{B0644A50-37A6-4247-AFD9-04022A07452F}"/>
    <dgm:cxn modelId="{C42264BE-BFCE-4761-8E1F-6123FFBF6FD4}" type="presOf" srcId="{64FEEBAE-25B3-40CE-AA1A-B1CE519713CE}" destId="{C6D42C45-94F3-4866-AF7C-413801C2C3F2}" srcOrd="0" destOrd="0" presId="urn:microsoft.com/office/officeart/2008/layout/PictureStrips"/>
    <dgm:cxn modelId="{14387AC3-98D8-4EB8-8748-BD3D92579622}" type="presOf" srcId="{02F6233C-CED9-44A9-A3E7-3766A6DFABBD}" destId="{3C15B39A-FD18-43EE-A1A9-3E4DB5CF780B}" srcOrd="0" destOrd="0" presId="urn:microsoft.com/office/officeart/2008/layout/PictureStrips"/>
    <dgm:cxn modelId="{93EA48D0-FFE7-4EA0-8B11-FEB2CA77A165}" srcId="{64FEEBAE-25B3-40CE-AA1A-B1CE519713CE}" destId="{8B65EDFC-4F73-4DAC-ACC5-180F8173E662}" srcOrd="0" destOrd="0" parTransId="{580C2438-2F8A-433D-99BA-B60EBD709B04}" sibTransId="{6DDB7748-37CC-4C27-887E-1055C4EBAD99}"/>
    <dgm:cxn modelId="{AD1C9EE7-3A2A-486C-B659-989613CC5D8A}" type="presOf" srcId="{2B2A8252-5C16-4557-915B-8504EA4D7D9B}" destId="{AD0C0E2F-44E6-41E6-9EC1-2D43122453F0}" srcOrd="0" destOrd="0" presId="urn:microsoft.com/office/officeart/2008/layout/PictureStrips"/>
    <dgm:cxn modelId="{0A221AFC-3915-4807-9AC3-508EBA856DDF}" srcId="{64FEEBAE-25B3-40CE-AA1A-B1CE519713CE}" destId="{93CDD3A8-8840-496C-9DCF-BD00EA8A933D}" srcOrd="4" destOrd="0" parTransId="{A691210A-9CD7-4E92-8F33-DC9099AC87EC}" sibTransId="{BF8F3E00-CC79-468C-9DEE-4EA7544A9E85}"/>
    <dgm:cxn modelId="{F1ED2275-33D8-4871-82D6-571290DDF0DA}" type="presParOf" srcId="{C6D42C45-94F3-4866-AF7C-413801C2C3F2}" destId="{052BA177-2E62-4C28-B227-9BF1E0311DD7}" srcOrd="0" destOrd="0" presId="urn:microsoft.com/office/officeart/2008/layout/PictureStrips"/>
    <dgm:cxn modelId="{5BE1B75A-4BC4-4CF0-ABC1-609143E86C9B}" type="presParOf" srcId="{052BA177-2E62-4C28-B227-9BF1E0311DD7}" destId="{523D5517-B4AC-419F-89B3-E4D9C0F81B10}" srcOrd="0" destOrd="0" presId="urn:microsoft.com/office/officeart/2008/layout/PictureStrips"/>
    <dgm:cxn modelId="{7343E09C-B051-4819-ADFF-3FA253ADEC0D}" type="presParOf" srcId="{052BA177-2E62-4C28-B227-9BF1E0311DD7}" destId="{941E7E69-D09B-4EFB-BC4D-45D2CA2D0803}" srcOrd="1" destOrd="0" presId="urn:microsoft.com/office/officeart/2008/layout/PictureStrips"/>
    <dgm:cxn modelId="{3B0D272C-CC9D-47EE-99A1-CFE79D00A6AB}" type="presParOf" srcId="{C6D42C45-94F3-4866-AF7C-413801C2C3F2}" destId="{9A954072-916F-46ED-8C8D-2055D30AAFC0}" srcOrd="1" destOrd="0" presId="urn:microsoft.com/office/officeart/2008/layout/PictureStrips"/>
    <dgm:cxn modelId="{1DC5D415-1F1A-4AF2-BEE8-84BDCBCFA47C}" type="presParOf" srcId="{C6D42C45-94F3-4866-AF7C-413801C2C3F2}" destId="{02F18AEC-64E3-44FB-A5B6-5ABC90EBD2F9}" srcOrd="2" destOrd="0" presId="urn:microsoft.com/office/officeart/2008/layout/PictureStrips"/>
    <dgm:cxn modelId="{A0EDF1A6-5DC0-46AB-BE74-11A59D2F776D}" type="presParOf" srcId="{02F18AEC-64E3-44FB-A5B6-5ABC90EBD2F9}" destId="{3C15B39A-FD18-43EE-A1A9-3E4DB5CF780B}" srcOrd="0" destOrd="0" presId="urn:microsoft.com/office/officeart/2008/layout/PictureStrips"/>
    <dgm:cxn modelId="{D1AD2ABB-11D1-4501-9025-BBBDBF1DEC26}" type="presParOf" srcId="{02F18AEC-64E3-44FB-A5B6-5ABC90EBD2F9}" destId="{2BF8E51B-6E91-40EE-BECB-49F45239242D}" srcOrd="1" destOrd="0" presId="urn:microsoft.com/office/officeart/2008/layout/PictureStrips"/>
    <dgm:cxn modelId="{BA87112B-C99E-48BB-A444-D79D846189EA}" type="presParOf" srcId="{C6D42C45-94F3-4866-AF7C-413801C2C3F2}" destId="{0C52337C-9148-47C9-96E8-1A29284297A5}" srcOrd="3" destOrd="0" presId="urn:microsoft.com/office/officeart/2008/layout/PictureStrips"/>
    <dgm:cxn modelId="{FC661CE2-3BC9-4616-B7A6-FC047BD39142}" type="presParOf" srcId="{C6D42C45-94F3-4866-AF7C-413801C2C3F2}" destId="{EB34B83C-5C9E-4332-A258-40BCB1DED688}" srcOrd="4" destOrd="0" presId="urn:microsoft.com/office/officeart/2008/layout/PictureStrips"/>
    <dgm:cxn modelId="{C390D39F-B0EF-4552-BE79-10200B9E5288}" type="presParOf" srcId="{EB34B83C-5C9E-4332-A258-40BCB1DED688}" destId="{AD0C0E2F-44E6-41E6-9EC1-2D43122453F0}" srcOrd="0" destOrd="0" presId="urn:microsoft.com/office/officeart/2008/layout/PictureStrips"/>
    <dgm:cxn modelId="{3831D7CA-60F9-4022-86DC-7071979E7B92}" type="presParOf" srcId="{EB34B83C-5C9E-4332-A258-40BCB1DED688}" destId="{C6DF3C49-B339-4A5C-BD2C-206F9B603904}" srcOrd="1" destOrd="0" presId="urn:microsoft.com/office/officeart/2008/layout/PictureStrips"/>
    <dgm:cxn modelId="{BFA409E7-9CFF-4561-929D-891A5D04DD8E}" type="presParOf" srcId="{C6D42C45-94F3-4866-AF7C-413801C2C3F2}" destId="{1C9FAA79-8128-46FE-8B78-87CF894AD19E}" srcOrd="5" destOrd="0" presId="urn:microsoft.com/office/officeart/2008/layout/PictureStrips"/>
    <dgm:cxn modelId="{001C3C5A-A9E1-4DB4-9D51-219602FC4350}" type="presParOf" srcId="{C6D42C45-94F3-4866-AF7C-413801C2C3F2}" destId="{39256AEA-4BFB-4A6C-AC76-361BBB0321B7}" srcOrd="6" destOrd="0" presId="urn:microsoft.com/office/officeart/2008/layout/PictureStrips"/>
    <dgm:cxn modelId="{4D5A73CA-0C91-49DF-9CB4-3CD2D187CDEE}" type="presParOf" srcId="{39256AEA-4BFB-4A6C-AC76-361BBB0321B7}" destId="{8B7FD46A-650C-4B47-B67A-1505B29BF77F}" srcOrd="0" destOrd="0" presId="urn:microsoft.com/office/officeart/2008/layout/PictureStrips"/>
    <dgm:cxn modelId="{DD11C637-CF4D-4C50-96B6-0A4B88BF3D89}" type="presParOf" srcId="{39256AEA-4BFB-4A6C-AC76-361BBB0321B7}" destId="{AD4C1321-E116-44DA-A313-F4ACBA315B24}" srcOrd="1" destOrd="0" presId="urn:microsoft.com/office/officeart/2008/layout/PictureStrips"/>
    <dgm:cxn modelId="{76ACBF3A-B6E6-423C-9BDA-F40F0B0C4730}" type="presParOf" srcId="{C6D42C45-94F3-4866-AF7C-413801C2C3F2}" destId="{9BC8D7F4-5918-4D56-8306-45F791F1F36B}" srcOrd="7" destOrd="0" presId="urn:microsoft.com/office/officeart/2008/layout/PictureStrips"/>
    <dgm:cxn modelId="{5F4DD4F9-39BB-423B-B1A6-54E0B518E904}" type="presParOf" srcId="{C6D42C45-94F3-4866-AF7C-413801C2C3F2}" destId="{23849DB7-8118-42DE-B99B-FFAB980A5A26}" srcOrd="8" destOrd="0" presId="urn:microsoft.com/office/officeart/2008/layout/PictureStrips"/>
    <dgm:cxn modelId="{34C51B9F-0C97-4C72-9417-9E4B43CCC16C}" type="presParOf" srcId="{23849DB7-8118-42DE-B99B-FFAB980A5A26}" destId="{BFE6D16A-554B-43D0-9077-0793CC1C69DB}" srcOrd="0" destOrd="0" presId="urn:microsoft.com/office/officeart/2008/layout/PictureStrips"/>
    <dgm:cxn modelId="{D5A2D690-9475-4878-91BC-A3163C500902}" type="presParOf" srcId="{23849DB7-8118-42DE-B99B-FFAB980A5A26}" destId="{AA1DEFCF-8547-42EE-886B-E83096D40808}" srcOrd="1" destOrd="0" presId="urn:microsoft.com/office/officeart/2008/layout/PictureStrips"/>
    <dgm:cxn modelId="{82100951-4474-4DCA-A6B1-278C923F77A1}" type="presParOf" srcId="{C6D42C45-94F3-4866-AF7C-413801C2C3F2}" destId="{AFEC6B56-5CCC-4B42-886A-80299D3FFCC4}" srcOrd="9" destOrd="0" presId="urn:microsoft.com/office/officeart/2008/layout/PictureStrips"/>
    <dgm:cxn modelId="{590E1E98-FC8F-410C-B7CC-739FBE76E0D4}" type="presParOf" srcId="{C6D42C45-94F3-4866-AF7C-413801C2C3F2}" destId="{9F8C82D6-98C7-47D3-9003-98604536C61D}" srcOrd="10" destOrd="0" presId="urn:microsoft.com/office/officeart/2008/layout/PictureStrips"/>
    <dgm:cxn modelId="{28E0D37A-96AD-4402-9A1A-BAD967C6B587}" type="presParOf" srcId="{9F8C82D6-98C7-47D3-9003-98604536C61D}" destId="{FC7DDC08-BAB6-4EAC-89FF-19548DF31BF3}" srcOrd="0" destOrd="0" presId="urn:microsoft.com/office/officeart/2008/layout/PictureStrips"/>
    <dgm:cxn modelId="{95800552-2B7F-4D90-967F-E196C30DBE60}" type="presParOf" srcId="{9F8C82D6-98C7-47D3-9003-98604536C61D}" destId="{87DFA228-B637-4815-BAE5-AC0F3042DB12}"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3BB62D8-437D-4127-9BD2-3A92714E65E2}" type="doc">
      <dgm:prSet loTypeId="urn:microsoft.com/office/officeart/2005/8/layout/pList1" loCatId="list" qsTypeId="urn:microsoft.com/office/officeart/2005/8/quickstyle/simple1#23" qsCatId="simple" csTypeId="urn:microsoft.com/office/officeart/2005/8/colors/accent1_3" csCatId="accent1" phldr="1"/>
      <dgm:spPr/>
      <dgm:t>
        <a:bodyPr/>
        <a:lstStyle/>
        <a:p>
          <a:endParaRPr lang="en-US"/>
        </a:p>
      </dgm:t>
    </dgm:pt>
    <dgm:pt modelId="{0D25DB93-9BAD-4B80-B339-685977C0882A}">
      <dgm:prSet custT="1"/>
      <dgm:spPr/>
      <dgm:t>
        <a:bodyPr/>
        <a:lstStyle/>
        <a:p>
          <a:pPr algn="ctr" rtl="0"/>
          <a:r>
            <a:rPr lang="en-US" sz="2400" b="1"/>
            <a:t>Government-to-Government</a:t>
          </a:r>
        </a:p>
      </dgm:t>
    </dgm:pt>
    <dgm:pt modelId="{2969C9DD-A647-4DDC-B53E-55B411CE3B4D}" type="parTrans" cxnId="{1F995B35-38DB-4A02-ACBA-0CB2FDF18BCC}">
      <dgm:prSet/>
      <dgm:spPr/>
      <dgm:t>
        <a:bodyPr/>
        <a:lstStyle/>
        <a:p>
          <a:pPr algn="l"/>
          <a:endParaRPr lang="en-US" sz="1400">
            <a:solidFill>
              <a:schemeClr val="bg1"/>
            </a:solidFill>
          </a:endParaRPr>
        </a:p>
      </dgm:t>
    </dgm:pt>
    <dgm:pt modelId="{28F8C865-2408-4316-8684-2F7254EF9F0E}" type="sibTrans" cxnId="{1F995B35-38DB-4A02-ACBA-0CB2FDF18BCC}">
      <dgm:prSet/>
      <dgm:spPr/>
      <dgm:t>
        <a:bodyPr/>
        <a:lstStyle/>
        <a:p>
          <a:pPr algn="l"/>
          <a:endParaRPr lang="en-US" sz="1400">
            <a:solidFill>
              <a:schemeClr val="bg1"/>
            </a:solidFill>
          </a:endParaRPr>
        </a:p>
      </dgm:t>
    </dgm:pt>
    <dgm:pt modelId="{988B11FF-02A3-4864-9750-3BD830B22CE4}">
      <dgm:prSet custT="1"/>
      <dgm:spPr/>
      <dgm:t>
        <a:bodyPr/>
        <a:lstStyle/>
        <a:p>
          <a:pPr algn="ctr" rtl="0"/>
          <a:r>
            <a:rPr lang="en-US" sz="2400" b="1"/>
            <a:t>Continuity of Care for Health Care Professionals</a:t>
          </a:r>
        </a:p>
      </dgm:t>
    </dgm:pt>
    <dgm:pt modelId="{E8A69A2F-2861-4A69-B674-7D0AA37AF6D7}" type="parTrans" cxnId="{35D22BE7-F8BE-4E18-899C-F7342F899A76}">
      <dgm:prSet/>
      <dgm:spPr/>
      <dgm:t>
        <a:bodyPr/>
        <a:lstStyle/>
        <a:p>
          <a:pPr algn="l"/>
          <a:endParaRPr lang="en-US" sz="1400">
            <a:solidFill>
              <a:schemeClr val="bg1"/>
            </a:solidFill>
          </a:endParaRPr>
        </a:p>
      </dgm:t>
    </dgm:pt>
    <dgm:pt modelId="{0C5D7073-49EC-4E1F-9186-7AF637D1A598}" type="sibTrans" cxnId="{35D22BE7-F8BE-4E18-899C-F7342F899A76}">
      <dgm:prSet/>
      <dgm:spPr/>
      <dgm:t>
        <a:bodyPr/>
        <a:lstStyle/>
        <a:p>
          <a:pPr algn="l"/>
          <a:endParaRPr lang="en-US" sz="1400">
            <a:solidFill>
              <a:schemeClr val="bg1"/>
            </a:solidFill>
          </a:endParaRPr>
        </a:p>
      </dgm:t>
    </dgm:pt>
    <dgm:pt modelId="{6843F464-E868-4C27-B5D1-F79A872E539B}">
      <dgm:prSet custT="1"/>
      <dgm:spPr/>
      <dgm:t>
        <a:bodyPr/>
        <a:lstStyle/>
        <a:p>
          <a:pPr algn="ctr" rtl="0"/>
          <a:r>
            <a:rPr lang="en-US" sz="2400" b="1"/>
            <a:t>Certificate of Exemption </a:t>
          </a:r>
        </a:p>
      </dgm:t>
    </dgm:pt>
    <dgm:pt modelId="{E6DAB0FD-1E0F-4F71-8749-BA9CB18416B9}" type="parTrans" cxnId="{289598A4-A77E-40C4-ADDB-C61DC288F3A0}">
      <dgm:prSet/>
      <dgm:spPr/>
      <dgm:t>
        <a:bodyPr/>
        <a:lstStyle/>
        <a:p>
          <a:pPr algn="l"/>
          <a:endParaRPr lang="en-US" sz="1400">
            <a:solidFill>
              <a:schemeClr val="bg1"/>
            </a:solidFill>
          </a:endParaRPr>
        </a:p>
      </dgm:t>
    </dgm:pt>
    <dgm:pt modelId="{00B26294-A311-4260-9761-D62AE5152808}" type="sibTrans" cxnId="{289598A4-A77E-40C4-ADDB-C61DC288F3A0}">
      <dgm:prSet/>
      <dgm:spPr/>
      <dgm:t>
        <a:bodyPr/>
        <a:lstStyle/>
        <a:p>
          <a:pPr algn="l"/>
          <a:endParaRPr lang="en-US" sz="1400">
            <a:solidFill>
              <a:schemeClr val="bg1"/>
            </a:solidFill>
          </a:endParaRPr>
        </a:p>
      </dgm:t>
    </dgm:pt>
    <dgm:pt modelId="{B97E6135-D948-49C8-952B-5702AEB3D78D}" type="pres">
      <dgm:prSet presAssocID="{93BB62D8-437D-4127-9BD2-3A92714E65E2}" presName="Name0" presStyleCnt="0">
        <dgm:presLayoutVars>
          <dgm:dir/>
          <dgm:resizeHandles val="exact"/>
        </dgm:presLayoutVars>
      </dgm:prSet>
      <dgm:spPr/>
    </dgm:pt>
    <dgm:pt modelId="{7D8FC1BD-F50A-49B1-8C77-8B8E95FAFA03}" type="pres">
      <dgm:prSet presAssocID="{0D25DB93-9BAD-4B80-B339-685977C0882A}" presName="compNode" presStyleCnt="0"/>
      <dgm:spPr/>
    </dgm:pt>
    <dgm:pt modelId="{FB5E6C2B-967B-48E9-8C11-B58350E9A190}" type="pres">
      <dgm:prSet presAssocID="{0D25DB93-9BAD-4B80-B339-685977C0882A}" presName="pictRect" presStyleLbl="node1" presStyleIdx="0" presStyleCnt="3" custLinFactNeighborX="-63" custLinFactNeighborY="230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Two men celebrating in a factory"/>
        </a:ext>
      </dgm:extLst>
    </dgm:pt>
    <dgm:pt modelId="{01570B78-E97D-47F1-AB08-562D39EB943B}" type="pres">
      <dgm:prSet presAssocID="{0D25DB93-9BAD-4B80-B339-685977C0882A}" presName="textRect" presStyleLbl="revTx" presStyleIdx="0" presStyleCnt="3">
        <dgm:presLayoutVars>
          <dgm:bulletEnabled val="1"/>
        </dgm:presLayoutVars>
      </dgm:prSet>
      <dgm:spPr/>
    </dgm:pt>
    <dgm:pt modelId="{2A7BE852-AB67-4B70-A437-11036E6A3CD7}" type="pres">
      <dgm:prSet presAssocID="{28F8C865-2408-4316-8684-2F7254EF9F0E}" presName="sibTrans" presStyleLbl="sibTrans2D1" presStyleIdx="0" presStyleCnt="0"/>
      <dgm:spPr/>
    </dgm:pt>
    <dgm:pt modelId="{41DEA4B0-3D0A-47D0-9E5C-21E32C63F533}" type="pres">
      <dgm:prSet presAssocID="{988B11FF-02A3-4864-9750-3BD830B22CE4}" presName="compNode" presStyleCnt="0"/>
      <dgm:spPr/>
    </dgm:pt>
    <dgm:pt modelId="{FFF649C3-3A1C-4203-A293-DD35C3AFBAB6}" type="pres">
      <dgm:prSet presAssocID="{988B11FF-02A3-4864-9750-3BD830B22CE4}" presName="pictRect" presStyleLbl="node1" presStyleIdx="1" presStyleCnt="3"/>
      <dgm:spPr>
        <a:blipFill>
          <a:blip xmlns:r="http://schemas.openxmlformats.org/officeDocument/2006/relationships" r:embed="rId2"/>
          <a:srcRect/>
          <a:stretch>
            <a:fillRect l="-3000" r="-3000"/>
          </a:stretch>
        </a:blipFill>
      </dgm:spPr>
      <dgm:extLst>
        <a:ext uri="{E40237B7-FDA0-4F09-8148-C483321AD2D9}">
          <dgm14:cNvPr xmlns:dgm14="http://schemas.microsoft.com/office/drawing/2010/diagram" id="0" name="" descr="Nurse helping old woman"/>
        </a:ext>
      </dgm:extLst>
    </dgm:pt>
    <dgm:pt modelId="{4DCE963D-8259-4CDC-878E-E8839AF172E2}" type="pres">
      <dgm:prSet presAssocID="{988B11FF-02A3-4864-9750-3BD830B22CE4}" presName="textRect" presStyleLbl="revTx" presStyleIdx="1" presStyleCnt="3">
        <dgm:presLayoutVars>
          <dgm:bulletEnabled val="1"/>
        </dgm:presLayoutVars>
      </dgm:prSet>
      <dgm:spPr/>
    </dgm:pt>
    <dgm:pt modelId="{DB6A15A8-98F5-4795-BE11-7F7D3BB5CC79}" type="pres">
      <dgm:prSet presAssocID="{0C5D7073-49EC-4E1F-9186-7AF637D1A598}" presName="sibTrans" presStyleLbl="sibTrans2D1" presStyleIdx="0" presStyleCnt="0"/>
      <dgm:spPr/>
    </dgm:pt>
    <dgm:pt modelId="{A3F4583C-BDD8-4694-A6A1-946C4BBC7A7C}" type="pres">
      <dgm:prSet presAssocID="{6843F464-E868-4C27-B5D1-F79A872E539B}" presName="compNode" presStyleCnt="0"/>
      <dgm:spPr/>
    </dgm:pt>
    <dgm:pt modelId="{C81EA2EF-802B-488E-AFA5-AF0C15B0D4CA}" type="pres">
      <dgm:prSet presAssocID="{6843F464-E868-4C27-B5D1-F79A872E539B}" presName="pictRect"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Two business people communicating"/>
        </a:ext>
      </dgm:extLst>
    </dgm:pt>
    <dgm:pt modelId="{01588A9F-22AA-4918-B71B-100024F6A6E5}" type="pres">
      <dgm:prSet presAssocID="{6843F464-E868-4C27-B5D1-F79A872E539B}" presName="textRect" presStyleLbl="revTx" presStyleIdx="2" presStyleCnt="3">
        <dgm:presLayoutVars>
          <dgm:bulletEnabled val="1"/>
        </dgm:presLayoutVars>
      </dgm:prSet>
      <dgm:spPr/>
    </dgm:pt>
  </dgm:ptLst>
  <dgm:cxnLst>
    <dgm:cxn modelId="{C404072E-ED08-4C4F-AA95-871FEBFB7A09}" type="presOf" srcId="{93BB62D8-437D-4127-9BD2-3A92714E65E2}" destId="{B97E6135-D948-49C8-952B-5702AEB3D78D}" srcOrd="0" destOrd="0" presId="urn:microsoft.com/office/officeart/2005/8/layout/pList1"/>
    <dgm:cxn modelId="{1F995B35-38DB-4A02-ACBA-0CB2FDF18BCC}" srcId="{93BB62D8-437D-4127-9BD2-3A92714E65E2}" destId="{0D25DB93-9BAD-4B80-B339-685977C0882A}" srcOrd="0" destOrd="0" parTransId="{2969C9DD-A647-4DDC-B53E-55B411CE3B4D}" sibTransId="{28F8C865-2408-4316-8684-2F7254EF9F0E}"/>
    <dgm:cxn modelId="{F821C544-E176-482D-9D30-D65765AD5BE2}" type="presOf" srcId="{28F8C865-2408-4316-8684-2F7254EF9F0E}" destId="{2A7BE852-AB67-4B70-A437-11036E6A3CD7}" srcOrd="0" destOrd="0" presId="urn:microsoft.com/office/officeart/2005/8/layout/pList1"/>
    <dgm:cxn modelId="{77DDED6C-EE96-4514-9E2B-3B3232664F90}" type="presOf" srcId="{0C5D7073-49EC-4E1F-9186-7AF637D1A598}" destId="{DB6A15A8-98F5-4795-BE11-7F7D3BB5CC79}" srcOrd="0" destOrd="0" presId="urn:microsoft.com/office/officeart/2005/8/layout/pList1"/>
    <dgm:cxn modelId="{289598A4-A77E-40C4-ADDB-C61DC288F3A0}" srcId="{93BB62D8-437D-4127-9BD2-3A92714E65E2}" destId="{6843F464-E868-4C27-B5D1-F79A872E539B}" srcOrd="2" destOrd="0" parTransId="{E6DAB0FD-1E0F-4F71-8749-BA9CB18416B9}" sibTransId="{00B26294-A311-4260-9761-D62AE5152808}"/>
    <dgm:cxn modelId="{E17506B9-714B-4590-8EAF-2B2D068E709A}" type="presOf" srcId="{6843F464-E868-4C27-B5D1-F79A872E539B}" destId="{01588A9F-22AA-4918-B71B-100024F6A6E5}" srcOrd="0" destOrd="0" presId="urn:microsoft.com/office/officeart/2005/8/layout/pList1"/>
    <dgm:cxn modelId="{7BAB25D1-235B-450E-B750-E6A9E4B747D2}" type="presOf" srcId="{0D25DB93-9BAD-4B80-B339-685977C0882A}" destId="{01570B78-E97D-47F1-AB08-562D39EB943B}" srcOrd="0" destOrd="0" presId="urn:microsoft.com/office/officeart/2005/8/layout/pList1"/>
    <dgm:cxn modelId="{AE3015DD-8A66-47E7-B586-A4F0307A1438}" type="presOf" srcId="{988B11FF-02A3-4864-9750-3BD830B22CE4}" destId="{4DCE963D-8259-4CDC-878E-E8839AF172E2}" srcOrd="0" destOrd="0" presId="urn:microsoft.com/office/officeart/2005/8/layout/pList1"/>
    <dgm:cxn modelId="{35D22BE7-F8BE-4E18-899C-F7342F899A76}" srcId="{93BB62D8-437D-4127-9BD2-3A92714E65E2}" destId="{988B11FF-02A3-4864-9750-3BD830B22CE4}" srcOrd="1" destOrd="0" parTransId="{E8A69A2F-2861-4A69-B674-7D0AA37AF6D7}" sibTransId="{0C5D7073-49EC-4E1F-9186-7AF637D1A598}"/>
    <dgm:cxn modelId="{B7F273FA-B11F-4B5F-A9AD-A0960808FC7C}" type="presParOf" srcId="{B97E6135-D948-49C8-952B-5702AEB3D78D}" destId="{7D8FC1BD-F50A-49B1-8C77-8B8E95FAFA03}" srcOrd="0" destOrd="0" presId="urn:microsoft.com/office/officeart/2005/8/layout/pList1"/>
    <dgm:cxn modelId="{6BDC60E0-C012-43E1-B365-4C40A12A30B4}" type="presParOf" srcId="{7D8FC1BD-F50A-49B1-8C77-8B8E95FAFA03}" destId="{FB5E6C2B-967B-48E9-8C11-B58350E9A190}" srcOrd="0" destOrd="0" presId="urn:microsoft.com/office/officeart/2005/8/layout/pList1"/>
    <dgm:cxn modelId="{FABC30DD-C7DA-42AF-BF86-93E0D6E62B7A}" type="presParOf" srcId="{7D8FC1BD-F50A-49B1-8C77-8B8E95FAFA03}" destId="{01570B78-E97D-47F1-AB08-562D39EB943B}" srcOrd="1" destOrd="0" presId="urn:microsoft.com/office/officeart/2005/8/layout/pList1"/>
    <dgm:cxn modelId="{1D0430E1-891E-4F82-AA4C-E85A9365110D}" type="presParOf" srcId="{B97E6135-D948-49C8-952B-5702AEB3D78D}" destId="{2A7BE852-AB67-4B70-A437-11036E6A3CD7}" srcOrd="1" destOrd="0" presId="urn:microsoft.com/office/officeart/2005/8/layout/pList1"/>
    <dgm:cxn modelId="{0008832B-9DB4-4082-80C1-65D8C4729DD1}" type="presParOf" srcId="{B97E6135-D948-49C8-952B-5702AEB3D78D}" destId="{41DEA4B0-3D0A-47D0-9E5C-21E32C63F533}" srcOrd="2" destOrd="0" presId="urn:microsoft.com/office/officeart/2005/8/layout/pList1"/>
    <dgm:cxn modelId="{C6F242C4-D8F6-40A6-8BA7-702D77361A8D}" type="presParOf" srcId="{41DEA4B0-3D0A-47D0-9E5C-21E32C63F533}" destId="{FFF649C3-3A1C-4203-A293-DD35C3AFBAB6}" srcOrd="0" destOrd="0" presId="urn:microsoft.com/office/officeart/2005/8/layout/pList1"/>
    <dgm:cxn modelId="{FA83EB22-F3B6-43C1-B108-9718F90A9292}" type="presParOf" srcId="{41DEA4B0-3D0A-47D0-9E5C-21E32C63F533}" destId="{4DCE963D-8259-4CDC-878E-E8839AF172E2}" srcOrd="1" destOrd="0" presId="urn:microsoft.com/office/officeart/2005/8/layout/pList1"/>
    <dgm:cxn modelId="{55E34A85-4BFD-43F1-9175-B251B25A1DB6}" type="presParOf" srcId="{B97E6135-D948-49C8-952B-5702AEB3D78D}" destId="{DB6A15A8-98F5-4795-BE11-7F7D3BB5CC79}" srcOrd="3" destOrd="0" presId="urn:microsoft.com/office/officeart/2005/8/layout/pList1"/>
    <dgm:cxn modelId="{03F142A4-9E56-4603-93B5-8AEE36897E11}" type="presParOf" srcId="{B97E6135-D948-49C8-952B-5702AEB3D78D}" destId="{A3F4583C-BDD8-4694-A6A1-946C4BBC7A7C}" srcOrd="4" destOrd="0" presId="urn:microsoft.com/office/officeart/2005/8/layout/pList1"/>
    <dgm:cxn modelId="{EB612864-09A7-4304-A9BD-C9A595EED250}" type="presParOf" srcId="{A3F4583C-BDD8-4694-A6A1-946C4BBC7A7C}" destId="{C81EA2EF-802B-488E-AFA5-AF0C15B0D4CA}" srcOrd="0" destOrd="0" presId="urn:microsoft.com/office/officeart/2005/8/layout/pList1"/>
    <dgm:cxn modelId="{E97F3C95-8216-4CFF-A44D-E4367DB16285}" type="presParOf" srcId="{A3F4583C-BDD8-4694-A6A1-946C4BBC7A7C}" destId="{01588A9F-22AA-4918-B71B-100024F6A6E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2F41AD9-C333-41DF-9D27-13D3D486DD9D}"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6AEAA283-3F3F-4569-AB3E-B8B05D577DFB}">
      <dgm:prSet/>
      <dgm:spPr/>
      <dgm:t>
        <a:bodyPr/>
        <a:lstStyle/>
        <a:p>
          <a:r>
            <a:rPr lang="en-US" b="1" u="sng"/>
            <a:t>Redaction</a:t>
          </a:r>
          <a:r>
            <a:rPr lang="en-US"/>
            <a:t> of responses</a:t>
          </a:r>
        </a:p>
      </dgm:t>
    </dgm:pt>
    <dgm:pt modelId="{2BD48DFC-5BC7-44EE-8CCD-56FCD3E0D8D9}" type="parTrans" cxnId="{8402E533-8D61-4493-A83E-1D5769E4F69D}">
      <dgm:prSet/>
      <dgm:spPr/>
      <dgm:t>
        <a:bodyPr/>
        <a:lstStyle/>
        <a:p>
          <a:endParaRPr lang="en-US"/>
        </a:p>
      </dgm:t>
    </dgm:pt>
    <dgm:pt modelId="{8AE75C87-D01D-41C2-B4C9-40C5721442D9}" type="sibTrans" cxnId="{8402E533-8D61-4493-A83E-1D5769E4F69D}">
      <dgm:prSet/>
      <dgm:spPr/>
      <dgm:t>
        <a:bodyPr/>
        <a:lstStyle/>
        <a:p>
          <a:endParaRPr lang="en-US"/>
        </a:p>
      </dgm:t>
    </dgm:pt>
    <dgm:pt modelId="{953FD70B-4456-4810-8EEB-AB6A367529D8}">
      <dgm:prSet/>
      <dgm:spPr/>
      <dgm:t>
        <a:bodyPr/>
        <a:lstStyle/>
        <a:p>
          <a:r>
            <a:rPr lang="en-US" b="1" u="sng"/>
            <a:t>Not answering</a:t>
          </a:r>
          <a:r>
            <a:rPr lang="en-US" b="1"/>
            <a:t> </a:t>
          </a:r>
          <a:r>
            <a:rPr lang="en-US"/>
            <a:t>specific questions</a:t>
          </a:r>
        </a:p>
      </dgm:t>
    </dgm:pt>
    <dgm:pt modelId="{5D8DE51D-D502-4864-8E16-4772A42C93EB}" type="parTrans" cxnId="{5778CC46-67EA-4779-9A2F-60DFC1D9F5C2}">
      <dgm:prSet/>
      <dgm:spPr/>
      <dgm:t>
        <a:bodyPr/>
        <a:lstStyle/>
        <a:p>
          <a:endParaRPr lang="en-US"/>
        </a:p>
      </dgm:t>
    </dgm:pt>
    <dgm:pt modelId="{95641FD0-B0BF-4CFE-89D8-BF5F381134AE}" type="sibTrans" cxnId="{5778CC46-67EA-4779-9A2F-60DFC1D9F5C2}">
      <dgm:prSet/>
      <dgm:spPr/>
      <dgm:t>
        <a:bodyPr/>
        <a:lstStyle/>
        <a:p>
          <a:endParaRPr lang="en-US"/>
        </a:p>
      </dgm:t>
    </dgm:pt>
    <dgm:pt modelId="{D0CDE069-8DE6-41B6-9B1B-3737929778F9}">
      <dgm:prSet/>
      <dgm:spPr/>
      <dgm:t>
        <a:bodyPr/>
        <a:lstStyle/>
        <a:p>
          <a:r>
            <a:rPr lang="en-US" b="1" u="sng"/>
            <a:t>Extension</a:t>
          </a:r>
          <a:r>
            <a:rPr lang="en-US"/>
            <a:t> of time to file an FDS</a:t>
          </a:r>
        </a:p>
      </dgm:t>
    </dgm:pt>
    <dgm:pt modelId="{9FEEAA45-114F-42BC-B0D7-3B8F765CB21B}" type="parTrans" cxnId="{0087EC0E-662F-40F9-92D8-C52F5C888A37}">
      <dgm:prSet/>
      <dgm:spPr/>
      <dgm:t>
        <a:bodyPr/>
        <a:lstStyle/>
        <a:p>
          <a:endParaRPr lang="en-US"/>
        </a:p>
      </dgm:t>
    </dgm:pt>
    <dgm:pt modelId="{2BC90EEB-2950-4D3C-83A1-92913EFEECDF}" type="sibTrans" cxnId="{0087EC0E-662F-40F9-92D8-C52F5C888A37}">
      <dgm:prSet/>
      <dgm:spPr/>
      <dgm:t>
        <a:bodyPr/>
        <a:lstStyle/>
        <a:p>
          <a:endParaRPr lang="en-US"/>
        </a:p>
      </dgm:t>
    </dgm:pt>
    <dgm:pt modelId="{00178A45-7FDE-4772-BD25-294CF87C7592}">
      <dgm:prSet/>
      <dgm:spPr/>
      <dgm:t>
        <a:bodyPr/>
        <a:lstStyle/>
        <a:p>
          <a:r>
            <a:rPr lang="en-US" b="1" u="sng"/>
            <a:t>Exemption</a:t>
          </a:r>
          <a:r>
            <a:rPr lang="en-US"/>
            <a:t> from filing (Threshold Filers only)</a:t>
          </a:r>
        </a:p>
      </dgm:t>
    </dgm:pt>
    <dgm:pt modelId="{703C9354-33C6-4570-A67E-EF8CD01A134F}" type="parTrans" cxnId="{EE8AD425-B6DF-45F6-BC53-C08BD7D37968}">
      <dgm:prSet/>
      <dgm:spPr/>
      <dgm:t>
        <a:bodyPr/>
        <a:lstStyle/>
        <a:p>
          <a:endParaRPr lang="en-US"/>
        </a:p>
      </dgm:t>
    </dgm:pt>
    <dgm:pt modelId="{AF307F4A-F05D-4343-9CE7-E02491D92EFC}" type="sibTrans" cxnId="{EE8AD425-B6DF-45F6-BC53-C08BD7D37968}">
      <dgm:prSet/>
      <dgm:spPr/>
      <dgm:t>
        <a:bodyPr/>
        <a:lstStyle/>
        <a:p>
          <a:endParaRPr lang="en-US"/>
        </a:p>
      </dgm:t>
    </dgm:pt>
    <dgm:pt modelId="{497ED6A1-F6B3-431F-B668-9380255ADEA5}" type="pres">
      <dgm:prSet presAssocID="{02F41AD9-C333-41DF-9D27-13D3D486DD9D}" presName="linearFlow" presStyleCnt="0">
        <dgm:presLayoutVars>
          <dgm:dir/>
          <dgm:resizeHandles val="exact"/>
        </dgm:presLayoutVars>
      </dgm:prSet>
      <dgm:spPr/>
    </dgm:pt>
    <dgm:pt modelId="{A3FAEC27-DAC8-484D-AFBC-A73755090D76}" type="pres">
      <dgm:prSet presAssocID="{6AEAA283-3F3F-4569-AB3E-B8B05D577DFB}" presName="composite" presStyleCnt="0"/>
      <dgm:spPr/>
    </dgm:pt>
    <dgm:pt modelId="{99ACE306-424B-450F-A217-E81A05154D31}" type="pres">
      <dgm:prSet presAssocID="{6AEAA283-3F3F-4569-AB3E-B8B05D577DFB}"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raser with solid fill"/>
        </a:ext>
      </dgm:extLst>
    </dgm:pt>
    <dgm:pt modelId="{99EB7836-969A-46B4-AEA1-39804D01118E}" type="pres">
      <dgm:prSet presAssocID="{6AEAA283-3F3F-4569-AB3E-B8B05D577DFB}" presName="txShp" presStyleLbl="node1" presStyleIdx="0" presStyleCnt="4">
        <dgm:presLayoutVars>
          <dgm:bulletEnabled val="1"/>
        </dgm:presLayoutVars>
      </dgm:prSet>
      <dgm:spPr/>
    </dgm:pt>
    <dgm:pt modelId="{2AEBD3C7-B235-4AC6-9EEB-8FDE5032ED72}" type="pres">
      <dgm:prSet presAssocID="{8AE75C87-D01D-41C2-B4C9-40C5721442D9}" presName="spacing" presStyleCnt="0"/>
      <dgm:spPr/>
    </dgm:pt>
    <dgm:pt modelId="{33D00722-CE75-4673-90F9-27CBB3D2D199}" type="pres">
      <dgm:prSet presAssocID="{953FD70B-4456-4810-8EEB-AB6A367529D8}" presName="composite" presStyleCnt="0"/>
      <dgm:spPr/>
    </dgm:pt>
    <dgm:pt modelId="{57556ACE-8646-4AAC-A4EB-E63FD598D3FE}" type="pres">
      <dgm:prSet presAssocID="{953FD70B-4456-4810-8EEB-AB6A367529D8}"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box Crossed with solid fill"/>
        </a:ext>
      </dgm:extLst>
    </dgm:pt>
    <dgm:pt modelId="{95854D4F-8051-46D6-A3FC-1E93AA958CE6}" type="pres">
      <dgm:prSet presAssocID="{953FD70B-4456-4810-8EEB-AB6A367529D8}" presName="txShp" presStyleLbl="node1" presStyleIdx="1" presStyleCnt="4">
        <dgm:presLayoutVars>
          <dgm:bulletEnabled val="1"/>
        </dgm:presLayoutVars>
      </dgm:prSet>
      <dgm:spPr/>
    </dgm:pt>
    <dgm:pt modelId="{50BD8514-FD00-4A43-9F5A-FCE75351B218}" type="pres">
      <dgm:prSet presAssocID="{95641FD0-B0BF-4CFE-89D8-BF5F381134AE}" presName="spacing" presStyleCnt="0"/>
      <dgm:spPr/>
    </dgm:pt>
    <dgm:pt modelId="{64CF9993-0670-4B0A-8873-BC3CC0902451}" type="pres">
      <dgm:prSet presAssocID="{D0CDE069-8DE6-41B6-9B1B-3737929778F9}" presName="composite" presStyleCnt="0"/>
      <dgm:spPr/>
    </dgm:pt>
    <dgm:pt modelId="{0E7FCDC7-AEC6-4B5A-830A-D1568BB7EB12}" type="pres">
      <dgm:prSet presAssocID="{D0CDE069-8DE6-41B6-9B1B-3737929778F9}" presName="imgShp"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larm clock with solid fill"/>
        </a:ext>
      </dgm:extLst>
    </dgm:pt>
    <dgm:pt modelId="{DA30CCD3-46E7-41C5-BDC0-E8187F4B5FAB}" type="pres">
      <dgm:prSet presAssocID="{D0CDE069-8DE6-41B6-9B1B-3737929778F9}" presName="txShp" presStyleLbl="node1" presStyleIdx="2" presStyleCnt="4">
        <dgm:presLayoutVars>
          <dgm:bulletEnabled val="1"/>
        </dgm:presLayoutVars>
      </dgm:prSet>
      <dgm:spPr/>
    </dgm:pt>
    <dgm:pt modelId="{AB8DDD00-A56B-4C11-9D97-472B4F696488}" type="pres">
      <dgm:prSet presAssocID="{2BC90EEB-2950-4D3C-83A1-92913EFEECDF}" presName="spacing" presStyleCnt="0"/>
      <dgm:spPr/>
    </dgm:pt>
    <dgm:pt modelId="{CAB7359B-B059-42E2-AEEE-AB18802D9407}" type="pres">
      <dgm:prSet presAssocID="{00178A45-7FDE-4772-BD25-294CF87C7592}" presName="composite" presStyleCnt="0"/>
      <dgm:spPr/>
    </dgm:pt>
    <dgm:pt modelId="{3B9C626A-48FA-4537-BE17-415FAE1CBF62}" type="pres">
      <dgm:prSet presAssocID="{00178A45-7FDE-4772-BD25-294CF87C7592}"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No sign with solid fill"/>
        </a:ext>
      </dgm:extLst>
    </dgm:pt>
    <dgm:pt modelId="{ADF527F6-9666-4251-9892-C721D4A4FDA7}" type="pres">
      <dgm:prSet presAssocID="{00178A45-7FDE-4772-BD25-294CF87C7592}" presName="txShp" presStyleLbl="node1" presStyleIdx="3" presStyleCnt="4">
        <dgm:presLayoutVars>
          <dgm:bulletEnabled val="1"/>
        </dgm:presLayoutVars>
      </dgm:prSet>
      <dgm:spPr/>
    </dgm:pt>
  </dgm:ptLst>
  <dgm:cxnLst>
    <dgm:cxn modelId="{0087EC0E-662F-40F9-92D8-C52F5C888A37}" srcId="{02F41AD9-C333-41DF-9D27-13D3D486DD9D}" destId="{D0CDE069-8DE6-41B6-9B1B-3737929778F9}" srcOrd="2" destOrd="0" parTransId="{9FEEAA45-114F-42BC-B0D7-3B8F765CB21B}" sibTransId="{2BC90EEB-2950-4D3C-83A1-92913EFEECDF}"/>
    <dgm:cxn modelId="{3F079912-804A-4D9E-B92E-FA44E34F28E7}" type="presOf" srcId="{6AEAA283-3F3F-4569-AB3E-B8B05D577DFB}" destId="{99EB7836-969A-46B4-AEA1-39804D01118E}" srcOrd="0" destOrd="0" presId="urn:microsoft.com/office/officeart/2005/8/layout/vList3"/>
    <dgm:cxn modelId="{86E2A519-9D51-4039-9B93-42B13C1CE0AB}" type="presOf" srcId="{02F41AD9-C333-41DF-9D27-13D3D486DD9D}" destId="{497ED6A1-F6B3-431F-B668-9380255ADEA5}" srcOrd="0" destOrd="0" presId="urn:microsoft.com/office/officeart/2005/8/layout/vList3"/>
    <dgm:cxn modelId="{57E67524-4841-40C5-B65C-3ED075814648}" type="presOf" srcId="{953FD70B-4456-4810-8EEB-AB6A367529D8}" destId="{95854D4F-8051-46D6-A3FC-1E93AA958CE6}" srcOrd="0" destOrd="0" presId="urn:microsoft.com/office/officeart/2005/8/layout/vList3"/>
    <dgm:cxn modelId="{EE8AD425-B6DF-45F6-BC53-C08BD7D37968}" srcId="{02F41AD9-C333-41DF-9D27-13D3D486DD9D}" destId="{00178A45-7FDE-4772-BD25-294CF87C7592}" srcOrd="3" destOrd="0" parTransId="{703C9354-33C6-4570-A67E-EF8CD01A134F}" sibTransId="{AF307F4A-F05D-4343-9CE7-E02491D92EFC}"/>
    <dgm:cxn modelId="{4581A232-E2A4-4008-8243-9BB2A22109CD}" type="presOf" srcId="{D0CDE069-8DE6-41B6-9B1B-3737929778F9}" destId="{DA30CCD3-46E7-41C5-BDC0-E8187F4B5FAB}" srcOrd="0" destOrd="0" presId="urn:microsoft.com/office/officeart/2005/8/layout/vList3"/>
    <dgm:cxn modelId="{8402E533-8D61-4493-A83E-1D5769E4F69D}" srcId="{02F41AD9-C333-41DF-9D27-13D3D486DD9D}" destId="{6AEAA283-3F3F-4569-AB3E-B8B05D577DFB}" srcOrd="0" destOrd="0" parTransId="{2BD48DFC-5BC7-44EE-8CCD-56FCD3E0D8D9}" sibTransId="{8AE75C87-D01D-41C2-B4C9-40C5721442D9}"/>
    <dgm:cxn modelId="{5778CC46-67EA-4779-9A2F-60DFC1D9F5C2}" srcId="{02F41AD9-C333-41DF-9D27-13D3D486DD9D}" destId="{953FD70B-4456-4810-8EEB-AB6A367529D8}" srcOrd="1" destOrd="0" parTransId="{5D8DE51D-D502-4864-8E16-4772A42C93EB}" sibTransId="{95641FD0-B0BF-4CFE-89D8-BF5F381134AE}"/>
    <dgm:cxn modelId="{6A7D1990-825B-433F-B235-6C309D81507F}" type="presOf" srcId="{00178A45-7FDE-4772-BD25-294CF87C7592}" destId="{ADF527F6-9666-4251-9892-C721D4A4FDA7}" srcOrd="0" destOrd="0" presId="urn:microsoft.com/office/officeart/2005/8/layout/vList3"/>
    <dgm:cxn modelId="{36C73204-16B5-4F8E-93E5-5B7B2ED3BCAD}" type="presParOf" srcId="{497ED6A1-F6B3-431F-B668-9380255ADEA5}" destId="{A3FAEC27-DAC8-484D-AFBC-A73755090D76}" srcOrd="0" destOrd="0" presId="urn:microsoft.com/office/officeart/2005/8/layout/vList3"/>
    <dgm:cxn modelId="{60AC075B-8FBE-414B-8780-53B272C3EDE4}" type="presParOf" srcId="{A3FAEC27-DAC8-484D-AFBC-A73755090D76}" destId="{99ACE306-424B-450F-A217-E81A05154D31}" srcOrd="0" destOrd="0" presId="urn:microsoft.com/office/officeart/2005/8/layout/vList3"/>
    <dgm:cxn modelId="{FFBC04F2-48EC-4AFC-A699-0CDD5E5B5293}" type="presParOf" srcId="{A3FAEC27-DAC8-484D-AFBC-A73755090D76}" destId="{99EB7836-969A-46B4-AEA1-39804D01118E}" srcOrd="1" destOrd="0" presId="urn:microsoft.com/office/officeart/2005/8/layout/vList3"/>
    <dgm:cxn modelId="{7B6998DD-A30A-4E4D-B577-FCC2E6CFF09A}" type="presParOf" srcId="{497ED6A1-F6B3-431F-B668-9380255ADEA5}" destId="{2AEBD3C7-B235-4AC6-9EEB-8FDE5032ED72}" srcOrd="1" destOrd="0" presId="urn:microsoft.com/office/officeart/2005/8/layout/vList3"/>
    <dgm:cxn modelId="{A4329515-6C4F-430A-BF16-63710FB5B56B}" type="presParOf" srcId="{497ED6A1-F6B3-431F-B668-9380255ADEA5}" destId="{33D00722-CE75-4673-90F9-27CBB3D2D199}" srcOrd="2" destOrd="0" presId="urn:microsoft.com/office/officeart/2005/8/layout/vList3"/>
    <dgm:cxn modelId="{DFD2010A-C696-4DC8-BB79-87B1954DDF6F}" type="presParOf" srcId="{33D00722-CE75-4673-90F9-27CBB3D2D199}" destId="{57556ACE-8646-4AAC-A4EB-E63FD598D3FE}" srcOrd="0" destOrd="0" presId="urn:microsoft.com/office/officeart/2005/8/layout/vList3"/>
    <dgm:cxn modelId="{0BD5EE2D-6BA3-4699-B944-6B706D4960DD}" type="presParOf" srcId="{33D00722-CE75-4673-90F9-27CBB3D2D199}" destId="{95854D4F-8051-46D6-A3FC-1E93AA958CE6}" srcOrd="1" destOrd="0" presId="urn:microsoft.com/office/officeart/2005/8/layout/vList3"/>
    <dgm:cxn modelId="{2EEC9FD6-9955-487A-95A0-67595D9F4D0E}" type="presParOf" srcId="{497ED6A1-F6B3-431F-B668-9380255ADEA5}" destId="{50BD8514-FD00-4A43-9F5A-FCE75351B218}" srcOrd="3" destOrd="0" presId="urn:microsoft.com/office/officeart/2005/8/layout/vList3"/>
    <dgm:cxn modelId="{3FCFC6B1-F0DD-44D3-84DB-D63F45B3AEB1}" type="presParOf" srcId="{497ED6A1-F6B3-431F-B668-9380255ADEA5}" destId="{64CF9993-0670-4B0A-8873-BC3CC0902451}" srcOrd="4" destOrd="0" presId="urn:microsoft.com/office/officeart/2005/8/layout/vList3"/>
    <dgm:cxn modelId="{B9B69522-F102-4107-A120-2E85456F4B5C}" type="presParOf" srcId="{64CF9993-0670-4B0A-8873-BC3CC0902451}" destId="{0E7FCDC7-AEC6-4B5A-830A-D1568BB7EB12}" srcOrd="0" destOrd="0" presId="urn:microsoft.com/office/officeart/2005/8/layout/vList3"/>
    <dgm:cxn modelId="{B791178C-ED46-4BC9-9996-72B4CE5FD26E}" type="presParOf" srcId="{64CF9993-0670-4B0A-8873-BC3CC0902451}" destId="{DA30CCD3-46E7-41C5-BDC0-E8187F4B5FAB}" srcOrd="1" destOrd="0" presId="urn:microsoft.com/office/officeart/2005/8/layout/vList3"/>
    <dgm:cxn modelId="{5AD40617-1AA9-4216-A114-D1C4FD8EC752}" type="presParOf" srcId="{497ED6A1-F6B3-431F-B668-9380255ADEA5}" destId="{AB8DDD00-A56B-4C11-9D97-472B4F696488}" srcOrd="5" destOrd="0" presId="urn:microsoft.com/office/officeart/2005/8/layout/vList3"/>
    <dgm:cxn modelId="{8129B3BF-8D28-45CB-A12A-D6243DBA9813}" type="presParOf" srcId="{497ED6A1-F6B3-431F-B668-9380255ADEA5}" destId="{CAB7359B-B059-42E2-AEEE-AB18802D9407}" srcOrd="6" destOrd="0" presId="urn:microsoft.com/office/officeart/2005/8/layout/vList3"/>
    <dgm:cxn modelId="{4E69FB34-D93D-4A0D-8AA5-34C6D396B8FE}" type="presParOf" srcId="{CAB7359B-B059-42E2-AEEE-AB18802D9407}" destId="{3B9C626A-48FA-4537-BE17-415FAE1CBF62}" srcOrd="0" destOrd="0" presId="urn:microsoft.com/office/officeart/2005/8/layout/vList3"/>
    <dgm:cxn modelId="{387298E0-2D65-4D1D-A029-7D49BAA1C9A5}" type="presParOf" srcId="{CAB7359B-B059-42E2-AEEE-AB18802D9407}" destId="{ADF527F6-9666-4251-9892-C721D4A4FDA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8A57ACE-759C-48BD-BDDB-73A469992C6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7F582F4E-9A42-49B1-8D00-21ADE774943F}">
      <dgm:prSet custT="1">
        <dgm:style>
          <a:lnRef idx="0">
            <a:schemeClr val="accent1"/>
          </a:lnRef>
          <a:fillRef idx="3">
            <a:schemeClr val="accent1"/>
          </a:fillRef>
          <a:effectRef idx="3">
            <a:schemeClr val="accent1"/>
          </a:effectRef>
          <a:fontRef idx="minor">
            <a:schemeClr val="lt1"/>
          </a:fontRef>
        </dgm:style>
      </dgm:prSet>
      <dgm:spPr>
        <a:solidFill>
          <a:srgbClr val="00B0F0"/>
        </a:solidFill>
      </dgm:spPr>
      <dgm:t>
        <a:bodyPr/>
        <a:lstStyle/>
        <a:p>
          <a:pPr marL="0" indent="0" algn="ctr" rtl="0"/>
          <a:endParaRPr lang="en-US" sz="1800">
            <a:solidFill>
              <a:schemeClr val="bg1"/>
            </a:solidFill>
          </a:endParaRPr>
        </a:p>
      </dgm:t>
    </dgm:pt>
    <dgm:pt modelId="{7F8B2AF5-91A8-4E88-A10F-53E5BDF3D079}" type="parTrans" cxnId="{DC8A39DE-E7F6-4FD0-886F-A7CC8BC4C1A2}">
      <dgm:prSet/>
      <dgm:spPr/>
      <dgm:t>
        <a:bodyPr/>
        <a:lstStyle/>
        <a:p>
          <a:endParaRPr lang="en-US" sz="2400">
            <a:solidFill>
              <a:schemeClr val="bg1"/>
            </a:solidFill>
          </a:endParaRPr>
        </a:p>
      </dgm:t>
    </dgm:pt>
    <dgm:pt modelId="{D92FA1EA-BFC8-4D27-8CCD-84F74256FFFC}" type="sibTrans" cxnId="{DC8A39DE-E7F6-4FD0-886F-A7CC8BC4C1A2}">
      <dgm:prSet/>
      <dgm:spPr/>
      <dgm:t>
        <a:bodyPr/>
        <a:lstStyle/>
        <a:p>
          <a:endParaRPr lang="en-US" sz="2400">
            <a:solidFill>
              <a:schemeClr val="bg1"/>
            </a:solidFill>
          </a:endParaRPr>
        </a:p>
      </dgm:t>
    </dgm:pt>
    <dgm:pt modelId="{CBE7EB58-37EA-4CC7-9928-69493630E552}">
      <dgm:prSet custT="1">
        <dgm:style>
          <a:lnRef idx="0">
            <a:schemeClr val="accent1"/>
          </a:lnRef>
          <a:fillRef idx="3">
            <a:schemeClr val="accent1"/>
          </a:fillRef>
          <a:effectRef idx="3">
            <a:schemeClr val="accent1"/>
          </a:effectRef>
          <a:fontRef idx="minor">
            <a:schemeClr val="lt1"/>
          </a:fontRef>
        </dgm:style>
      </dgm:prSet>
      <dgm:spPr>
        <a:solidFill>
          <a:srgbClr val="00B0F0"/>
        </a:solidFill>
        <a:ln>
          <a:solidFill>
            <a:schemeClr val="bg2">
              <a:lumMod val="40000"/>
              <a:lumOff val="60000"/>
            </a:schemeClr>
          </a:solidFill>
        </a:ln>
      </dgm:spPr>
      <dgm:t>
        <a:bodyPr/>
        <a:lstStyle/>
        <a:p>
          <a:pPr algn="ctr" rtl="0"/>
          <a:endParaRPr lang="en-US" sz="1800">
            <a:solidFill>
              <a:schemeClr val="bg1"/>
            </a:solidFill>
          </a:endParaRPr>
        </a:p>
      </dgm:t>
    </dgm:pt>
    <dgm:pt modelId="{D2D046A6-86E5-4CF8-A419-800439E841AD}" type="parTrans" cxnId="{ED5A761A-1DA4-465D-9A21-7AB0D50ED6D2}">
      <dgm:prSet/>
      <dgm:spPr/>
      <dgm:t>
        <a:bodyPr/>
        <a:lstStyle/>
        <a:p>
          <a:endParaRPr lang="en-US" sz="2400">
            <a:solidFill>
              <a:schemeClr val="bg1"/>
            </a:solidFill>
          </a:endParaRPr>
        </a:p>
      </dgm:t>
    </dgm:pt>
    <dgm:pt modelId="{EF3F617F-5188-4322-8580-4E77E3CFCEB1}" type="sibTrans" cxnId="{ED5A761A-1DA4-465D-9A21-7AB0D50ED6D2}">
      <dgm:prSet/>
      <dgm:spPr/>
      <dgm:t>
        <a:bodyPr/>
        <a:lstStyle/>
        <a:p>
          <a:endParaRPr lang="en-US" sz="2400">
            <a:solidFill>
              <a:schemeClr val="bg1"/>
            </a:solidFill>
          </a:endParaRPr>
        </a:p>
      </dgm:t>
    </dgm:pt>
    <dgm:pt modelId="{28DFDA85-11DE-43E8-96A9-39DB0FD800DD}">
      <dgm:prSet custT="1">
        <dgm:style>
          <a:lnRef idx="0">
            <a:schemeClr val="accent1"/>
          </a:lnRef>
          <a:fillRef idx="3">
            <a:schemeClr val="accent1"/>
          </a:fillRef>
          <a:effectRef idx="3">
            <a:schemeClr val="accent1"/>
          </a:effectRef>
          <a:fontRef idx="minor">
            <a:schemeClr val="lt1"/>
          </a:fontRef>
        </dgm:style>
      </dgm:prSet>
      <dgm:spPr>
        <a:solidFill>
          <a:srgbClr val="00B0F0"/>
        </a:solidFill>
      </dgm:spPr>
      <dgm:t>
        <a:bodyPr/>
        <a:lstStyle/>
        <a:p>
          <a:pPr marL="0" indent="0" algn="ctr" rtl="0"/>
          <a:endParaRPr lang="en-US" sz="1800">
            <a:solidFill>
              <a:schemeClr val="bg1"/>
            </a:solidFill>
          </a:endParaRPr>
        </a:p>
      </dgm:t>
    </dgm:pt>
    <dgm:pt modelId="{A3247068-3779-48A8-B849-678262375192}" type="parTrans" cxnId="{A7C6EB88-E087-49D5-A0AE-D084576F9334}">
      <dgm:prSet/>
      <dgm:spPr/>
      <dgm:t>
        <a:bodyPr/>
        <a:lstStyle/>
        <a:p>
          <a:endParaRPr lang="en-US" sz="2400">
            <a:solidFill>
              <a:schemeClr val="bg1"/>
            </a:solidFill>
          </a:endParaRPr>
        </a:p>
      </dgm:t>
    </dgm:pt>
    <dgm:pt modelId="{6743B464-5744-4131-B845-07412A0CF685}" type="sibTrans" cxnId="{A7C6EB88-E087-49D5-A0AE-D084576F9334}">
      <dgm:prSet/>
      <dgm:spPr/>
      <dgm:t>
        <a:bodyPr/>
        <a:lstStyle/>
        <a:p>
          <a:endParaRPr lang="en-US" sz="2400">
            <a:solidFill>
              <a:schemeClr val="bg1"/>
            </a:solidFill>
          </a:endParaRPr>
        </a:p>
      </dgm:t>
    </dgm:pt>
    <dgm:pt modelId="{8E725CA2-DDF5-4F73-8A2E-8AA5659ED11E}">
      <dgm:prSet custT="1">
        <dgm:style>
          <a:lnRef idx="0">
            <a:schemeClr val="accent1"/>
          </a:lnRef>
          <a:fillRef idx="3">
            <a:schemeClr val="accent1"/>
          </a:fillRef>
          <a:effectRef idx="3">
            <a:schemeClr val="accent1"/>
          </a:effectRef>
          <a:fontRef idx="minor">
            <a:schemeClr val="lt1"/>
          </a:fontRef>
        </dgm:style>
      </dgm:prSet>
      <dgm:spPr>
        <a:solidFill>
          <a:srgbClr val="00B0F0"/>
        </a:solidFill>
      </dgm:spPr>
      <dgm:t>
        <a:bodyPr lIns="548640"/>
        <a:lstStyle/>
        <a:p>
          <a:pPr algn="ctr" rtl="0"/>
          <a:endParaRPr lang="en-US" sz="1800" b="1">
            <a:solidFill>
              <a:schemeClr val="tx1"/>
            </a:solidFill>
            <a:latin typeface="Arial" panose="020B0604020202020204" pitchFamily="34" charset="0"/>
            <a:cs typeface="Arial" panose="020B0604020202020204" pitchFamily="34" charset="0"/>
          </a:endParaRPr>
        </a:p>
      </dgm:t>
    </dgm:pt>
    <dgm:pt modelId="{2BE89895-CA73-4E74-B0F4-1DEB296D2C78}" type="parTrans" cxnId="{E6915F71-07C8-4E2D-A928-AE194CE501BA}">
      <dgm:prSet/>
      <dgm:spPr/>
      <dgm:t>
        <a:bodyPr/>
        <a:lstStyle/>
        <a:p>
          <a:endParaRPr lang="en-US" sz="2400">
            <a:solidFill>
              <a:schemeClr val="bg1"/>
            </a:solidFill>
          </a:endParaRPr>
        </a:p>
      </dgm:t>
    </dgm:pt>
    <dgm:pt modelId="{0C658FEC-6A50-4925-B71F-7F04C4FD87AB}" type="sibTrans" cxnId="{E6915F71-07C8-4E2D-A928-AE194CE501BA}">
      <dgm:prSet/>
      <dgm:spPr/>
      <dgm:t>
        <a:bodyPr/>
        <a:lstStyle/>
        <a:p>
          <a:endParaRPr lang="en-US" sz="2400">
            <a:solidFill>
              <a:schemeClr val="bg1"/>
            </a:solidFill>
          </a:endParaRPr>
        </a:p>
      </dgm:t>
    </dgm:pt>
    <dgm:pt modelId="{E2509272-F5FF-4432-BCC7-092D95A5673C}">
      <dgm:prSet custT="1">
        <dgm:style>
          <a:lnRef idx="0">
            <a:schemeClr val="accent1"/>
          </a:lnRef>
          <a:fillRef idx="3">
            <a:schemeClr val="accent1"/>
          </a:fillRef>
          <a:effectRef idx="3">
            <a:schemeClr val="accent1"/>
          </a:effectRef>
          <a:fontRef idx="minor">
            <a:schemeClr val="lt1"/>
          </a:fontRef>
        </dgm:style>
      </dgm:prSet>
      <dgm:spPr>
        <a:solidFill>
          <a:srgbClr val="00B0F0"/>
        </a:solidFill>
        <a:ln/>
      </dgm:spPr>
      <dgm:t>
        <a:bodyPr/>
        <a:lstStyle/>
        <a:p>
          <a:pPr algn="ctr" rtl="0"/>
          <a:endParaRPr lang="en-US" sz="1800">
            <a:solidFill>
              <a:schemeClr val="bg1"/>
            </a:solidFill>
          </a:endParaRPr>
        </a:p>
      </dgm:t>
    </dgm:pt>
    <dgm:pt modelId="{A4C85103-301D-4E28-8BAA-D664790312F9}" type="parTrans" cxnId="{B772EB6D-730F-4894-BA3D-F5990972FAB2}">
      <dgm:prSet/>
      <dgm:spPr/>
      <dgm:t>
        <a:bodyPr/>
        <a:lstStyle/>
        <a:p>
          <a:endParaRPr lang="en-US" sz="2400">
            <a:solidFill>
              <a:schemeClr val="bg1"/>
            </a:solidFill>
          </a:endParaRPr>
        </a:p>
      </dgm:t>
    </dgm:pt>
    <dgm:pt modelId="{9FCF58D9-437F-4ACA-B248-39FB0437E0F7}" type="sibTrans" cxnId="{B772EB6D-730F-4894-BA3D-F5990972FAB2}">
      <dgm:prSet/>
      <dgm:spPr/>
      <dgm:t>
        <a:bodyPr/>
        <a:lstStyle/>
        <a:p>
          <a:endParaRPr lang="en-US" sz="2400">
            <a:solidFill>
              <a:schemeClr val="bg1"/>
            </a:solidFill>
          </a:endParaRPr>
        </a:p>
      </dgm:t>
    </dgm:pt>
    <dgm:pt modelId="{0B385682-316A-492F-A364-C5DE619880ED}">
      <dgm:prSet custT="1">
        <dgm:style>
          <a:lnRef idx="0">
            <a:schemeClr val="accent1"/>
          </a:lnRef>
          <a:fillRef idx="3">
            <a:schemeClr val="accent1"/>
          </a:fillRef>
          <a:effectRef idx="3">
            <a:schemeClr val="accent1"/>
          </a:effectRef>
          <a:fontRef idx="minor">
            <a:schemeClr val="lt1"/>
          </a:fontRef>
        </dgm:style>
      </dgm:prSet>
      <dgm:spPr>
        <a:solidFill>
          <a:srgbClr val="00B0F0"/>
        </a:solidFill>
      </dgm:spPr>
      <dgm:t>
        <a:bodyPr/>
        <a:lstStyle/>
        <a:p>
          <a:pPr algn="ctr" rtl="0"/>
          <a:endParaRPr lang="en-US" sz="1800">
            <a:solidFill>
              <a:schemeClr val="bg1"/>
            </a:solidFill>
          </a:endParaRPr>
        </a:p>
      </dgm:t>
    </dgm:pt>
    <dgm:pt modelId="{B33E0A33-8438-4D7D-8808-551ECAFF3D48}" type="parTrans" cxnId="{EEA1DDBA-EF17-43F5-8F7E-73A52E317BEB}">
      <dgm:prSet/>
      <dgm:spPr/>
      <dgm:t>
        <a:bodyPr/>
        <a:lstStyle/>
        <a:p>
          <a:endParaRPr lang="en-US" sz="2400">
            <a:solidFill>
              <a:schemeClr val="bg1"/>
            </a:solidFill>
          </a:endParaRPr>
        </a:p>
      </dgm:t>
    </dgm:pt>
    <dgm:pt modelId="{5B24A9DC-834C-4C31-B231-72E0AD2CB7AF}" type="sibTrans" cxnId="{EEA1DDBA-EF17-43F5-8F7E-73A52E317BEB}">
      <dgm:prSet/>
      <dgm:spPr/>
      <dgm:t>
        <a:bodyPr/>
        <a:lstStyle/>
        <a:p>
          <a:endParaRPr lang="en-US" sz="2400">
            <a:solidFill>
              <a:schemeClr val="bg1"/>
            </a:solidFill>
          </a:endParaRPr>
        </a:p>
      </dgm:t>
    </dgm:pt>
    <dgm:pt modelId="{DA5D0D02-9502-4394-84F4-4D54047305D9}" type="pres">
      <dgm:prSet presAssocID="{F8A57ACE-759C-48BD-BDDB-73A469992C66}" presName="Name0" presStyleCnt="0">
        <dgm:presLayoutVars>
          <dgm:dir/>
          <dgm:resizeHandles val="exact"/>
        </dgm:presLayoutVars>
      </dgm:prSet>
      <dgm:spPr/>
    </dgm:pt>
    <dgm:pt modelId="{63B76622-E8D5-4739-A36C-B3F1F8C1DB40}" type="pres">
      <dgm:prSet presAssocID="{7F582F4E-9A42-49B1-8D00-21ADE774943F}" presName="composite" presStyleCnt="0"/>
      <dgm:spPr/>
    </dgm:pt>
    <dgm:pt modelId="{E1F09AA6-F061-40CF-AE59-1C569C2A1FE9}" type="pres">
      <dgm:prSet presAssocID="{7F582F4E-9A42-49B1-8D00-21ADE774943F}" presName="rect1" presStyleLbl="trAlignAcc1" presStyleIdx="0" presStyleCnt="6" custScaleX="88789" custScaleY="100000">
        <dgm:presLayoutVars>
          <dgm:bulletEnabled val="1"/>
        </dgm:presLayoutVars>
      </dgm:prSet>
      <dgm:spPr>
        <a:prstGeom prst="roundRect">
          <a:avLst/>
        </a:prstGeom>
      </dgm:spPr>
    </dgm:pt>
    <dgm:pt modelId="{A6FD44F3-5374-44A3-A072-3F30B8677391}" type="pres">
      <dgm:prSet presAssocID="{7F582F4E-9A42-49B1-8D00-21ADE774943F}" presName="rect2" presStyleLbl="fgImgPlace1" presStyleIdx="0" presStyleCnt="6"/>
      <dgm:spPr>
        <a:noFill/>
        <a:ln>
          <a:noFill/>
        </a:ln>
      </dgm:spPr>
    </dgm:pt>
    <dgm:pt modelId="{9F16F22A-75A3-42AF-B6F6-29ECD8C0A389}" type="pres">
      <dgm:prSet presAssocID="{D92FA1EA-BFC8-4D27-8CCD-84F74256FFFC}" presName="sibTrans" presStyleCnt="0"/>
      <dgm:spPr/>
    </dgm:pt>
    <dgm:pt modelId="{2F6EC25D-509B-4AAF-8C30-D960CEE47A50}" type="pres">
      <dgm:prSet presAssocID="{CBE7EB58-37EA-4CC7-9928-69493630E552}" presName="composite" presStyleCnt="0"/>
      <dgm:spPr/>
    </dgm:pt>
    <dgm:pt modelId="{5E6FB0B7-6766-4D49-AB1F-726B4A695AD5}" type="pres">
      <dgm:prSet presAssocID="{CBE7EB58-37EA-4CC7-9928-69493630E552}" presName="rect1" presStyleLbl="trAlignAcc1" presStyleIdx="1" presStyleCnt="6" custScaleX="88789">
        <dgm:presLayoutVars>
          <dgm:bulletEnabled val="1"/>
        </dgm:presLayoutVars>
      </dgm:prSet>
      <dgm:spPr>
        <a:prstGeom prst="roundRect">
          <a:avLst/>
        </a:prstGeom>
      </dgm:spPr>
    </dgm:pt>
    <dgm:pt modelId="{A5628DE4-0097-47F6-95F4-0C3DD5853912}" type="pres">
      <dgm:prSet presAssocID="{CBE7EB58-37EA-4CC7-9928-69493630E552}" presName="rect2" presStyleLbl="fgImgPlace1" presStyleIdx="1" presStyleCnt="6"/>
      <dgm:spPr>
        <a:noFill/>
        <a:ln>
          <a:noFill/>
        </a:ln>
      </dgm:spPr>
    </dgm:pt>
    <dgm:pt modelId="{2EC54574-9BE2-46C6-BE6F-BF68EEF1F770}" type="pres">
      <dgm:prSet presAssocID="{EF3F617F-5188-4322-8580-4E77E3CFCEB1}" presName="sibTrans" presStyleCnt="0"/>
      <dgm:spPr/>
    </dgm:pt>
    <dgm:pt modelId="{BE7D1A1E-F95B-480B-B79C-E6EBD5B6B5E0}" type="pres">
      <dgm:prSet presAssocID="{28DFDA85-11DE-43E8-96A9-39DB0FD800DD}" presName="composite" presStyleCnt="0"/>
      <dgm:spPr/>
    </dgm:pt>
    <dgm:pt modelId="{FA75245F-3CC6-42F9-BC8C-470A25D474B7}" type="pres">
      <dgm:prSet presAssocID="{28DFDA85-11DE-43E8-96A9-39DB0FD800DD}" presName="rect1" presStyleLbl="trAlignAcc1" presStyleIdx="2" presStyleCnt="6" custScaleX="88789" custLinFactNeighborX="-236" custLinFactNeighborY="553">
        <dgm:presLayoutVars>
          <dgm:bulletEnabled val="1"/>
        </dgm:presLayoutVars>
      </dgm:prSet>
      <dgm:spPr>
        <a:prstGeom prst="roundRect">
          <a:avLst/>
        </a:prstGeom>
      </dgm:spPr>
    </dgm:pt>
    <dgm:pt modelId="{D3BE77F0-C150-43DE-B2D7-6770188C5FB4}" type="pres">
      <dgm:prSet presAssocID="{28DFDA85-11DE-43E8-96A9-39DB0FD800DD}" presName="rect2" presStyleLbl="fgImgPlace1" presStyleIdx="2" presStyleCnt="6"/>
      <dgm:spPr>
        <a:noFill/>
        <a:ln>
          <a:noFill/>
        </a:ln>
      </dgm:spPr>
    </dgm:pt>
    <dgm:pt modelId="{A1D109E6-AEE3-4466-B085-04EFAA6A5C6A}" type="pres">
      <dgm:prSet presAssocID="{6743B464-5744-4131-B845-07412A0CF685}" presName="sibTrans" presStyleCnt="0"/>
      <dgm:spPr/>
    </dgm:pt>
    <dgm:pt modelId="{896D292C-0D5A-4158-A912-2094353C689C}" type="pres">
      <dgm:prSet presAssocID="{8E725CA2-DDF5-4F73-8A2E-8AA5659ED11E}" presName="composite" presStyleCnt="0"/>
      <dgm:spPr/>
    </dgm:pt>
    <dgm:pt modelId="{A2B12640-3D9C-4576-A29D-C1EAD8DDE627}" type="pres">
      <dgm:prSet presAssocID="{8E725CA2-DDF5-4F73-8A2E-8AA5659ED11E}" presName="rect1" presStyleLbl="trAlignAcc1" presStyleIdx="3" presStyleCnt="6" custScaleX="88789">
        <dgm:presLayoutVars>
          <dgm:bulletEnabled val="1"/>
        </dgm:presLayoutVars>
      </dgm:prSet>
      <dgm:spPr>
        <a:prstGeom prst="roundRect">
          <a:avLst/>
        </a:prstGeom>
      </dgm:spPr>
    </dgm:pt>
    <dgm:pt modelId="{70A8BC4D-F9AB-454D-BD82-64C70DA58512}" type="pres">
      <dgm:prSet presAssocID="{8E725CA2-DDF5-4F73-8A2E-8AA5659ED11E}" presName="rect2" presStyleLbl="fgImgPlace1" presStyleIdx="3" presStyleCnt="6" custLinFactX="200000" custLinFactNeighborX="218472" custLinFactNeighborY="40600"/>
      <dgm:spPr>
        <a:noFill/>
        <a:ln>
          <a:noFill/>
        </a:ln>
      </dgm:spPr>
    </dgm:pt>
    <dgm:pt modelId="{6738AE26-2FD8-4288-93AF-9CAE391A7F09}" type="pres">
      <dgm:prSet presAssocID="{0C658FEC-6A50-4925-B71F-7F04C4FD87AB}" presName="sibTrans" presStyleCnt="0"/>
      <dgm:spPr/>
    </dgm:pt>
    <dgm:pt modelId="{A144A022-E17B-48E7-A857-B749013A4DBF}" type="pres">
      <dgm:prSet presAssocID="{E2509272-F5FF-4432-BCC7-092D95A5673C}" presName="composite" presStyleCnt="0"/>
      <dgm:spPr/>
    </dgm:pt>
    <dgm:pt modelId="{1C8FCCB2-6FBC-49FB-8018-772AAB9EC1AE}" type="pres">
      <dgm:prSet presAssocID="{E2509272-F5FF-4432-BCC7-092D95A5673C}" presName="rect1" presStyleLbl="trAlignAcc1" presStyleIdx="4" presStyleCnt="6" custScaleX="88789">
        <dgm:presLayoutVars>
          <dgm:bulletEnabled val="1"/>
        </dgm:presLayoutVars>
      </dgm:prSet>
      <dgm:spPr>
        <a:prstGeom prst="roundRect">
          <a:avLst/>
        </a:prstGeom>
      </dgm:spPr>
    </dgm:pt>
    <dgm:pt modelId="{9AFE034A-FEA8-4BF4-8451-0A6D070BBCA8}" type="pres">
      <dgm:prSet presAssocID="{E2509272-F5FF-4432-BCC7-092D95A5673C}" presName="rect2" presStyleLbl="fgImgPlace1" presStyleIdx="4" presStyleCnt="6"/>
      <dgm:spPr>
        <a:noFill/>
        <a:ln>
          <a:noFill/>
        </a:ln>
      </dgm:spPr>
    </dgm:pt>
    <dgm:pt modelId="{DF925604-80A6-4CA3-BEDE-3E8E0E9C7F7D}" type="pres">
      <dgm:prSet presAssocID="{9FCF58D9-437F-4ACA-B248-39FB0437E0F7}" presName="sibTrans" presStyleCnt="0"/>
      <dgm:spPr/>
    </dgm:pt>
    <dgm:pt modelId="{CB2F2DB4-377D-4BC8-AAC2-9D09BE17A46C}" type="pres">
      <dgm:prSet presAssocID="{0B385682-316A-492F-A364-C5DE619880ED}" presName="composite" presStyleCnt="0"/>
      <dgm:spPr/>
    </dgm:pt>
    <dgm:pt modelId="{7A7A8B11-1694-4453-9AD8-9FEF089F24A5}" type="pres">
      <dgm:prSet presAssocID="{0B385682-316A-492F-A364-C5DE619880ED}" presName="rect1" presStyleLbl="trAlignAcc1" presStyleIdx="5" presStyleCnt="6" custScaleX="88789" custLinFactNeighborX="-1442" custLinFactNeighborY="1895">
        <dgm:presLayoutVars>
          <dgm:bulletEnabled val="1"/>
        </dgm:presLayoutVars>
      </dgm:prSet>
      <dgm:spPr>
        <a:prstGeom prst="roundRect">
          <a:avLst/>
        </a:prstGeom>
      </dgm:spPr>
    </dgm:pt>
    <dgm:pt modelId="{C2C40F8A-6780-455E-B52F-2BB6ABC5E835}" type="pres">
      <dgm:prSet presAssocID="{0B385682-316A-492F-A364-C5DE619880ED}" presName="rect2" presStyleLbl="fgImgPlace1" presStyleIdx="5" presStyleCnt="6"/>
      <dgm:spPr>
        <a:noFill/>
        <a:ln>
          <a:noFill/>
        </a:ln>
      </dgm:spPr>
    </dgm:pt>
  </dgm:ptLst>
  <dgm:cxnLst>
    <dgm:cxn modelId="{31A82C00-2F34-4D95-9E68-5928A944B558}" type="presOf" srcId="{28DFDA85-11DE-43E8-96A9-39DB0FD800DD}" destId="{FA75245F-3CC6-42F9-BC8C-470A25D474B7}" srcOrd="0" destOrd="0" presId="urn:microsoft.com/office/officeart/2008/layout/PictureStrips"/>
    <dgm:cxn modelId="{C0B56A07-805B-4416-B89E-86D6871940FA}" type="presOf" srcId="{0B385682-316A-492F-A364-C5DE619880ED}" destId="{7A7A8B11-1694-4453-9AD8-9FEF089F24A5}" srcOrd="0" destOrd="0" presId="urn:microsoft.com/office/officeart/2008/layout/PictureStrips"/>
    <dgm:cxn modelId="{ED5A761A-1DA4-465D-9A21-7AB0D50ED6D2}" srcId="{F8A57ACE-759C-48BD-BDDB-73A469992C66}" destId="{CBE7EB58-37EA-4CC7-9928-69493630E552}" srcOrd="1" destOrd="0" parTransId="{D2D046A6-86E5-4CF8-A419-800439E841AD}" sibTransId="{EF3F617F-5188-4322-8580-4E77E3CFCEB1}"/>
    <dgm:cxn modelId="{C9D7B42A-069C-4450-A345-4D01CEB933D8}" type="presOf" srcId="{CBE7EB58-37EA-4CC7-9928-69493630E552}" destId="{5E6FB0B7-6766-4D49-AB1F-726B4A695AD5}" srcOrd="0" destOrd="0" presId="urn:microsoft.com/office/officeart/2008/layout/PictureStrips"/>
    <dgm:cxn modelId="{D4B84C46-1CFF-4448-B82A-6248683E74B4}" type="presOf" srcId="{E2509272-F5FF-4432-BCC7-092D95A5673C}" destId="{1C8FCCB2-6FBC-49FB-8018-772AAB9EC1AE}" srcOrd="0" destOrd="0" presId="urn:microsoft.com/office/officeart/2008/layout/PictureStrips"/>
    <dgm:cxn modelId="{DE5AD246-A74F-4833-8683-A843D6AED111}" type="presOf" srcId="{F8A57ACE-759C-48BD-BDDB-73A469992C66}" destId="{DA5D0D02-9502-4394-84F4-4D54047305D9}" srcOrd="0" destOrd="0" presId="urn:microsoft.com/office/officeart/2008/layout/PictureStrips"/>
    <dgm:cxn modelId="{B772EB6D-730F-4894-BA3D-F5990972FAB2}" srcId="{F8A57ACE-759C-48BD-BDDB-73A469992C66}" destId="{E2509272-F5FF-4432-BCC7-092D95A5673C}" srcOrd="4" destOrd="0" parTransId="{A4C85103-301D-4E28-8BAA-D664790312F9}" sibTransId="{9FCF58D9-437F-4ACA-B248-39FB0437E0F7}"/>
    <dgm:cxn modelId="{E6915F71-07C8-4E2D-A928-AE194CE501BA}" srcId="{F8A57ACE-759C-48BD-BDDB-73A469992C66}" destId="{8E725CA2-DDF5-4F73-8A2E-8AA5659ED11E}" srcOrd="3" destOrd="0" parTransId="{2BE89895-CA73-4E74-B0F4-1DEB296D2C78}" sibTransId="{0C658FEC-6A50-4925-B71F-7F04C4FD87AB}"/>
    <dgm:cxn modelId="{F0733987-8687-4016-A19A-7CDEC21BB403}" type="presOf" srcId="{7F582F4E-9A42-49B1-8D00-21ADE774943F}" destId="{E1F09AA6-F061-40CF-AE59-1C569C2A1FE9}" srcOrd="0" destOrd="0" presId="urn:microsoft.com/office/officeart/2008/layout/PictureStrips"/>
    <dgm:cxn modelId="{A7C6EB88-E087-49D5-A0AE-D084576F9334}" srcId="{F8A57ACE-759C-48BD-BDDB-73A469992C66}" destId="{28DFDA85-11DE-43E8-96A9-39DB0FD800DD}" srcOrd="2" destOrd="0" parTransId="{A3247068-3779-48A8-B849-678262375192}" sibTransId="{6743B464-5744-4131-B845-07412A0CF685}"/>
    <dgm:cxn modelId="{CF03EB99-E78F-4805-9273-62216A92D085}" type="presOf" srcId="{8E725CA2-DDF5-4F73-8A2E-8AA5659ED11E}" destId="{A2B12640-3D9C-4576-A29D-C1EAD8DDE627}" srcOrd="0" destOrd="0" presId="urn:microsoft.com/office/officeart/2008/layout/PictureStrips"/>
    <dgm:cxn modelId="{EEA1DDBA-EF17-43F5-8F7E-73A52E317BEB}" srcId="{F8A57ACE-759C-48BD-BDDB-73A469992C66}" destId="{0B385682-316A-492F-A364-C5DE619880ED}" srcOrd="5" destOrd="0" parTransId="{B33E0A33-8438-4D7D-8808-551ECAFF3D48}" sibTransId="{5B24A9DC-834C-4C31-B231-72E0AD2CB7AF}"/>
    <dgm:cxn modelId="{DC8A39DE-E7F6-4FD0-886F-A7CC8BC4C1A2}" srcId="{F8A57ACE-759C-48BD-BDDB-73A469992C66}" destId="{7F582F4E-9A42-49B1-8D00-21ADE774943F}" srcOrd="0" destOrd="0" parTransId="{7F8B2AF5-91A8-4E88-A10F-53E5BDF3D079}" sibTransId="{D92FA1EA-BFC8-4D27-8CCD-84F74256FFFC}"/>
    <dgm:cxn modelId="{179DB037-88A2-440E-A40F-0027DE6CDEE2}" type="presParOf" srcId="{DA5D0D02-9502-4394-84F4-4D54047305D9}" destId="{63B76622-E8D5-4739-A36C-B3F1F8C1DB40}" srcOrd="0" destOrd="0" presId="urn:microsoft.com/office/officeart/2008/layout/PictureStrips"/>
    <dgm:cxn modelId="{34335BBE-5132-4453-9A7C-CCB4EE600FDA}" type="presParOf" srcId="{63B76622-E8D5-4739-A36C-B3F1F8C1DB40}" destId="{E1F09AA6-F061-40CF-AE59-1C569C2A1FE9}" srcOrd="0" destOrd="0" presId="urn:microsoft.com/office/officeart/2008/layout/PictureStrips"/>
    <dgm:cxn modelId="{CB8BC3A9-2D91-4B7A-BA24-94C087BFFCE9}" type="presParOf" srcId="{63B76622-E8D5-4739-A36C-B3F1F8C1DB40}" destId="{A6FD44F3-5374-44A3-A072-3F30B8677391}" srcOrd="1" destOrd="0" presId="urn:microsoft.com/office/officeart/2008/layout/PictureStrips"/>
    <dgm:cxn modelId="{DE98A24E-E548-42E3-ACF8-00640AB227FF}" type="presParOf" srcId="{DA5D0D02-9502-4394-84F4-4D54047305D9}" destId="{9F16F22A-75A3-42AF-B6F6-29ECD8C0A389}" srcOrd="1" destOrd="0" presId="urn:microsoft.com/office/officeart/2008/layout/PictureStrips"/>
    <dgm:cxn modelId="{EE66301D-A08B-48C2-B01C-58DD1717B761}" type="presParOf" srcId="{DA5D0D02-9502-4394-84F4-4D54047305D9}" destId="{2F6EC25D-509B-4AAF-8C30-D960CEE47A50}" srcOrd="2" destOrd="0" presId="urn:microsoft.com/office/officeart/2008/layout/PictureStrips"/>
    <dgm:cxn modelId="{4266814C-9F29-4ABE-B735-9602A5B6EA62}" type="presParOf" srcId="{2F6EC25D-509B-4AAF-8C30-D960CEE47A50}" destId="{5E6FB0B7-6766-4D49-AB1F-726B4A695AD5}" srcOrd="0" destOrd="0" presId="urn:microsoft.com/office/officeart/2008/layout/PictureStrips"/>
    <dgm:cxn modelId="{9E36CE6F-1A79-4582-B59C-94800EF82EF5}" type="presParOf" srcId="{2F6EC25D-509B-4AAF-8C30-D960CEE47A50}" destId="{A5628DE4-0097-47F6-95F4-0C3DD5853912}" srcOrd="1" destOrd="0" presId="urn:microsoft.com/office/officeart/2008/layout/PictureStrips"/>
    <dgm:cxn modelId="{FD44DFAD-83BE-4349-AAC9-85D19524CE04}" type="presParOf" srcId="{DA5D0D02-9502-4394-84F4-4D54047305D9}" destId="{2EC54574-9BE2-46C6-BE6F-BF68EEF1F770}" srcOrd="3" destOrd="0" presId="urn:microsoft.com/office/officeart/2008/layout/PictureStrips"/>
    <dgm:cxn modelId="{0172A121-081E-4275-9C8D-F178169E98ED}" type="presParOf" srcId="{DA5D0D02-9502-4394-84F4-4D54047305D9}" destId="{BE7D1A1E-F95B-480B-B79C-E6EBD5B6B5E0}" srcOrd="4" destOrd="0" presId="urn:microsoft.com/office/officeart/2008/layout/PictureStrips"/>
    <dgm:cxn modelId="{276E12E9-1D7B-455B-905A-488788E3E639}" type="presParOf" srcId="{BE7D1A1E-F95B-480B-B79C-E6EBD5B6B5E0}" destId="{FA75245F-3CC6-42F9-BC8C-470A25D474B7}" srcOrd="0" destOrd="0" presId="urn:microsoft.com/office/officeart/2008/layout/PictureStrips"/>
    <dgm:cxn modelId="{D30201D7-4940-4814-A6CC-DD4780D24897}" type="presParOf" srcId="{BE7D1A1E-F95B-480B-B79C-E6EBD5B6B5E0}" destId="{D3BE77F0-C150-43DE-B2D7-6770188C5FB4}" srcOrd="1" destOrd="0" presId="urn:microsoft.com/office/officeart/2008/layout/PictureStrips"/>
    <dgm:cxn modelId="{A4C8A2DA-3AEE-44DF-AF71-1458A05BB6D7}" type="presParOf" srcId="{DA5D0D02-9502-4394-84F4-4D54047305D9}" destId="{A1D109E6-AEE3-4466-B085-04EFAA6A5C6A}" srcOrd="5" destOrd="0" presId="urn:microsoft.com/office/officeart/2008/layout/PictureStrips"/>
    <dgm:cxn modelId="{436310F1-0801-4B75-94C5-DA4BCA7DE549}" type="presParOf" srcId="{DA5D0D02-9502-4394-84F4-4D54047305D9}" destId="{896D292C-0D5A-4158-A912-2094353C689C}" srcOrd="6" destOrd="0" presId="urn:microsoft.com/office/officeart/2008/layout/PictureStrips"/>
    <dgm:cxn modelId="{0C064559-8B5C-4E95-9CDA-AC9C3E6F5BB6}" type="presParOf" srcId="{896D292C-0D5A-4158-A912-2094353C689C}" destId="{A2B12640-3D9C-4576-A29D-C1EAD8DDE627}" srcOrd="0" destOrd="0" presId="urn:microsoft.com/office/officeart/2008/layout/PictureStrips"/>
    <dgm:cxn modelId="{C6E3ABF0-79AC-4310-9E19-FC3CBD78C673}" type="presParOf" srcId="{896D292C-0D5A-4158-A912-2094353C689C}" destId="{70A8BC4D-F9AB-454D-BD82-64C70DA58512}" srcOrd="1" destOrd="0" presId="urn:microsoft.com/office/officeart/2008/layout/PictureStrips"/>
    <dgm:cxn modelId="{9BF20722-8FFB-4183-9DEE-993E31385292}" type="presParOf" srcId="{DA5D0D02-9502-4394-84F4-4D54047305D9}" destId="{6738AE26-2FD8-4288-93AF-9CAE391A7F09}" srcOrd="7" destOrd="0" presId="urn:microsoft.com/office/officeart/2008/layout/PictureStrips"/>
    <dgm:cxn modelId="{22DEBED0-7DBA-4631-9F00-BEC8F915A494}" type="presParOf" srcId="{DA5D0D02-9502-4394-84F4-4D54047305D9}" destId="{A144A022-E17B-48E7-A857-B749013A4DBF}" srcOrd="8" destOrd="0" presId="urn:microsoft.com/office/officeart/2008/layout/PictureStrips"/>
    <dgm:cxn modelId="{A816ED10-9736-4B34-B33F-B7F9C6B486FF}" type="presParOf" srcId="{A144A022-E17B-48E7-A857-B749013A4DBF}" destId="{1C8FCCB2-6FBC-49FB-8018-772AAB9EC1AE}" srcOrd="0" destOrd="0" presId="urn:microsoft.com/office/officeart/2008/layout/PictureStrips"/>
    <dgm:cxn modelId="{7E04A7A1-0138-47FF-87D5-CD94DB4E2095}" type="presParOf" srcId="{A144A022-E17B-48E7-A857-B749013A4DBF}" destId="{9AFE034A-FEA8-4BF4-8451-0A6D070BBCA8}" srcOrd="1" destOrd="0" presId="urn:microsoft.com/office/officeart/2008/layout/PictureStrips"/>
    <dgm:cxn modelId="{16EBB068-D559-40B7-A73E-2D2655905A20}" type="presParOf" srcId="{DA5D0D02-9502-4394-84F4-4D54047305D9}" destId="{DF925604-80A6-4CA3-BEDE-3E8E0E9C7F7D}" srcOrd="9" destOrd="0" presId="urn:microsoft.com/office/officeart/2008/layout/PictureStrips"/>
    <dgm:cxn modelId="{72BB6D81-AB1C-4794-AD2F-C0871B0E488F}" type="presParOf" srcId="{DA5D0D02-9502-4394-84F4-4D54047305D9}" destId="{CB2F2DB4-377D-4BC8-AAC2-9D09BE17A46C}" srcOrd="10" destOrd="0" presId="urn:microsoft.com/office/officeart/2008/layout/PictureStrips"/>
    <dgm:cxn modelId="{B1EC4F77-3D41-4108-AC1B-F3DC002C814C}" type="presParOf" srcId="{CB2F2DB4-377D-4BC8-AAC2-9D09BE17A46C}" destId="{7A7A8B11-1694-4453-9AD8-9FEF089F24A5}" srcOrd="0" destOrd="0" presId="urn:microsoft.com/office/officeart/2008/layout/PictureStrips"/>
    <dgm:cxn modelId="{0CE34159-C458-41DE-8C00-0CA6DA73B67D}" type="presParOf" srcId="{CB2F2DB4-377D-4BC8-AAC2-9D09BE17A46C}" destId="{C2C40F8A-6780-455E-B52F-2BB6ABC5E835}" srcOrd="1" destOrd="0" presId="urn:microsoft.com/office/officeart/2008/layout/PictureStrip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BB6ADAC-DDA6-4D0A-AE0E-527BD3EFAF4D}" type="doc">
      <dgm:prSet loTypeId="urn:microsoft.com/office/officeart/2005/8/layout/cycle5" loCatId="cycle" qsTypeId="urn:microsoft.com/office/officeart/2005/8/quickstyle/simple2" qsCatId="simple" csTypeId="urn:microsoft.com/office/officeart/2005/8/colors/accent1_4" csCatId="accent1" phldr="1"/>
      <dgm:spPr/>
      <dgm:t>
        <a:bodyPr/>
        <a:lstStyle/>
        <a:p>
          <a:endParaRPr lang="en-US"/>
        </a:p>
      </dgm:t>
    </dgm:pt>
    <dgm:pt modelId="{21404AD9-5407-4E50-8510-E0AA9F3784DA}">
      <dgm:prSet phldrT="[Text]"/>
      <dgm:spPr/>
      <dgm:t>
        <a:bodyPr/>
        <a:lstStyle/>
        <a:p>
          <a:r>
            <a:rPr lang="en-US" b="1">
              <a:solidFill>
                <a:schemeClr val="bg1"/>
              </a:solidFill>
            </a:rPr>
            <a:t>Investigations &amp; Enforcement</a:t>
          </a:r>
        </a:p>
      </dgm:t>
    </dgm:pt>
    <dgm:pt modelId="{23DB0430-F990-45DD-AEB2-3EC631968480}" type="parTrans" cxnId="{C7F75692-A082-4C34-8173-EB61F14EDEBC}">
      <dgm:prSet/>
      <dgm:spPr/>
      <dgm:t>
        <a:bodyPr/>
        <a:lstStyle/>
        <a:p>
          <a:endParaRPr lang="en-US">
            <a:solidFill>
              <a:schemeClr val="bg1"/>
            </a:solidFill>
          </a:endParaRPr>
        </a:p>
      </dgm:t>
    </dgm:pt>
    <dgm:pt modelId="{3A4EBDE6-7A92-4667-8214-FCA1573CD84D}" type="sibTrans" cxnId="{C7F75692-A082-4C34-8173-EB61F14EDEBC}">
      <dgm:prSet/>
      <dgm:spPr/>
      <dgm:t>
        <a:bodyPr/>
        <a:lstStyle/>
        <a:p>
          <a:endParaRPr lang="en-US">
            <a:solidFill>
              <a:schemeClr val="bg1"/>
            </a:solidFill>
          </a:endParaRPr>
        </a:p>
      </dgm:t>
    </dgm:pt>
    <dgm:pt modelId="{3EFE7080-3907-4224-9BB5-56BF51A6BCC2}">
      <dgm:prSet phldrT="[Text]"/>
      <dgm:spPr/>
      <dgm:t>
        <a:bodyPr/>
        <a:lstStyle/>
        <a:p>
          <a:r>
            <a:rPr lang="en-US" b="1">
              <a:solidFill>
                <a:schemeClr val="bg1"/>
              </a:solidFill>
            </a:rPr>
            <a:t>Advice, Guidance, &amp; Education</a:t>
          </a:r>
        </a:p>
      </dgm:t>
    </dgm:pt>
    <dgm:pt modelId="{242025CB-B342-47F6-A261-CC52100D1C21}" type="parTrans" cxnId="{20BE5A3F-E8AA-4EBE-B073-F3C52C5402DA}">
      <dgm:prSet/>
      <dgm:spPr/>
      <dgm:t>
        <a:bodyPr/>
        <a:lstStyle/>
        <a:p>
          <a:endParaRPr lang="en-US">
            <a:solidFill>
              <a:schemeClr val="bg1"/>
            </a:solidFill>
          </a:endParaRPr>
        </a:p>
      </dgm:t>
    </dgm:pt>
    <dgm:pt modelId="{F2BC01AE-C412-401C-B674-CB009D375D19}" type="sibTrans" cxnId="{20BE5A3F-E8AA-4EBE-B073-F3C52C5402DA}">
      <dgm:prSet/>
      <dgm:spPr/>
      <dgm:t>
        <a:bodyPr/>
        <a:lstStyle/>
        <a:p>
          <a:endParaRPr lang="en-US">
            <a:solidFill>
              <a:schemeClr val="bg1"/>
            </a:solidFill>
          </a:endParaRPr>
        </a:p>
      </dgm:t>
    </dgm:pt>
    <dgm:pt modelId="{AE273955-19AA-430A-9204-86AC4DED931E}">
      <dgm:prSet phldrT="[Text]"/>
      <dgm:spPr/>
      <dgm:t>
        <a:bodyPr/>
        <a:lstStyle/>
        <a:p>
          <a:r>
            <a:rPr lang="en-US" b="1">
              <a:solidFill>
                <a:schemeClr val="bg1"/>
              </a:solidFill>
            </a:rPr>
            <a:t>Transparency</a:t>
          </a:r>
        </a:p>
      </dgm:t>
    </dgm:pt>
    <dgm:pt modelId="{F02ED236-3815-4E71-93AE-97CFCDE8A3F7}" type="parTrans" cxnId="{2E9B1E8F-FF67-493C-B134-0C16B1D36A8A}">
      <dgm:prSet/>
      <dgm:spPr/>
      <dgm:t>
        <a:bodyPr/>
        <a:lstStyle/>
        <a:p>
          <a:endParaRPr lang="en-US">
            <a:solidFill>
              <a:schemeClr val="bg1"/>
            </a:solidFill>
          </a:endParaRPr>
        </a:p>
      </dgm:t>
    </dgm:pt>
    <dgm:pt modelId="{56F59277-2F16-49B3-8CC3-4D7F29CC862D}" type="sibTrans" cxnId="{2E9B1E8F-FF67-493C-B134-0C16B1D36A8A}">
      <dgm:prSet/>
      <dgm:spPr/>
      <dgm:t>
        <a:bodyPr/>
        <a:lstStyle/>
        <a:p>
          <a:endParaRPr lang="en-US">
            <a:solidFill>
              <a:schemeClr val="bg1"/>
            </a:solidFill>
          </a:endParaRPr>
        </a:p>
      </dgm:t>
    </dgm:pt>
    <dgm:pt modelId="{650EC1B3-5414-4D0F-B3DB-494D57933C61}">
      <dgm:prSet phldrT="[Text]"/>
      <dgm:spPr/>
      <dgm:t>
        <a:bodyPr/>
        <a:lstStyle/>
        <a:p>
          <a:r>
            <a:rPr lang="en-US" b="1">
              <a:solidFill>
                <a:schemeClr val="bg1"/>
              </a:solidFill>
            </a:rPr>
            <a:t>Ethics &amp; Lobbying Regulations</a:t>
          </a:r>
        </a:p>
      </dgm:t>
    </dgm:pt>
    <dgm:pt modelId="{7F3E3EA7-B4D2-40BF-AF0A-7C12EEF497BC}" type="parTrans" cxnId="{588E3449-FD93-44E6-94FC-95467CE5F9AF}">
      <dgm:prSet/>
      <dgm:spPr/>
      <dgm:t>
        <a:bodyPr/>
        <a:lstStyle/>
        <a:p>
          <a:endParaRPr lang="en-US">
            <a:solidFill>
              <a:schemeClr val="bg1"/>
            </a:solidFill>
          </a:endParaRPr>
        </a:p>
      </dgm:t>
    </dgm:pt>
    <dgm:pt modelId="{3734D869-574E-41C9-A5CC-129E74ED84CC}" type="sibTrans" cxnId="{588E3449-FD93-44E6-94FC-95467CE5F9AF}">
      <dgm:prSet/>
      <dgm:spPr/>
      <dgm:t>
        <a:bodyPr/>
        <a:lstStyle/>
        <a:p>
          <a:endParaRPr lang="en-US">
            <a:solidFill>
              <a:schemeClr val="bg1"/>
            </a:solidFill>
          </a:endParaRPr>
        </a:p>
      </dgm:t>
    </dgm:pt>
    <dgm:pt modelId="{8DAEB2FC-836F-452E-966F-DC1A6151532B}" type="pres">
      <dgm:prSet presAssocID="{9BB6ADAC-DDA6-4D0A-AE0E-527BD3EFAF4D}" presName="cycle" presStyleCnt="0">
        <dgm:presLayoutVars>
          <dgm:dir/>
          <dgm:resizeHandles val="exact"/>
        </dgm:presLayoutVars>
      </dgm:prSet>
      <dgm:spPr/>
    </dgm:pt>
    <dgm:pt modelId="{2C23DC95-BCEF-40DC-BD02-A4561BC783DB}" type="pres">
      <dgm:prSet presAssocID="{3EFE7080-3907-4224-9BB5-56BF51A6BCC2}" presName="node" presStyleLbl="node1" presStyleIdx="0" presStyleCnt="4">
        <dgm:presLayoutVars>
          <dgm:bulletEnabled val="1"/>
        </dgm:presLayoutVars>
      </dgm:prSet>
      <dgm:spPr/>
    </dgm:pt>
    <dgm:pt modelId="{ABD278C5-FC4C-49DE-8864-B7DFCDA8A41A}" type="pres">
      <dgm:prSet presAssocID="{3EFE7080-3907-4224-9BB5-56BF51A6BCC2}" presName="spNode" presStyleCnt="0"/>
      <dgm:spPr/>
    </dgm:pt>
    <dgm:pt modelId="{7CFE40C4-15FE-413F-904E-F77E41C7765B}" type="pres">
      <dgm:prSet presAssocID="{F2BC01AE-C412-401C-B674-CB009D375D19}" presName="sibTrans" presStyleLbl="sibTrans1D1" presStyleIdx="0" presStyleCnt="4"/>
      <dgm:spPr/>
    </dgm:pt>
    <dgm:pt modelId="{F58B6096-AFE7-41D8-A703-8FB4401A71DA}" type="pres">
      <dgm:prSet presAssocID="{AE273955-19AA-430A-9204-86AC4DED931E}" presName="node" presStyleLbl="node1" presStyleIdx="1" presStyleCnt="4">
        <dgm:presLayoutVars>
          <dgm:bulletEnabled val="1"/>
        </dgm:presLayoutVars>
      </dgm:prSet>
      <dgm:spPr/>
    </dgm:pt>
    <dgm:pt modelId="{7712EC06-8A16-4BCE-B13F-5AFFB321043D}" type="pres">
      <dgm:prSet presAssocID="{AE273955-19AA-430A-9204-86AC4DED931E}" presName="spNode" presStyleCnt="0"/>
      <dgm:spPr/>
    </dgm:pt>
    <dgm:pt modelId="{A6111CDC-BF9B-4603-907B-C106D4D90F26}" type="pres">
      <dgm:prSet presAssocID="{56F59277-2F16-49B3-8CC3-4D7F29CC862D}" presName="sibTrans" presStyleLbl="sibTrans1D1" presStyleIdx="1" presStyleCnt="4"/>
      <dgm:spPr/>
    </dgm:pt>
    <dgm:pt modelId="{2CDAA831-8D1C-4335-B2D4-7E58905D06C1}" type="pres">
      <dgm:prSet presAssocID="{650EC1B3-5414-4D0F-B3DB-494D57933C61}" presName="node" presStyleLbl="node1" presStyleIdx="2" presStyleCnt="4">
        <dgm:presLayoutVars>
          <dgm:bulletEnabled val="1"/>
        </dgm:presLayoutVars>
      </dgm:prSet>
      <dgm:spPr/>
    </dgm:pt>
    <dgm:pt modelId="{C12746AA-ED2D-4E4B-A5BA-C18411F241C6}" type="pres">
      <dgm:prSet presAssocID="{650EC1B3-5414-4D0F-B3DB-494D57933C61}" presName="spNode" presStyleCnt="0"/>
      <dgm:spPr/>
    </dgm:pt>
    <dgm:pt modelId="{7FA32253-3D89-4648-AFB3-6E96D2432D91}" type="pres">
      <dgm:prSet presAssocID="{3734D869-574E-41C9-A5CC-129E74ED84CC}" presName="sibTrans" presStyleLbl="sibTrans1D1" presStyleIdx="2" presStyleCnt="4"/>
      <dgm:spPr/>
    </dgm:pt>
    <dgm:pt modelId="{CE96BD48-B5A6-494E-85F5-7D4215791244}" type="pres">
      <dgm:prSet presAssocID="{21404AD9-5407-4E50-8510-E0AA9F3784DA}" presName="node" presStyleLbl="node1" presStyleIdx="3" presStyleCnt="4">
        <dgm:presLayoutVars>
          <dgm:bulletEnabled val="1"/>
        </dgm:presLayoutVars>
      </dgm:prSet>
      <dgm:spPr/>
    </dgm:pt>
    <dgm:pt modelId="{44EFCA60-E109-4671-BF15-0378DD5029F3}" type="pres">
      <dgm:prSet presAssocID="{21404AD9-5407-4E50-8510-E0AA9F3784DA}" presName="spNode" presStyleCnt="0"/>
      <dgm:spPr/>
    </dgm:pt>
    <dgm:pt modelId="{1A81747D-6130-4091-A364-7548BC10C025}" type="pres">
      <dgm:prSet presAssocID="{3A4EBDE6-7A92-4667-8214-FCA1573CD84D}" presName="sibTrans" presStyleLbl="sibTrans1D1" presStyleIdx="3" presStyleCnt="4"/>
      <dgm:spPr/>
    </dgm:pt>
  </dgm:ptLst>
  <dgm:cxnLst>
    <dgm:cxn modelId="{CCA0AF07-E0C0-4D71-9F9E-1C183CD54D0D}" type="presOf" srcId="{AE273955-19AA-430A-9204-86AC4DED931E}" destId="{F58B6096-AFE7-41D8-A703-8FB4401A71DA}" srcOrd="0" destOrd="0" presId="urn:microsoft.com/office/officeart/2005/8/layout/cycle5"/>
    <dgm:cxn modelId="{D474051A-FF8C-4CE7-9F5E-D67601C07B2D}" type="presOf" srcId="{3EFE7080-3907-4224-9BB5-56BF51A6BCC2}" destId="{2C23DC95-BCEF-40DC-BD02-A4561BC783DB}" srcOrd="0" destOrd="0" presId="urn:microsoft.com/office/officeart/2005/8/layout/cycle5"/>
    <dgm:cxn modelId="{20BE5A3F-E8AA-4EBE-B073-F3C52C5402DA}" srcId="{9BB6ADAC-DDA6-4D0A-AE0E-527BD3EFAF4D}" destId="{3EFE7080-3907-4224-9BB5-56BF51A6BCC2}" srcOrd="0" destOrd="0" parTransId="{242025CB-B342-47F6-A261-CC52100D1C21}" sibTransId="{F2BC01AE-C412-401C-B674-CB009D375D19}"/>
    <dgm:cxn modelId="{D67ABA42-FDD6-400E-82E9-3F31DC197CAC}" type="presOf" srcId="{650EC1B3-5414-4D0F-B3DB-494D57933C61}" destId="{2CDAA831-8D1C-4335-B2D4-7E58905D06C1}" srcOrd="0" destOrd="0" presId="urn:microsoft.com/office/officeart/2005/8/layout/cycle5"/>
    <dgm:cxn modelId="{588E3449-FD93-44E6-94FC-95467CE5F9AF}" srcId="{9BB6ADAC-DDA6-4D0A-AE0E-527BD3EFAF4D}" destId="{650EC1B3-5414-4D0F-B3DB-494D57933C61}" srcOrd="2" destOrd="0" parTransId="{7F3E3EA7-B4D2-40BF-AF0A-7C12EEF497BC}" sibTransId="{3734D869-574E-41C9-A5CC-129E74ED84CC}"/>
    <dgm:cxn modelId="{2E9B1E8F-FF67-493C-B134-0C16B1D36A8A}" srcId="{9BB6ADAC-DDA6-4D0A-AE0E-527BD3EFAF4D}" destId="{AE273955-19AA-430A-9204-86AC4DED931E}" srcOrd="1" destOrd="0" parTransId="{F02ED236-3815-4E71-93AE-97CFCDE8A3F7}" sibTransId="{56F59277-2F16-49B3-8CC3-4D7F29CC862D}"/>
    <dgm:cxn modelId="{C7F75692-A082-4C34-8173-EB61F14EDEBC}" srcId="{9BB6ADAC-DDA6-4D0A-AE0E-527BD3EFAF4D}" destId="{21404AD9-5407-4E50-8510-E0AA9F3784DA}" srcOrd="3" destOrd="0" parTransId="{23DB0430-F990-45DD-AEB2-3EC631968480}" sibTransId="{3A4EBDE6-7A92-4667-8214-FCA1573CD84D}"/>
    <dgm:cxn modelId="{6EF7DA94-5BAD-46F4-A12B-BB73856ECF0C}" type="presOf" srcId="{F2BC01AE-C412-401C-B674-CB009D375D19}" destId="{7CFE40C4-15FE-413F-904E-F77E41C7765B}" srcOrd="0" destOrd="0" presId="urn:microsoft.com/office/officeart/2005/8/layout/cycle5"/>
    <dgm:cxn modelId="{45B1FFAF-DE8E-4A2B-AD98-4226904B1D8B}" type="presOf" srcId="{3734D869-574E-41C9-A5CC-129E74ED84CC}" destId="{7FA32253-3D89-4648-AFB3-6E96D2432D91}" srcOrd="0" destOrd="0" presId="urn:microsoft.com/office/officeart/2005/8/layout/cycle5"/>
    <dgm:cxn modelId="{61666BC9-834C-4B8A-955C-B4668EB33A05}" type="presOf" srcId="{9BB6ADAC-DDA6-4D0A-AE0E-527BD3EFAF4D}" destId="{8DAEB2FC-836F-452E-966F-DC1A6151532B}" srcOrd="0" destOrd="0" presId="urn:microsoft.com/office/officeart/2005/8/layout/cycle5"/>
    <dgm:cxn modelId="{B25C85D0-54C5-4CCB-BCF1-C59B43FD060C}" type="presOf" srcId="{3A4EBDE6-7A92-4667-8214-FCA1573CD84D}" destId="{1A81747D-6130-4091-A364-7548BC10C025}" srcOrd="0" destOrd="0" presId="urn:microsoft.com/office/officeart/2005/8/layout/cycle5"/>
    <dgm:cxn modelId="{652FDDDB-0C3B-4F22-A1B1-195AE0538CEC}" type="presOf" srcId="{21404AD9-5407-4E50-8510-E0AA9F3784DA}" destId="{CE96BD48-B5A6-494E-85F5-7D4215791244}" srcOrd="0" destOrd="0" presId="urn:microsoft.com/office/officeart/2005/8/layout/cycle5"/>
    <dgm:cxn modelId="{72FD29F7-E41A-4D0D-BF46-9DB731B7299E}" type="presOf" srcId="{56F59277-2F16-49B3-8CC3-4D7F29CC862D}" destId="{A6111CDC-BF9B-4603-907B-C106D4D90F26}" srcOrd="0" destOrd="0" presId="urn:microsoft.com/office/officeart/2005/8/layout/cycle5"/>
    <dgm:cxn modelId="{4713FC55-FDD1-481C-B98C-9777C4A01207}" type="presParOf" srcId="{8DAEB2FC-836F-452E-966F-DC1A6151532B}" destId="{2C23DC95-BCEF-40DC-BD02-A4561BC783DB}" srcOrd="0" destOrd="0" presId="urn:microsoft.com/office/officeart/2005/8/layout/cycle5"/>
    <dgm:cxn modelId="{EAD2044B-1210-4DBC-8AF7-804A467B5535}" type="presParOf" srcId="{8DAEB2FC-836F-452E-966F-DC1A6151532B}" destId="{ABD278C5-FC4C-49DE-8864-B7DFCDA8A41A}" srcOrd="1" destOrd="0" presId="urn:microsoft.com/office/officeart/2005/8/layout/cycle5"/>
    <dgm:cxn modelId="{055A28C0-00BB-471B-A3E2-A61B90032E8B}" type="presParOf" srcId="{8DAEB2FC-836F-452E-966F-DC1A6151532B}" destId="{7CFE40C4-15FE-413F-904E-F77E41C7765B}" srcOrd="2" destOrd="0" presId="urn:microsoft.com/office/officeart/2005/8/layout/cycle5"/>
    <dgm:cxn modelId="{4E5547B8-CAA4-489E-937A-8E0B71ADF1F3}" type="presParOf" srcId="{8DAEB2FC-836F-452E-966F-DC1A6151532B}" destId="{F58B6096-AFE7-41D8-A703-8FB4401A71DA}" srcOrd="3" destOrd="0" presId="urn:microsoft.com/office/officeart/2005/8/layout/cycle5"/>
    <dgm:cxn modelId="{C21C797A-4144-44FF-AA1E-E82F4C47506C}" type="presParOf" srcId="{8DAEB2FC-836F-452E-966F-DC1A6151532B}" destId="{7712EC06-8A16-4BCE-B13F-5AFFB321043D}" srcOrd="4" destOrd="0" presId="urn:microsoft.com/office/officeart/2005/8/layout/cycle5"/>
    <dgm:cxn modelId="{04F3E115-B757-4F01-8A74-A73CADB316C4}" type="presParOf" srcId="{8DAEB2FC-836F-452E-966F-DC1A6151532B}" destId="{A6111CDC-BF9B-4603-907B-C106D4D90F26}" srcOrd="5" destOrd="0" presId="urn:microsoft.com/office/officeart/2005/8/layout/cycle5"/>
    <dgm:cxn modelId="{0497B7E0-AD32-4F9B-8FAA-F395F4A5F06A}" type="presParOf" srcId="{8DAEB2FC-836F-452E-966F-DC1A6151532B}" destId="{2CDAA831-8D1C-4335-B2D4-7E58905D06C1}" srcOrd="6" destOrd="0" presId="urn:microsoft.com/office/officeart/2005/8/layout/cycle5"/>
    <dgm:cxn modelId="{B7C712FB-FEF9-4713-9D95-F985761A6A16}" type="presParOf" srcId="{8DAEB2FC-836F-452E-966F-DC1A6151532B}" destId="{C12746AA-ED2D-4E4B-A5BA-C18411F241C6}" srcOrd="7" destOrd="0" presId="urn:microsoft.com/office/officeart/2005/8/layout/cycle5"/>
    <dgm:cxn modelId="{41EF068B-BF2A-420B-8768-E7279B14E6CE}" type="presParOf" srcId="{8DAEB2FC-836F-452E-966F-DC1A6151532B}" destId="{7FA32253-3D89-4648-AFB3-6E96D2432D91}" srcOrd="8" destOrd="0" presId="urn:microsoft.com/office/officeart/2005/8/layout/cycle5"/>
    <dgm:cxn modelId="{21120698-A781-4F5B-9811-FB0F3CF8D731}" type="presParOf" srcId="{8DAEB2FC-836F-452E-966F-DC1A6151532B}" destId="{CE96BD48-B5A6-494E-85F5-7D4215791244}" srcOrd="9" destOrd="0" presId="urn:microsoft.com/office/officeart/2005/8/layout/cycle5"/>
    <dgm:cxn modelId="{639D62A2-C5C5-45A7-9C84-5A37EE06D66F}" type="presParOf" srcId="{8DAEB2FC-836F-452E-966F-DC1A6151532B}" destId="{44EFCA60-E109-4671-BF15-0378DD5029F3}" srcOrd="10" destOrd="0" presId="urn:microsoft.com/office/officeart/2005/8/layout/cycle5"/>
    <dgm:cxn modelId="{B6EFE51A-DB6D-4888-B95C-CF54F3E7547C}" type="presParOf" srcId="{8DAEB2FC-836F-452E-966F-DC1A6151532B}" destId="{1A81747D-6130-4091-A364-7548BC10C025}"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9E0D28-2735-4ED3-A345-5145BBF3BC99}" type="doc">
      <dgm:prSet loTypeId="urn:microsoft.com/office/officeart/2008/layout/VerticalCurvedList" loCatId="list" qsTypeId="urn:microsoft.com/office/officeart/2005/8/quickstyle/simple2" qsCatId="simple" csTypeId="urn:microsoft.com/office/officeart/2005/8/colors/accent1_3" csCatId="accent1" phldr="1"/>
      <dgm:spPr/>
      <dgm:t>
        <a:bodyPr/>
        <a:lstStyle/>
        <a:p>
          <a:endParaRPr lang="en-US"/>
        </a:p>
      </dgm:t>
    </dgm:pt>
    <dgm:pt modelId="{4C82F21B-C6CA-44BD-8185-1CA5CBF2DA20}">
      <dgm:prSet custT="1"/>
      <dgm:spPr/>
      <dgm:t>
        <a:bodyPr/>
        <a:lstStyle/>
        <a:p>
          <a:pPr rtl="0"/>
          <a:r>
            <a:rPr lang="en-US" sz="2800" b="1">
              <a:solidFill>
                <a:schemeClr val="bg1"/>
              </a:solidFill>
              <a:latin typeface="+mj-lt"/>
            </a:rPr>
            <a:t>Integrity</a:t>
          </a:r>
        </a:p>
      </dgm:t>
    </dgm:pt>
    <dgm:pt modelId="{C43B6DF2-66F6-4DC4-8FFB-46E78B7199DD}" type="parTrans" cxnId="{C2762FC0-69D5-430F-8C15-89D6A67957A6}">
      <dgm:prSet/>
      <dgm:spPr/>
      <dgm:t>
        <a:bodyPr/>
        <a:lstStyle/>
        <a:p>
          <a:endParaRPr lang="en-US" sz="4000" b="1">
            <a:solidFill>
              <a:schemeClr val="bg1"/>
            </a:solidFill>
          </a:endParaRPr>
        </a:p>
      </dgm:t>
    </dgm:pt>
    <dgm:pt modelId="{277B7CA6-BDE2-4149-B4A7-FA4C9BCCADD9}" type="sibTrans" cxnId="{C2762FC0-69D5-430F-8C15-89D6A67957A6}">
      <dgm:prSet/>
      <dgm:spPr/>
      <dgm:t>
        <a:bodyPr/>
        <a:lstStyle/>
        <a:p>
          <a:endParaRPr lang="en-US" sz="4000" b="1">
            <a:solidFill>
              <a:schemeClr val="bg1"/>
            </a:solidFill>
          </a:endParaRPr>
        </a:p>
      </dgm:t>
    </dgm:pt>
    <dgm:pt modelId="{17BDDFEB-2EC9-4851-9383-EF67C855A059}">
      <dgm:prSet custT="1"/>
      <dgm:spPr/>
      <dgm:t>
        <a:bodyPr/>
        <a:lstStyle/>
        <a:p>
          <a:pPr rtl="0"/>
          <a:r>
            <a:rPr lang="en-US" sz="2800" b="1">
              <a:solidFill>
                <a:schemeClr val="bg1"/>
              </a:solidFill>
              <a:latin typeface="+mj-lt"/>
            </a:rPr>
            <a:t>Accountability</a:t>
          </a:r>
        </a:p>
      </dgm:t>
    </dgm:pt>
    <dgm:pt modelId="{3D067736-0E43-404C-9F80-929781F27DAB}" type="parTrans" cxnId="{6922DEC2-0507-4091-B23D-95E5FD4BA1C2}">
      <dgm:prSet/>
      <dgm:spPr/>
      <dgm:t>
        <a:bodyPr/>
        <a:lstStyle/>
        <a:p>
          <a:endParaRPr lang="en-US" sz="4000" b="1">
            <a:solidFill>
              <a:schemeClr val="bg1"/>
            </a:solidFill>
          </a:endParaRPr>
        </a:p>
      </dgm:t>
    </dgm:pt>
    <dgm:pt modelId="{E2EA17AA-9E99-4999-B288-AE1FF5970548}" type="sibTrans" cxnId="{6922DEC2-0507-4091-B23D-95E5FD4BA1C2}">
      <dgm:prSet/>
      <dgm:spPr/>
      <dgm:t>
        <a:bodyPr/>
        <a:lstStyle/>
        <a:p>
          <a:endParaRPr lang="en-US" sz="4000" b="1">
            <a:solidFill>
              <a:schemeClr val="bg1"/>
            </a:solidFill>
          </a:endParaRPr>
        </a:p>
      </dgm:t>
    </dgm:pt>
    <dgm:pt modelId="{810D81C7-02DC-404C-A330-3E77EBFBB75A}">
      <dgm:prSet custT="1"/>
      <dgm:spPr/>
      <dgm:t>
        <a:bodyPr/>
        <a:lstStyle/>
        <a:p>
          <a:pPr rtl="0"/>
          <a:r>
            <a:rPr lang="en-US" sz="2800" b="1">
              <a:solidFill>
                <a:schemeClr val="bg1"/>
              </a:solidFill>
              <a:latin typeface="+mj-lt"/>
            </a:rPr>
            <a:t>Fairness</a:t>
          </a:r>
        </a:p>
      </dgm:t>
    </dgm:pt>
    <dgm:pt modelId="{15E4FCC1-A919-4943-8FD1-582F4676ECBA}" type="parTrans" cxnId="{2A53AA45-2F80-4E6F-B394-A4A317EB4E34}">
      <dgm:prSet/>
      <dgm:spPr/>
      <dgm:t>
        <a:bodyPr/>
        <a:lstStyle/>
        <a:p>
          <a:endParaRPr lang="en-US" sz="4000" b="1">
            <a:solidFill>
              <a:schemeClr val="bg1"/>
            </a:solidFill>
          </a:endParaRPr>
        </a:p>
      </dgm:t>
    </dgm:pt>
    <dgm:pt modelId="{35ED41B9-EDA2-4E76-BE38-BBF6072361DB}" type="sibTrans" cxnId="{2A53AA45-2F80-4E6F-B394-A4A317EB4E34}">
      <dgm:prSet/>
      <dgm:spPr/>
      <dgm:t>
        <a:bodyPr/>
        <a:lstStyle/>
        <a:p>
          <a:endParaRPr lang="en-US" sz="4000" b="1">
            <a:solidFill>
              <a:schemeClr val="bg1"/>
            </a:solidFill>
          </a:endParaRPr>
        </a:p>
      </dgm:t>
    </dgm:pt>
    <dgm:pt modelId="{80819155-5985-486D-8C85-4FDAB6AED6B3}">
      <dgm:prSet custT="1"/>
      <dgm:spPr/>
      <dgm:t>
        <a:bodyPr/>
        <a:lstStyle/>
        <a:p>
          <a:pPr rtl="0"/>
          <a:r>
            <a:rPr lang="en-US" sz="2800" b="1">
              <a:solidFill>
                <a:schemeClr val="bg1"/>
              </a:solidFill>
              <a:latin typeface="+mj-lt"/>
            </a:rPr>
            <a:t>Equality</a:t>
          </a:r>
        </a:p>
      </dgm:t>
    </dgm:pt>
    <dgm:pt modelId="{4677E42B-5B44-4233-BAFA-85B5FFC5C014}" type="parTrans" cxnId="{5B42CD52-E347-432B-92F0-527706B90A76}">
      <dgm:prSet/>
      <dgm:spPr/>
      <dgm:t>
        <a:bodyPr/>
        <a:lstStyle/>
        <a:p>
          <a:endParaRPr lang="en-US" sz="4000" b="1">
            <a:solidFill>
              <a:schemeClr val="bg1"/>
            </a:solidFill>
          </a:endParaRPr>
        </a:p>
      </dgm:t>
    </dgm:pt>
    <dgm:pt modelId="{B4E1F5AE-D326-4F34-974F-1AA0B5E03CA2}" type="sibTrans" cxnId="{5B42CD52-E347-432B-92F0-527706B90A76}">
      <dgm:prSet/>
      <dgm:spPr/>
      <dgm:t>
        <a:bodyPr/>
        <a:lstStyle/>
        <a:p>
          <a:endParaRPr lang="en-US" sz="4000" b="1">
            <a:solidFill>
              <a:schemeClr val="bg1"/>
            </a:solidFill>
          </a:endParaRPr>
        </a:p>
      </dgm:t>
    </dgm:pt>
    <dgm:pt modelId="{7B784C54-9AC6-4638-8226-60B1F3616353}">
      <dgm:prSet custT="1"/>
      <dgm:spPr/>
      <dgm:t>
        <a:bodyPr/>
        <a:lstStyle/>
        <a:p>
          <a:pPr rtl="0"/>
          <a:r>
            <a:rPr lang="en-US" sz="2800" b="1">
              <a:solidFill>
                <a:schemeClr val="bg1"/>
              </a:solidFill>
              <a:latin typeface="+mj-lt"/>
            </a:rPr>
            <a:t>Transparency</a:t>
          </a:r>
        </a:p>
      </dgm:t>
    </dgm:pt>
    <dgm:pt modelId="{35E4C354-A5F1-4839-8FCE-8EDB54B6CBD8}" type="parTrans" cxnId="{03E1D588-1C3D-477C-B267-518134DB391B}">
      <dgm:prSet/>
      <dgm:spPr/>
      <dgm:t>
        <a:bodyPr/>
        <a:lstStyle/>
        <a:p>
          <a:endParaRPr lang="en-US" sz="4000" b="1">
            <a:solidFill>
              <a:schemeClr val="bg1"/>
            </a:solidFill>
          </a:endParaRPr>
        </a:p>
      </dgm:t>
    </dgm:pt>
    <dgm:pt modelId="{2DCB165D-2762-4FF5-AA65-0F1CC9FDADE1}" type="sibTrans" cxnId="{03E1D588-1C3D-477C-B267-518134DB391B}">
      <dgm:prSet/>
      <dgm:spPr/>
      <dgm:t>
        <a:bodyPr/>
        <a:lstStyle/>
        <a:p>
          <a:endParaRPr lang="en-US" sz="4000" b="1">
            <a:solidFill>
              <a:schemeClr val="bg1"/>
            </a:solidFill>
          </a:endParaRPr>
        </a:p>
      </dgm:t>
    </dgm:pt>
    <dgm:pt modelId="{DB18B287-18DF-49D7-9523-3A22424937E8}">
      <dgm:prSet custT="1"/>
      <dgm:spPr/>
      <dgm:t>
        <a:bodyPr/>
        <a:lstStyle/>
        <a:p>
          <a:pPr rtl="0"/>
          <a:r>
            <a:rPr lang="en-US" sz="2800" b="1">
              <a:solidFill>
                <a:schemeClr val="bg1"/>
              </a:solidFill>
              <a:latin typeface="+mj-lt"/>
            </a:rPr>
            <a:t>Honesty</a:t>
          </a:r>
        </a:p>
      </dgm:t>
    </dgm:pt>
    <dgm:pt modelId="{7B400821-9DA4-4181-AF28-1B2F15A274C6}" type="parTrans" cxnId="{B1AAB699-A695-4DA8-804E-17FDCC33CA20}">
      <dgm:prSet/>
      <dgm:spPr/>
      <dgm:t>
        <a:bodyPr/>
        <a:lstStyle/>
        <a:p>
          <a:endParaRPr lang="en-US" sz="4000" b="1">
            <a:solidFill>
              <a:schemeClr val="bg1"/>
            </a:solidFill>
          </a:endParaRPr>
        </a:p>
      </dgm:t>
    </dgm:pt>
    <dgm:pt modelId="{E4D3C375-64C0-45BC-81DF-FD74D5015286}" type="sibTrans" cxnId="{B1AAB699-A695-4DA8-804E-17FDCC33CA20}">
      <dgm:prSet/>
      <dgm:spPr/>
      <dgm:t>
        <a:bodyPr/>
        <a:lstStyle/>
        <a:p>
          <a:endParaRPr lang="en-US" sz="4000" b="1">
            <a:solidFill>
              <a:schemeClr val="bg1"/>
            </a:solidFill>
          </a:endParaRPr>
        </a:p>
      </dgm:t>
    </dgm:pt>
    <dgm:pt modelId="{FDCCE3F4-F012-4C56-BCD1-CAA8C2844CE8}">
      <dgm:prSet custT="1"/>
      <dgm:spPr/>
      <dgm:t>
        <a:bodyPr/>
        <a:lstStyle/>
        <a:p>
          <a:pPr rtl="0"/>
          <a:r>
            <a:rPr lang="en-US" sz="2800" b="1">
              <a:solidFill>
                <a:schemeClr val="bg1"/>
              </a:solidFill>
              <a:latin typeface="+mj-lt"/>
            </a:rPr>
            <a:t>Stewardship of State Resources</a:t>
          </a:r>
        </a:p>
      </dgm:t>
    </dgm:pt>
    <dgm:pt modelId="{EE79E9A4-610D-471F-96AF-A8E04DD87668}" type="parTrans" cxnId="{AB2D4102-632E-438F-93EC-D76FA7516A66}">
      <dgm:prSet/>
      <dgm:spPr/>
      <dgm:t>
        <a:bodyPr/>
        <a:lstStyle/>
        <a:p>
          <a:endParaRPr lang="en-US" sz="4000" b="1">
            <a:solidFill>
              <a:schemeClr val="bg1"/>
            </a:solidFill>
          </a:endParaRPr>
        </a:p>
      </dgm:t>
    </dgm:pt>
    <dgm:pt modelId="{8DA0692A-A51C-44DB-B67C-D8FFD65F6D7F}" type="sibTrans" cxnId="{AB2D4102-632E-438F-93EC-D76FA7516A66}">
      <dgm:prSet/>
      <dgm:spPr/>
      <dgm:t>
        <a:bodyPr/>
        <a:lstStyle/>
        <a:p>
          <a:endParaRPr lang="en-US" sz="4000" b="1">
            <a:solidFill>
              <a:schemeClr val="bg1"/>
            </a:solidFill>
          </a:endParaRPr>
        </a:p>
      </dgm:t>
    </dgm:pt>
    <dgm:pt modelId="{A2A41DA8-59BC-4DAC-AE65-B0E1AE84C8DA}" type="pres">
      <dgm:prSet presAssocID="{6A9E0D28-2735-4ED3-A345-5145BBF3BC99}" presName="Name0" presStyleCnt="0">
        <dgm:presLayoutVars>
          <dgm:chMax val="7"/>
          <dgm:chPref val="7"/>
          <dgm:dir/>
        </dgm:presLayoutVars>
      </dgm:prSet>
      <dgm:spPr/>
    </dgm:pt>
    <dgm:pt modelId="{807D1A4E-6F45-462E-B630-7357C782B433}" type="pres">
      <dgm:prSet presAssocID="{6A9E0D28-2735-4ED3-A345-5145BBF3BC99}" presName="Name1" presStyleCnt="0"/>
      <dgm:spPr/>
    </dgm:pt>
    <dgm:pt modelId="{B9B2E8CD-4774-4B39-BBA2-67CCBC3107AA}" type="pres">
      <dgm:prSet presAssocID="{6A9E0D28-2735-4ED3-A345-5145BBF3BC99}" presName="cycle" presStyleCnt="0"/>
      <dgm:spPr/>
    </dgm:pt>
    <dgm:pt modelId="{84B67DB9-F4F7-4932-9DC0-612A26148AC8}" type="pres">
      <dgm:prSet presAssocID="{6A9E0D28-2735-4ED3-A345-5145BBF3BC99}" presName="srcNode" presStyleLbl="node1" presStyleIdx="0" presStyleCnt="7"/>
      <dgm:spPr/>
    </dgm:pt>
    <dgm:pt modelId="{C03BE99D-FBCE-46D1-9DD0-7909857A218A}" type="pres">
      <dgm:prSet presAssocID="{6A9E0D28-2735-4ED3-A345-5145BBF3BC99}" presName="conn" presStyleLbl="parChTrans1D2" presStyleIdx="0" presStyleCnt="1"/>
      <dgm:spPr/>
    </dgm:pt>
    <dgm:pt modelId="{A6146F29-7D9C-4A80-811B-5E1D7A3AD675}" type="pres">
      <dgm:prSet presAssocID="{6A9E0D28-2735-4ED3-A345-5145BBF3BC99}" presName="extraNode" presStyleLbl="node1" presStyleIdx="0" presStyleCnt="7"/>
      <dgm:spPr/>
    </dgm:pt>
    <dgm:pt modelId="{386D79FA-B4DB-4F64-9D83-09B9504C041C}" type="pres">
      <dgm:prSet presAssocID="{6A9E0D28-2735-4ED3-A345-5145BBF3BC99}" presName="dstNode" presStyleLbl="node1" presStyleIdx="0" presStyleCnt="7"/>
      <dgm:spPr/>
    </dgm:pt>
    <dgm:pt modelId="{6DD5914D-C346-4189-B00D-7F2E6986D0B3}" type="pres">
      <dgm:prSet presAssocID="{4C82F21B-C6CA-44BD-8185-1CA5CBF2DA20}" presName="text_1" presStyleLbl="node1" presStyleIdx="0" presStyleCnt="7">
        <dgm:presLayoutVars>
          <dgm:bulletEnabled val="1"/>
        </dgm:presLayoutVars>
      </dgm:prSet>
      <dgm:spPr/>
    </dgm:pt>
    <dgm:pt modelId="{AE748BE9-AB2A-4DE3-90E7-C36D7FEC85E5}" type="pres">
      <dgm:prSet presAssocID="{4C82F21B-C6CA-44BD-8185-1CA5CBF2DA20}" presName="accent_1" presStyleCnt="0"/>
      <dgm:spPr/>
    </dgm:pt>
    <dgm:pt modelId="{B2862CCC-2CDF-4B69-838E-4BF3916A0E8A}" type="pres">
      <dgm:prSet presAssocID="{4C82F21B-C6CA-44BD-8185-1CA5CBF2DA20}" presName="accentRepeatNode" presStyleLbl="solidFgAcc1" presStyleIdx="0" presStyleCnt="7"/>
      <dgm:spPr/>
    </dgm:pt>
    <dgm:pt modelId="{E7F119CF-CC46-452C-8208-34D6A20F599D}" type="pres">
      <dgm:prSet presAssocID="{17BDDFEB-2EC9-4851-9383-EF67C855A059}" presName="text_2" presStyleLbl="node1" presStyleIdx="1" presStyleCnt="7">
        <dgm:presLayoutVars>
          <dgm:bulletEnabled val="1"/>
        </dgm:presLayoutVars>
      </dgm:prSet>
      <dgm:spPr/>
    </dgm:pt>
    <dgm:pt modelId="{B27EFB10-F7D2-4D72-9604-E2311B02D3B7}" type="pres">
      <dgm:prSet presAssocID="{17BDDFEB-2EC9-4851-9383-EF67C855A059}" presName="accent_2" presStyleCnt="0"/>
      <dgm:spPr/>
    </dgm:pt>
    <dgm:pt modelId="{F22BD534-1364-4C20-BCD8-BCC48CC182D3}" type="pres">
      <dgm:prSet presAssocID="{17BDDFEB-2EC9-4851-9383-EF67C855A059}" presName="accentRepeatNode" presStyleLbl="solidFgAcc1" presStyleIdx="1" presStyleCnt="7"/>
      <dgm:spPr/>
    </dgm:pt>
    <dgm:pt modelId="{5A016938-EEB4-40B3-9D81-49ECF966A397}" type="pres">
      <dgm:prSet presAssocID="{810D81C7-02DC-404C-A330-3E77EBFBB75A}" presName="text_3" presStyleLbl="node1" presStyleIdx="2" presStyleCnt="7">
        <dgm:presLayoutVars>
          <dgm:bulletEnabled val="1"/>
        </dgm:presLayoutVars>
      </dgm:prSet>
      <dgm:spPr/>
    </dgm:pt>
    <dgm:pt modelId="{A9E36C78-D647-4736-9754-4AE0AFE6F838}" type="pres">
      <dgm:prSet presAssocID="{810D81C7-02DC-404C-A330-3E77EBFBB75A}" presName="accent_3" presStyleCnt="0"/>
      <dgm:spPr/>
    </dgm:pt>
    <dgm:pt modelId="{19B3CE27-0044-4C4D-8AEE-18B79272FE6A}" type="pres">
      <dgm:prSet presAssocID="{810D81C7-02DC-404C-A330-3E77EBFBB75A}" presName="accentRepeatNode" presStyleLbl="solidFgAcc1" presStyleIdx="2" presStyleCnt="7"/>
      <dgm:spPr/>
    </dgm:pt>
    <dgm:pt modelId="{33BD29CB-AAED-4E50-88CB-D89207176CD5}" type="pres">
      <dgm:prSet presAssocID="{80819155-5985-486D-8C85-4FDAB6AED6B3}" presName="text_4" presStyleLbl="node1" presStyleIdx="3" presStyleCnt="7">
        <dgm:presLayoutVars>
          <dgm:bulletEnabled val="1"/>
        </dgm:presLayoutVars>
      </dgm:prSet>
      <dgm:spPr/>
    </dgm:pt>
    <dgm:pt modelId="{CD72853E-C6EB-4AF1-8437-AB8A3E3C501D}" type="pres">
      <dgm:prSet presAssocID="{80819155-5985-486D-8C85-4FDAB6AED6B3}" presName="accent_4" presStyleCnt="0"/>
      <dgm:spPr/>
    </dgm:pt>
    <dgm:pt modelId="{C6C1B5C0-82C9-42B2-97E5-72B334C39D61}" type="pres">
      <dgm:prSet presAssocID="{80819155-5985-486D-8C85-4FDAB6AED6B3}" presName="accentRepeatNode" presStyleLbl="solidFgAcc1" presStyleIdx="3" presStyleCnt="7"/>
      <dgm:spPr/>
    </dgm:pt>
    <dgm:pt modelId="{FEBCD9D1-4D77-43B3-B3AE-85E71AF0F200}" type="pres">
      <dgm:prSet presAssocID="{7B784C54-9AC6-4638-8226-60B1F3616353}" presName="text_5" presStyleLbl="node1" presStyleIdx="4" presStyleCnt="7">
        <dgm:presLayoutVars>
          <dgm:bulletEnabled val="1"/>
        </dgm:presLayoutVars>
      </dgm:prSet>
      <dgm:spPr/>
    </dgm:pt>
    <dgm:pt modelId="{76781F9C-82B1-4822-B157-986F89CA4ADB}" type="pres">
      <dgm:prSet presAssocID="{7B784C54-9AC6-4638-8226-60B1F3616353}" presName="accent_5" presStyleCnt="0"/>
      <dgm:spPr/>
    </dgm:pt>
    <dgm:pt modelId="{5BBEDF7A-F6D2-4C4A-9038-0ABB458F3B4F}" type="pres">
      <dgm:prSet presAssocID="{7B784C54-9AC6-4638-8226-60B1F3616353}" presName="accentRepeatNode" presStyleLbl="solidFgAcc1" presStyleIdx="4" presStyleCnt="7"/>
      <dgm:spPr/>
    </dgm:pt>
    <dgm:pt modelId="{EABF6AB0-1652-4DA7-8B15-D006B0B73090}" type="pres">
      <dgm:prSet presAssocID="{DB18B287-18DF-49D7-9523-3A22424937E8}" presName="text_6" presStyleLbl="node1" presStyleIdx="5" presStyleCnt="7">
        <dgm:presLayoutVars>
          <dgm:bulletEnabled val="1"/>
        </dgm:presLayoutVars>
      </dgm:prSet>
      <dgm:spPr/>
    </dgm:pt>
    <dgm:pt modelId="{56AAD845-CA6A-441A-B7C6-19A09205C66D}" type="pres">
      <dgm:prSet presAssocID="{DB18B287-18DF-49D7-9523-3A22424937E8}" presName="accent_6" presStyleCnt="0"/>
      <dgm:spPr/>
    </dgm:pt>
    <dgm:pt modelId="{A7A13FBB-DDE0-4E45-90F4-3EC03831B2B8}" type="pres">
      <dgm:prSet presAssocID="{DB18B287-18DF-49D7-9523-3A22424937E8}" presName="accentRepeatNode" presStyleLbl="solidFgAcc1" presStyleIdx="5" presStyleCnt="7"/>
      <dgm:spPr/>
    </dgm:pt>
    <dgm:pt modelId="{DD3FEB43-CF55-4060-A541-E5301BE310EC}" type="pres">
      <dgm:prSet presAssocID="{FDCCE3F4-F012-4C56-BCD1-CAA8C2844CE8}" presName="text_7" presStyleLbl="node1" presStyleIdx="6" presStyleCnt="7">
        <dgm:presLayoutVars>
          <dgm:bulletEnabled val="1"/>
        </dgm:presLayoutVars>
      </dgm:prSet>
      <dgm:spPr/>
    </dgm:pt>
    <dgm:pt modelId="{4C1AFB70-406C-4611-B4D3-F20A27CCAADC}" type="pres">
      <dgm:prSet presAssocID="{FDCCE3F4-F012-4C56-BCD1-CAA8C2844CE8}" presName="accent_7" presStyleCnt="0"/>
      <dgm:spPr/>
    </dgm:pt>
    <dgm:pt modelId="{E27EA2D5-D869-4B7D-9446-B1948ECD6E29}" type="pres">
      <dgm:prSet presAssocID="{FDCCE3F4-F012-4C56-BCD1-CAA8C2844CE8}" presName="accentRepeatNode" presStyleLbl="solidFgAcc1" presStyleIdx="6" presStyleCnt="7"/>
      <dgm:spPr/>
    </dgm:pt>
  </dgm:ptLst>
  <dgm:cxnLst>
    <dgm:cxn modelId="{AB2D4102-632E-438F-93EC-D76FA7516A66}" srcId="{6A9E0D28-2735-4ED3-A345-5145BBF3BC99}" destId="{FDCCE3F4-F012-4C56-BCD1-CAA8C2844CE8}" srcOrd="6" destOrd="0" parTransId="{EE79E9A4-610D-471F-96AF-A8E04DD87668}" sibTransId="{8DA0692A-A51C-44DB-B67C-D8FFD65F6D7F}"/>
    <dgm:cxn modelId="{599AB320-2229-48BE-B8DB-1D14911C043D}" type="presOf" srcId="{810D81C7-02DC-404C-A330-3E77EBFBB75A}" destId="{5A016938-EEB4-40B3-9D81-49ECF966A397}" srcOrd="0" destOrd="0" presId="urn:microsoft.com/office/officeart/2008/layout/VerticalCurvedList"/>
    <dgm:cxn modelId="{A3B1A426-17A2-4CC6-A369-432114B3C0F6}" type="presOf" srcId="{17BDDFEB-2EC9-4851-9383-EF67C855A059}" destId="{E7F119CF-CC46-452C-8208-34D6A20F599D}" srcOrd="0" destOrd="0" presId="urn:microsoft.com/office/officeart/2008/layout/VerticalCurvedList"/>
    <dgm:cxn modelId="{2A53AA45-2F80-4E6F-B394-A4A317EB4E34}" srcId="{6A9E0D28-2735-4ED3-A345-5145BBF3BC99}" destId="{810D81C7-02DC-404C-A330-3E77EBFBB75A}" srcOrd="2" destOrd="0" parTransId="{15E4FCC1-A919-4943-8FD1-582F4676ECBA}" sibTransId="{35ED41B9-EDA2-4E76-BE38-BBF6072361DB}"/>
    <dgm:cxn modelId="{BD5F5D69-8FB2-4EDE-926C-179B9491006A}" type="presOf" srcId="{80819155-5985-486D-8C85-4FDAB6AED6B3}" destId="{33BD29CB-AAED-4E50-88CB-D89207176CD5}" srcOrd="0" destOrd="0" presId="urn:microsoft.com/office/officeart/2008/layout/VerticalCurvedList"/>
    <dgm:cxn modelId="{5B42CD52-E347-432B-92F0-527706B90A76}" srcId="{6A9E0D28-2735-4ED3-A345-5145BBF3BC99}" destId="{80819155-5985-486D-8C85-4FDAB6AED6B3}" srcOrd="3" destOrd="0" parTransId="{4677E42B-5B44-4233-BAFA-85B5FFC5C014}" sibTransId="{B4E1F5AE-D326-4F34-974F-1AA0B5E03CA2}"/>
    <dgm:cxn modelId="{03E1D588-1C3D-477C-B267-518134DB391B}" srcId="{6A9E0D28-2735-4ED3-A345-5145BBF3BC99}" destId="{7B784C54-9AC6-4638-8226-60B1F3616353}" srcOrd="4" destOrd="0" parTransId="{35E4C354-A5F1-4839-8FCE-8EDB54B6CBD8}" sibTransId="{2DCB165D-2762-4FF5-AA65-0F1CC9FDADE1}"/>
    <dgm:cxn modelId="{B1AAB699-A695-4DA8-804E-17FDCC33CA20}" srcId="{6A9E0D28-2735-4ED3-A345-5145BBF3BC99}" destId="{DB18B287-18DF-49D7-9523-3A22424937E8}" srcOrd="5" destOrd="0" parTransId="{7B400821-9DA4-4181-AF28-1B2F15A274C6}" sibTransId="{E4D3C375-64C0-45BC-81DF-FD74D5015286}"/>
    <dgm:cxn modelId="{14857F9D-E4F9-497F-B5AA-8DF3D8FA2BCE}" type="presOf" srcId="{4C82F21B-C6CA-44BD-8185-1CA5CBF2DA20}" destId="{6DD5914D-C346-4189-B00D-7F2E6986D0B3}" srcOrd="0" destOrd="0" presId="urn:microsoft.com/office/officeart/2008/layout/VerticalCurvedList"/>
    <dgm:cxn modelId="{11DC759F-0296-4567-8168-AF29BB1B4E69}" type="presOf" srcId="{DB18B287-18DF-49D7-9523-3A22424937E8}" destId="{EABF6AB0-1652-4DA7-8B15-D006B0B73090}" srcOrd="0" destOrd="0" presId="urn:microsoft.com/office/officeart/2008/layout/VerticalCurvedList"/>
    <dgm:cxn modelId="{1D91A2A4-D15E-4B2B-9E7B-7D87C6112AB5}" type="presOf" srcId="{277B7CA6-BDE2-4149-B4A7-FA4C9BCCADD9}" destId="{C03BE99D-FBCE-46D1-9DD0-7909857A218A}" srcOrd="0" destOrd="0" presId="urn:microsoft.com/office/officeart/2008/layout/VerticalCurvedList"/>
    <dgm:cxn modelId="{C2762FC0-69D5-430F-8C15-89D6A67957A6}" srcId="{6A9E0D28-2735-4ED3-A345-5145BBF3BC99}" destId="{4C82F21B-C6CA-44BD-8185-1CA5CBF2DA20}" srcOrd="0" destOrd="0" parTransId="{C43B6DF2-66F6-4DC4-8FFB-46E78B7199DD}" sibTransId="{277B7CA6-BDE2-4149-B4A7-FA4C9BCCADD9}"/>
    <dgm:cxn modelId="{6922DEC2-0507-4091-B23D-95E5FD4BA1C2}" srcId="{6A9E0D28-2735-4ED3-A345-5145BBF3BC99}" destId="{17BDDFEB-2EC9-4851-9383-EF67C855A059}" srcOrd="1" destOrd="0" parTransId="{3D067736-0E43-404C-9F80-929781F27DAB}" sibTransId="{E2EA17AA-9E99-4999-B288-AE1FF5970548}"/>
    <dgm:cxn modelId="{B1575ACE-9FFE-4875-AC05-C74808875C3C}" type="presOf" srcId="{FDCCE3F4-F012-4C56-BCD1-CAA8C2844CE8}" destId="{DD3FEB43-CF55-4060-A541-E5301BE310EC}" srcOrd="0" destOrd="0" presId="urn:microsoft.com/office/officeart/2008/layout/VerticalCurvedList"/>
    <dgm:cxn modelId="{0823EADC-BAD4-4186-A0E3-AD20C04A052D}" type="presOf" srcId="{6A9E0D28-2735-4ED3-A345-5145BBF3BC99}" destId="{A2A41DA8-59BC-4DAC-AE65-B0E1AE84C8DA}" srcOrd="0" destOrd="0" presId="urn:microsoft.com/office/officeart/2008/layout/VerticalCurvedList"/>
    <dgm:cxn modelId="{CA0137FD-5861-4A20-9EA4-4FD33B696635}" type="presOf" srcId="{7B784C54-9AC6-4638-8226-60B1F3616353}" destId="{FEBCD9D1-4D77-43B3-B3AE-85E71AF0F200}" srcOrd="0" destOrd="0" presId="urn:microsoft.com/office/officeart/2008/layout/VerticalCurvedList"/>
    <dgm:cxn modelId="{C3A60597-5230-45FA-BAA7-AF421B7E3071}" type="presParOf" srcId="{A2A41DA8-59BC-4DAC-AE65-B0E1AE84C8DA}" destId="{807D1A4E-6F45-462E-B630-7357C782B433}" srcOrd="0" destOrd="0" presId="urn:microsoft.com/office/officeart/2008/layout/VerticalCurvedList"/>
    <dgm:cxn modelId="{66D91A7A-1532-4990-9409-4FBAF9DA02FF}" type="presParOf" srcId="{807D1A4E-6F45-462E-B630-7357C782B433}" destId="{B9B2E8CD-4774-4B39-BBA2-67CCBC3107AA}" srcOrd="0" destOrd="0" presId="urn:microsoft.com/office/officeart/2008/layout/VerticalCurvedList"/>
    <dgm:cxn modelId="{E62DEE1E-DD9D-41E1-95C2-84E29C113D2C}" type="presParOf" srcId="{B9B2E8CD-4774-4B39-BBA2-67CCBC3107AA}" destId="{84B67DB9-F4F7-4932-9DC0-612A26148AC8}" srcOrd="0" destOrd="0" presId="urn:microsoft.com/office/officeart/2008/layout/VerticalCurvedList"/>
    <dgm:cxn modelId="{8EAB9056-9CE9-4558-B60B-AED98D5B854E}" type="presParOf" srcId="{B9B2E8CD-4774-4B39-BBA2-67CCBC3107AA}" destId="{C03BE99D-FBCE-46D1-9DD0-7909857A218A}" srcOrd="1" destOrd="0" presId="urn:microsoft.com/office/officeart/2008/layout/VerticalCurvedList"/>
    <dgm:cxn modelId="{A3B32004-2B15-4022-8596-99E5E6DDC787}" type="presParOf" srcId="{B9B2E8CD-4774-4B39-BBA2-67CCBC3107AA}" destId="{A6146F29-7D9C-4A80-811B-5E1D7A3AD675}" srcOrd="2" destOrd="0" presId="urn:microsoft.com/office/officeart/2008/layout/VerticalCurvedList"/>
    <dgm:cxn modelId="{3D2560F7-EAC8-4A67-99AA-CEEB93B14506}" type="presParOf" srcId="{B9B2E8CD-4774-4B39-BBA2-67CCBC3107AA}" destId="{386D79FA-B4DB-4F64-9D83-09B9504C041C}" srcOrd="3" destOrd="0" presId="urn:microsoft.com/office/officeart/2008/layout/VerticalCurvedList"/>
    <dgm:cxn modelId="{941D5856-8FEF-476E-9193-174A290CA047}" type="presParOf" srcId="{807D1A4E-6F45-462E-B630-7357C782B433}" destId="{6DD5914D-C346-4189-B00D-7F2E6986D0B3}" srcOrd="1" destOrd="0" presId="urn:microsoft.com/office/officeart/2008/layout/VerticalCurvedList"/>
    <dgm:cxn modelId="{43763222-57E2-4A25-8D3A-4ED99DF3073F}" type="presParOf" srcId="{807D1A4E-6F45-462E-B630-7357C782B433}" destId="{AE748BE9-AB2A-4DE3-90E7-C36D7FEC85E5}" srcOrd="2" destOrd="0" presId="urn:microsoft.com/office/officeart/2008/layout/VerticalCurvedList"/>
    <dgm:cxn modelId="{0D8A193D-10FB-4EEE-BDD6-3547F7A59801}" type="presParOf" srcId="{AE748BE9-AB2A-4DE3-90E7-C36D7FEC85E5}" destId="{B2862CCC-2CDF-4B69-838E-4BF3916A0E8A}" srcOrd="0" destOrd="0" presId="urn:microsoft.com/office/officeart/2008/layout/VerticalCurvedList"/>
    <dgm:cxn modelId="{E6BD3E89-F81D-4D27-A2EB-3474C0E8A0FF}" type="presParOf" srcId="{807D1A4E-6F45-462E-B630-7357C782B433}" destId="{E7F119CF-CC46-452C-8208-34D6A20F599D}" srcOrd="3" destOrd="0" presId="urn:microsoft.com/office/officeart/2008/layout/VerticalCurvedList"/>
    <dgm:cxn modelId="{B030C74A-E3FC-40D3-ABC0-FA5031E29A71}" type="presParOf" srcId="{807D1A4E-6F45-462E-B630-7357C782B433}" destId="{B27EFB10-F7D2-4D72-9604-E2311B02D3B7}" srcOrd="4" destOrd="0" presId="urn:microsoft.com/office/officeart/2008/layout/VerticalCurvedList"/>
    <dgm:cxn modelId="{966498CD-B056-4B1B-8CE1-2A9C813073F3}" type="presParOf" srcId="{B27EFB10-F7D2-4D72-9604-E2311B02D3B7}" destId="{F22BD534-1364-4C20-BCD8-BCC48CC182D3}" srcOrd="0" destOrd="0" presId="urn:microsoft.com/office/officeart/2008/layout/VerticalCurvedList"/>
    <dgm:cxn modelId="{1975BF4E-AE4B-46C3-8FC7-DCE467CE5CEC}" type="presParOf" srcId="{807D1A4E-6F45-462E-B630-7357C782B433}" destId="{5A016938-EEB4-40B3-9D81-49ECF966A397}" srcOrd="5" destOrd="0" presId="urn:microsoft.com/office/officeart/2008/layout/VerticalCurvedList"/>
    <dgm:cxn modelId="{97D09E52-9930-41DC-93D2-487A97C1644D}" type="presParOf" srcId="{807D1A4E-6F45-462E-B630-7357C782B433}" destId="{A9E36C78-D647-4736-9754-4AE0AFE6F838}" srcOrd="6" destOrd="0" presId="urn:microsoft.com/office/officeart/2008/layout/VerticalCurvedList"/>
    <dgm:cxn modelId="{4D577511-41F5-4186-84BD-F7598A1F27AC}" type="presParOf" srcId="{A9E36C78-D647-4736-9754-4AE0AFE6F838}" destId="{19B3CE27-0044-4C4D-8AEE-18B79272FE6A}" srcOrd="0" destOrd="0" presId="urn:microsoft.com/office/officeart/2008/layout/VerticalCurvedList"/>
    <dgm:cxn modelId="{0EDA93F2-C459-4A0C-985D-76DD6051DAF5}" type="presParOf" srcId="{807D1A4E-6F45-462E-B630-7357C782B433}" destId="{33BD29CB-AAED-4E50-88CB-D89207176CD5}" srcOrd="7" destOrd="0" presId="urn:microsoft.com/office/officeart/2008/layout/VerticalCurvedList"/>
    <dgm:cxn modelId="{19E12767-49F2-4782-AA44-307A63A93D74}" type="presParOf" srcId="{807D1A4E-6F45-462E-B630-7357C782B433}" destId="{CD72853E-C6EB-4AF1-8437-AB8A3E3C501D}" srcOrd="8" destOrd="0" presId="urn:microsoft.com/office/officeart/2008/layout/VerticalCurvedList"/>
    <dgm:cxn modelId="{74550411-5D77-4545-BA33-E1D62D465F9D}" type="presParOf" srcId="{CD72853E-C6EB-4AF1-8437-AB8A3E3C501D}" destId="{C6C1B5C0-82C9-42B2-97E5-72B334C39D61}" srcOrd="0" destOrd="0" presId="urn:microsoft.com/office/officeart/2008/layout/VerticalCurvedList"/>
    <dgm:cxn modelId="{27543278-CBF6-4902-8B63-9E36FDE69449}" type="presParOf" srcId="{807D1A4E-6F45-462E-B630-7357C782B433}" destId="{FEBCD9D1-4D77-43B3-B3AE-85E71AF0F200}" srcOrd="9" destOrd="0" presId="urn:microsoft.com/office/officeart/2008/layout/VerticalCurvedList"/>
    <dgm:cxn modelId="{143BCD21-1A3A-4BF4-AEE6-44545E1C0946}" type="presParOf" srcId="{807D1A4E-6F45-462E-B630-7357C782B433}" destId="{76781F9C-82B1-4822-B157-986F89CA4ADB}" srcOrd="10" destOrd="0" presId="urn:microsoft.com/office/officeart/2008/layout/VerticalCurvedList"/>
    <dgm:cxn modelId="{B0F64E9D-89D9-4C29-A348-8543AFCBD732}" type="presParOf" srcId="{76781F9C-82B1-4822-B157-986F89CA4ADB}" destId="{5BBEDF7A-F6D2-4C4A-9038-0ABB458F3B4F}" srcOrd="0" destOrd="0" presId="urn:microsoft.com/office/officeart/2008/layout/VerticalCurvedList"/>
    <dgm:cxn modelId="{981DAA13-6E35-421D-9064-DEA6E6D79B31}" type="presParOf" srcId="{807D1A4E-6F45-462E-B630-7357C782B433}" destId="{EABF6AB0-1652-4DA7-8B15-D006B0B73090}" srcOrd="11" destOrd="0" presId="urn:microsoft.com/office/officeart/2008/layout/VerticalCurvedList"/>
    <dgm:cxn modelId="{C5F5A197-84A4-4ADF-B594-ADE75413D2D6}" type="presParOf" srcId="{807D1A4E-6F45-462E-B630-7357C782B433}" destId="{56AAD845-CA6A-441A-B7C6-19A09205C66D}" srcOrd="12" destOrd="0" presId="urn:microsoft.com/office/officeart/2008/layout/VerticalCurvedList"/>
    <dgm:cxn modelId="{618AA990-5C12-4025-A927-506605306272}" type="presParOf" srcId="{56AAD845-CA6A-441A-B7C6-19A09205C66D}" destId="{A7A13FBB-DDE0-4E45-90F4-3EC03831B2B8}" srcOrd="0" destOrd="0" presId="urn:microsoft.com/office/officeart/2008/layout/VerticalCurvedList"/>
    <dgm:cxn modelId="{CD9ABD6D-5366-4500-8503-D0EF8DBBAEEF}" type="presParOf" srcId="{807D1A4E-6F45-462E-B630-7357C782B433}" destId="{DD3FEB43-CF55-4060-A541-E5301BE310EC}" srcOrd="13" destOrd="0" presId="urn:microsoft.com/office/officeart/2008/layout/VerticalCurvedList"/>
    <dgm:cxn modelId="{15C2F7C0-5C0E-4C65-9AAF-9FED09EE4CBB}" type="presParOf" srcId="{807D1A4E-6F45-462E-B630-7357C782B433}" destId="{4C1AFB70-406C-4611-B4D3-F20A27CCAADC}" srcOrd="14" destOrd="0" presId="urn:microsoft.com/office/officeart/2008/layout/VerticalCurvedList"/>
    <dgm:cxn modelId="{870DC71F-BF4A-41D2-B6F2-9AC7A741FA71}" type="presParOf" srcId="{4C1AFB70-406C-4611-B4D3-F20A27CCAADC}" destId="{E27EA2D5-D869-4B7D-9446-B1948ECD6E2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3CC2455-CC00-414D-9A34-5F9BE25CFA4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70387C0-67BA-48E7-88D2-E6DDAB6516F1}">
      <dgm:prSet custT="1"/>
      <dgm:spPr/>
      <dgm:t>
        <a:bodyPr/>
        <a:lstStyle/>
        <a:p>
          <a:pPr>
            <a:lnSpc>
              <a:spcPct val="100000"/>
            </a:lnSpc>
          </a:pPr>
          <a:r>
            <a:rPr lang="en-US" sz="2000" b="1"/>
            <a:t>Impartiality </a:t>
          </a:r>
        </a:p>
      </dgm:t>
    </dgm:pt>
    <dgm:pt modelId="{16781B71-CA17-4DDF-AC45-5B7144048D10}" type="parTrans" cxnId="{15C0B441-9A72-42FF-AD26-F07EB6C35D8D}">
      <dgm:prSet/>
      <dgm:spPr/>
      <dgm:t>
        <a:bodyPr/>
        <a:lstStyle/>
        <a:p>
          <a:endParaRPr lang="en-US" sz="2800" b="1"/>
        </a:p>
      </dgm:t>
    </dgm:pt>
    <dgm:pt modelId="{074389BD-9779-41DC-9868-3A3EA2FB3200}" type="sibTrans" cxnId="{15C0B441-9A72-42FF-AD26-F07EB6C35D8D}">
      <dgm:prSet/>
      <dgm:spPr/>
      <dgm:t>
        <a:bodyPr/>
        <a:lstStyle/>
        <a:p>
          <a:endParaRPr lang="en-US" sz="2800" b="1"/>
        </a:p>
      </dgm:t>
    </dgm:pt>
    <dgm:pt modelId="{0C093676-08AB-43BD-A327-A7BB7738D083}">
      <dgm:prSet custT="1"/>
      <dgm:spPr/>
      <dgm:t>
        <a:bodyPr/>
        <a:lstStyle/>
        <a:p>
          <a:pPr>
            <a:lnSpc>
              <a:spcPct val="100000"/>
            </a:lnSpc>
          </a:pPr>
          <a:r>
            <a:rPr lang="en-US" sz="2000" b="1"/>
            <a:t>Confidentiality</a:t>
          </a:r>
        </a:p>
      </dgm:t>
    </dgm:pt>
    <dgm:pt modelId="{4EA2F783-5E76-4BDE-B265-54E7E2F08975}" type="parTrans" cxnId="{99EA5FDB-3F29-48AA-BB63-E22C415FC278}">
      <dgm:prSet/>
      <dgm:spPr/>
      <dgm:t>
        <a:bodyPr/>
        <a:lstStyle/>
        <a:p>
          <a:endParaRPr lang="en-US" sz="2800" b="1"/>
        </a:p>
      </dgm:t>
    </dgm:pt>
    <dgm:pt modelId="{F23BFC60-4EC7-4813-AC1F-D010AC9824B9}" type="sibTrans" cxnId="{99EA5FDB-3F29-48AA-BB63-E22C415FC278}">
      <dgm:prSet/>
      <dgm:spPr/>
      <dgm:t>
        <a:bodyPr/>
        <a:lstStyle/>
        <a:p>
          <a:endParaRPr lang="en-US" sz="2800" b="1"/>
        </a:p>
      </dgm:t>
    </dgm:pt>
    <dgm:pt modelId="{F0710716-9D1E-4507-A7C6-66D995D02857}">
      <dgm:prSet custT="1"/>
      <dgm:spPr/>
      <dgm:t>
        <a:bodyPr/>
        <a:lstStyle/>
        <a:p>
          <a:pPr>
            <a:lnSpc>
              <a:spcPct val="100000"/>
            </a:lnSpc>
          </a:pPr>
          <a:r>
            <a:rPr lang="en-US" sz="2000" b="1"/>
            <a:t>Misuse Of State Resources</a:t>
          </a:r>
        </a:p>
      </dgm:t>
    </dgm:pt>
    <dgm:pt modelId="{3EF8679B-EDED-4147-99E8-06A34F6BC60C}" type="parTrans" cxnId="{D1206BB0-E5B8-45DA-AE97-306030EF6EBA}">
      <dgm:prSet/>
      <dgm:spPr/>
      <dgm:t>
        <a:bodyPr/>
        <a:lstStyle/>
        <a:p>
          <a:endParaRPr lang="en-US" sz="2800" b="1"/>
        </a:p>
      </dgm:t>
    </dgm:pt>
    <dgm:pt modelId="{9F8286EE-97BB-4678-9E40-DD78CE90BB00}" type="sibTrans" cxnId="{D1206BB0-E5B8-45DA-AE97-306030EF6EBA}">
      <dgm:prSet/>
      <dgm:spPr/>
      <dgm:t>
        <a:bodyPr/>
        <a:lstStyle/>
        <a:p>
          <a:endParaRPr lang="en-US" sz="2800" b="1"/>
        </a:p>
      </dgm:t>
    </dgm:pt>
    <dgm:pt modelId="{4344E63C-9983-4D8D-BBED-ABC131EEAB64}">
      <dgm:prSet custT="1"/>
      <dgm:spPr/>
      <dgm:t>
        <a:bodyPr/>
        <a:lstStyle/>
        <a:p>
          <a:pPr>
            <a:lnSpc>
              <a:spcPct val="100000"/>
            </a:lnSpc>
          </a:pPr>
          <a:r>
            <a:rPr lang="en-US" sz="2000" b="1"/>
            <a:t>Financial Conflicts Of Interest</a:t>
          </a:r>
        </a:p>
      </dgm:t>
    </dgm:pt>
    <dgm:pt modelId="{3A700863-EE3F-4AF5-8821-CEE7A48119E2}" type="parTrans" cxnId="{D51FFBA7-D7AD-4AFF-B4A3-674049FD790B}">
      <dgm:prSet/>
      <dgm:spPr/>
      <dgm:t>
        <a:bodyPr/>
        <a:lstStyle/>
        <a:p>
          <a:endParaRPr lang="en-US" sz="2800" b="1"/>
        </a:p>
      </dgm:t>
    </dgm:pt>
    <dgm:pt modelId="{D47223B3-8B7F-4D00-8659-31C3E8456FFC}" type="sibTrans" cxnId="{D51FFBA7-D7AD-4AFF-B4A3-674049FD790B}">
      <dgm:prSet/>
      <dgm:spPr/>
      <dgm:t>
        <a:bodyPr/>
        <a:lstStyle/>
        <a:p>
          <a:endParaRPr lang="en-US" sz="2800" b="1"/>
        </a:p>
      </dgm:t>
    </dgm:pt>
    <dgm:pt modelId="{24ACFE33-3135-4B88-919C-F426DCB0B5B2}">
      <dgm:prSet custT="1"/>
      <dgm:spPr/>
      <dgm:t>
        <a:bodyPr/>
        <a:lstStyle/>
        <a:p>
          <a:pPr>
            <a:lnSpc>
              <a:spcPct val="100000"/>
            </a:lnSpc>
          </a:pPr>
          <a:r>
            <a:rPr lang="en-US" sz="2000" b="1"/>
            <a:t>Maintaining Public Confidence In Public Integrity</a:t>
          </a:r>
        </a:p>
      </dgm:t>
    </dgm:pt>
    <dgm:pt modelId="{5D102BB0-E20C-4800-89CD-6B5B1CB8D1DC}" type="parTrans" cxnId="{C28BE6F0-DEA4-4985-933C-AE7D1733EC2B}">
      <dgm:prSet/>
      <dgm:spPr/>
      <dgm:t>
        <a:bodyPr/>
        <a:lstStyle/>
        <a:p>
          <a:endParaRPr lang="en-US" sz="2800" b="1"/>
        </a:p>
      </dgm:t>
    </dgm:pt>
    <dgm:pt modelId="{4F6B78D1-92B4-4C90-9C6F-C68183DD9373}" type="sibTrans" cxnId="{C28BE6F0-DEA4-4985-933C-AE7D1733EC2B}">
      <dgm:prSet/>
      <dgm:spPr/>
      <dgm:t>
        <a:bodyPr/>
        <a:lstStyle/>
        <a:p>
          <a:endParaRPr lang="en-US" sz="2800" b="1"/>
        </a:p>
      </dgm:t>
    </dgm:pt>
    <dgm:pt modelId="{EB5EB006-DA1E-4B81-A975-0C9F64B2163D}" type="pres">
      <dgm:prSet presAssocID="{C3CC2455-CC00-414D-9A34-5F9BE25CFA44}" presName="root" presStyleCnt="0">
        <dgm:presLayoutVars>
          <dgm:dir/>
          <dgm:resizeHandles val="exact"/>
        </dgm:presLayoutVars>
      </dgm:prSet>
      <dgm:spPr/>
    </dgm:pt>
    <dgm:pt modelId="{0F26C8EB-277F-4975-BC88-BDC411E934B4}" type="pres">
      <dgm:prSet presAssocID="{570387C0-67BA-48E7-88D2-E6DDAB6516F1}" presName="compNode" presStyleCnt="0"/>
      <dgm:spPr/>
    </dgm:pt>
    <dgm:pt modelId="{372EA52C-BD6E-4674-BE94-7E6DF9BA98E3}" type="pres">
      <dgm:prSet presAssocID="{570387C0-67BA-48E7-88D2-E6DDAB6516F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ales of Justice"/>
        </a:ext>
      </dgm:extLst>
    </dgm:pt>
    <dgm:pt modelId="{FA8CBC44-F7A9-4DE8-BDFC-AE55FCB8CA88}" type="pres">
      <dgm:prSet presAssocID="{570387C0-67BA-48E7-88D2-E6DDAB6516F1}" presName="spaceRect" presStyleCnt="0"/>
      <dgm:spPr/>
    </dgm:pt>
    <dgm:pt modelId="{0C41EC8C-EBBC-4F44-8262-8974D781C1BC}" type="pres">
      <dgm:prSet presAssocID="{570387C0-67BA-48E7-88D2-E6DDAB6516F1}" presName="textRect" presStyleLbl="revTx" presStyleIdx="0" presStyleCnt="5">
        <dgm:presLayoutVars>
          <dgm:chMax val="1"/>
          <dgm:chPref val="1"/>
        </dgm:presLayoutVars>
      </dgm:prSet>
      <dgm:spPr/>
    </dgm:pt>
    <dgm:pt modelId="{9E13F172-BDF6-42C8-B852-83211B148CA2}" type="pres">
      <dgm:prSet presAssocID="{074389BD-9779-41DC-9868-3A3EA2FB3200}" presName="sibTrans" presStyleCnt="0"/>
      <dgm:spPr/>
    </dgm:pt>
    <dgm:pt modelId="{0665831F-F00A-4F89-9DCC-82E9FDBBE188}" type="pres">
      <dgm:prSet presAssocID="{0C093676-08AB-43BD-A327-A7BB7738D083}" presName="compNode" presStyleCnt="0"/>
      <dgm:spPr/>
    </dgm:pt>
    <dgm:pt modelId="{CC00C104-D8CF-49C4-AF27-181EE7248325}" type="pres">
      <dgm:prSet presAssocID="{0C093676-08AB-43BD-A327-A7BB7738D08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ock"/>
        </a:ext>
      </dgm:extLst>
    </dgm:pt>
    <dgm:pt modelId="{814434D9-A044-4490-BDEA-8C2D4FF0F49F}" type="pres">
      <dgm:prSet presAssocID="{0C093676-08AB-43BD-A327-A7BB7738D083}" presName="spaceRect" presStyleCnt="0"/>
      <dgm:spPr/>
    </dgm:pt>
    <dgm:pt modelId="{047F2B95-D729-4F0A-B535-6E2C1C07EADE}" type="pres">
      <dgm:prSet presAssocID="{0C093676-08AB-43BD-A327-A7BB7738D083}" presName="textRect" presStyleLbl="revTx" presStyleIdx="1" presStyleCnt="5">
        <dgm:presLayoutVars>
          <dgm:chMax val="1"/>
          <dgm:chPref val="1"/>
        </dgm:presLayoutVars>
      </dgm:prSet>
      <dgm:spPr/>
    </dgm:pt>
    <dgm:pt modelId="{B427BE0A-1998-44D5-8569-9F2BFE3827FD}" type="pres">
      <dgm:prSet presAssocID="{F23BFC60-4EC7-4813-AC1F-D010AC9824B9}" presName="sibTrans" presStyleCnt="0"/>
      <dgm:spPr/>
    </dgm:pt>
    <dgm:pt modelId="{2844E306-2112-41D2-9EBF-96B37F1A5012}" type="pres">
      <dgm:prSet presAssocID="{F0710716-9D1E-4507-A7C6-66D995D02857}" presName="compNode" presStyleCnt="0"/>
      <dgm:spPr/>
    </dgm:pt>
    <dgm:pt modelId="{C4906324-8923-4CB9-9C8F-BC9DE4790020}" type="pres">
      <dgm:prSet presAssocID="{F0710716-9D1E-4507-A7C6-66D995D0285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ecycle"/>
        </a:ext>
      </dgm:extLst>
    </dgm:pt>
    <dgm:pt modelId="{BEF9B98F-EB94-42CC-92FF-62BE5E4DA8D9}" type="pres">
      <dgm:prSet presAssocID="{F0710716-9D1E-4507-A7C6-66D995D02857}" presName="spaceRect" presStyleCnt="0"/>
      <dgm:spPr/>
    </dgm:pt>
    <dgm:pt modelId="{1D0E41B3-8214-4910-A85A-0EF9171294FE}" type="pres">
      <dgm:prSet presAssocID="{F0710716-9D1E-4507-A7C6-66D995D02857}" presName="textRect" presStyleLbl="revTx" presStyleIdx="2" presStyleCnt="5">
        <dgm:presLayoutVars>
          <dgm:chMax val="1"/>
          <dgm:chPref val="1"/>
        </dgm:presLayoutVars>
      </dgm:prSet>
      <dgm:spPr/>
    </dgm:pt>
    <dgm:pt modelId="{2638F2DC-4139-4DF0-B7F5-5944350CABC9}" type="pres">
      <dgm:prSet presAssocID="{9F8286EE-97BB-4678-9E40-DD78CE90BB00}" presName="sibTrans" presStyleCnt="0"/>
      <dgm:spPr/>
    </dgm:pt>
    <dgm:pt modelId="{2327D09B-BE71-4F7B-90C6-702A8E3DF510}" type="pres">
      <dgm:prSet presAssocID="{4344E63C-9983-4D8D-BBED-ABC131EEAB64}" presName="compNode" presStyleCnt="0"/>
      <dgm:spPr/>
    </dgm:pt>
    <dgm:pt modelId="{FE4822C4-4581-4D34-8C4B-A0F97DF30ED4}" type="pres">
      <dgm:prSet presAssocID="{4344E63C-9983-4D8D-BBED-ABC131EEAB6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ey"/>
        </a:ext>
      </dgm:extLst>
    </dgm:pt>
    <dgm:pt modelId="{CCF1ADD7-5A49-4829-953C-A7CD77E9274D}" type="pres">
      <dgm:prSet presAssocID="{4344E63C-9983-4D8D-BBED-ABC131EEAB64}" presName="spaceRect" presStyleCnt="0"/>
      <dgm:spPr/>
    </dgm:pt>
    <dgm:pt modelId="{2154F2B0-5DA4-4936-BECD-7E9B145472FF}" type="pres">
      <dgm:prSet presAssocID="{4344E63C-9983-4D8D-BBED-ABC131EEAB64}" presName="textRect" presStyleLbl="revTx" presStyleIdx="3" presStyleCnt="5">
        <dgm:presLayoutVars>
          <dgm:chMax val="1"/>
          <dgm:chPref val="1"/>
        </dgm:presLayoutVars>
      </dgm:prSet>
      <dgm:spPr/>
    </dgm:pt>
    <dgm:pt modelId="{19333325-EFE8-4524-A012-46E22FC04521}" type="pres">
      <dgm:prSet presAssocID="{D47223B3-8B7F-4D00-8659-31C3E8456FFC}" presName="sibTrans" presStyleCnt="0"/>
      <dgm:spPr/>
    </dgm:pt>
    <dgm:pt modelId="{59992DF7-1D6D-4E2D-832A-CE66525DBC74}" type="pres">
      <dgm:prSet presAssocID="{24ACFE33-3135-4B88-919C-F426DCB0B5B2}" presName="compNode" presStyleCnt="0"/>
      <dgm:spPr/>
    </dgm:pt>
    <dgm:pt modelId="{6A9BA88B-1A01-421B-9D11-481DA75AB028}" type="pres">
      <dgm:prSet presAssocID="{24ACFE33-3135-4B88-919C-F426DCB0B5B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andshake"/>
        </a:ext>
      </dgm:extLst>
    </dgm:pt>
    <dgm:pt modelId="{0ED7D241-C1C7-41FE-9449-332F025A735F}" type="pres">
      <dgm:prSet presAssocID="{24ACFE33-3135-4B88-919C-F426DCB0B5B2}" presName="spaceRect" presStyleCnt="0"/>
      <dgm:spPr/>
    </dgm:pt>
    <dgm:pt modelId="{2203E346-5AA1-4553-ADAB-CBFCE685A0EF}" type="pres">
      <dgm:prSet presAssocID="{24ACFE33-3135-4B88-919C-F426DCB0B5B2}" presName="textRect" presStyleLbl="revTx" presStyleIdx="4" presStyleCnt="5">
        <dgm:presLayoutVars>
          <dgm:chMax val="1"/>
          <dgm:chPref val="1"/>
        </dgm:presLayoutVars>
      </dgm:prSet>
      <dgm:spPr/>
    </dgm:pt>
  </dgm:ptLst>
  <dgm:cxnLst>
    <dgm:cxn modelId="{D2B58C2B-B10E-4C64-A7ED-5F0A27856501}" type="presOf" srcId="{F0710716-9D1E-4507-A7C6-66D995D02857}" destId="{1D0E41B3-8214-4910-A85A-0EF9171294FE}" srcOrd="0" destOrd="0" presId="urn:microsoft.com/office/officeart/2018/2/layout/IconLabelList"/>
    <dgm:cxn modelId="{15C0B441-9A72-42FF-AD26-F07EB6C35D8D}" srcId="{C3CC2455-CC00-414D-9A34-5F9BE25CFA44}" destId="{570387C0-67BA-48E7-88D2-E6DDAB6516F1}" srcOrd="0" destOrd="0" parTransId="{16781B71-CA17-4DDF-AC45-5B7144048D10}" sibTransId="{074389BD-9779-41DC-9868-3A3EA2FB3200}"/>
    <dgm:cxn modelId="{B622EB4A-96CF-49B6-9614-16C094AA9CE1}" type="presOf" srcId="{24ACFE33-3135-4B88-919C-F426DCB0B5B2}" destId="{2203E346-5AA1-4553-ADAB-CBFCE685A0EF}" srcOrd="0" destOrd="0" presId="urn:microsoft.com/office/officeart/2018/2/layout/IconLabelList"/>
    <dgm:cxn modelId="{48057173-EA53-45C7-864D-9B83400FAA1C}" type="presOf" srcId="{0C093676-08AB-43BD-A327-A7BB7738D083}" destId="{047F2B95-D729-4F0A-B535-6E2C1C07EADE}" srcOrd="0" destOrd="0" presId="urn:microsoft.com/office/officeart/2018/2/layout/IconLabelList"/>
    <dgm:cxn modelId="{918F6B7C-5D62-4AE9-90C4-12E5DC0CC5B2}" type="presOf" srcId="{570387C0-67BA-48E7-88D2-E6DDAB6516F1}" destId="{0C41EC8C-EBBC-4F44-8262-8974D781C1BC}" srcOrd="0" destOrd="0" presId="urn:microsoft.com/office/officeart/2018/2/layout/IconLabelList"/>
    <dgm:cxn modelId="{D51FFBA7-D7AD-4AFF-B4A3-674049FD790B}" srcId="{C3CC2455-CC00-414D-9A34-5F9BE25CFA44}" destId="{4344E63C-9983-4D8D-BBED-ABC131EEAB64}" srcOrd="3" destOrd="0" parTransId="{3A700863-EE3F-4AF5-8821-CEE7A48119E2}" sibTransId="{D47223B3-8B7F-4D00-8659-31C3E8456FFC}"/>
    <dgm:cxn modelId="{D1206BB0-E5B8-45DA-AE97-306030EF6EBA}" srcId="{C3CC2455-CC00-414D-9A34-5F9BE25CFA44}" destId="{F0710716-9D1E-4507-A7C6-66D995D02857}" srcOrd="2" destOrd="0" parTransId="{3EF8679B-EDED-4147-99E8-06A34F6BC60C}" sibTransId="{9F8286EE-97BB-4678-9E40-DD78CE90BB00}"/>
    <dgm:cxn modelId="{99EA5FDB-3F29-48AA-BB63-E22C415FC278}" srcId="{C3CC2455-CC00-414D-9A34-5F9BE25CFA44}" destId="{0C093676-08AB-43BD-A327-A7BB7738D083}" srcOrd="1" destOrd="0" parTransId="{4EA2F783-5E76-4BDE-B265-54E7E2F08975}" sibTransId="{F23BFC60-4EC7-4813-AC1F-D010AC9824B9}"/>
    <dgm:cxn modelId="{2E7ED0EF-C90C-404A-8290-831D4EEFE963}" type="presOf" srcId="{4344E63C-9983-4D8D-BBED-ABC131EEAB64}" destId="{2154F2B0-5DA4-4936-BECD-7E9B145472FF}" srcOrd="0" destOrd="0" presId="urn:microsoft.com/office/officeart/2018/2/layout/IconLabelList"/>
    <dgm:cxn modelId="{C28BE6F0-DEA4-4985-933C-AE7D1733EC2B}" srcId="{C3CC2455-CC00-414D-9A34-5F9BE25CFA44}" destId="{24ACFE33-3135-4B88-919C-F426DCB0B5B2}" srcOrd="4" destOrd="0" parTransId="{5D102BB0-E20C-4800-89CD-6B5B1CB8D1DC}" sibTransId="{4F6B78D1-92B4-4C90-9C6F-C68183DD9373}"/>
    <dgm:cxn modelId="{8D5CDBFD-4DA4-4229-B628-4C51BB1C150D}" type="presOf" srcId="{C3CC2455-CC00-414D-9A34-5F9BE25CFA44}" destId="{EB5EB006-DA1E-4B81-A975-0C9F64B2163D}" srcOrd="0" destOrd="0" presId="urn:microsoft.com/office/officeart/2018/2/layout/IconLabelList"/>
    <dgm:cxn modelId="{70B6ACF4-6E93-4574-B7E0-73BC154CE2DD}" type="presParOf" srcId="{EB5EB006-DA1E-4B81-A975-0C9F64B2163D}" destId="{0F26C8EB-277F-4975-BC88-BDC411E934B4}" srcOrd="0" destOrd="0" presId="urn:microsoft.com/office/officeart/2018/2/layout/IconLabelList"/>
    <dgm:cxn modelId="{3597D581-0D92-4809-83BD-5C425266B270}" type="presParOf" srcId="{0F26C8EB-277F-4975-BC88-BDC411E934B4}" destId="{372EA52C-BD6E-4674-BE94-7E6DF9BA98E3}" srcOrd="0" destOrd="0" presId="urn:microsoft.com/office/officeart/2018/2/layout/IconLabelList"/>
    <dgm:cxn modelId="{212EC9B1-0966-49A2-8229-9D402A3B3E39}" type="presParOf" srcId="{0F26C8EB-277F-4975-BC88-BDC411E934B4}" destId="{FA8CBC44-F7A9-4DE8-BDFC-AE55FCB8CA88}" srcOrd="1" destOrd="0" presId="urn:microsoft.com/office/officeart/2018/2/layout/IconLabelList"/>
    <dgm:cxn modelId="{06B4FBC0-0D97-4C81-B014-48063989F81D}" type="presParOf" srcId="{0F26C8EB-277F-4975-BC88-BDC411E934B4}" destId="{0C41EC8C-EBBC-4F44-8262-8974D781C1BC}" srcOrd="2" destOrd="0" presId="urn:microsoft.com/office/officeart/2018/2/layout/IconLabelList"/>
    <dgm:cxn modelId="{73C0A121-66D1-424E-8746-0386BE4ADFFB}" type="presParOf" srcId="{EB5EB006-DA1E-4B81-A975-0C9F64B2163D}" destId="{9E13F172-BDF6-42C8-B852-83211B148CA2}" srcOrd="1" destOrd="0" presId="urn:microsoft.com/office/officeart/2018/2/layout/IconLabelList"/>
    <dgm:cxn modelId="{05C401A6-2BF6-494C-BE16-E1A1E6B878E1}" type="presParOf" srcId="{EB5EB006-DA1E-4B81-A975-0C9F64B2163D}" destId="{0665831F-F00A-4F89-9DCC-82E9FDBBE188}" srcOrd="2" destOrd="0" presId="urn:microsoft.com/office/officeart/2018/2/layout/IconLabelList"/>
    <dgm:cxn modelId="{07BAB0B1-DF10-4865-9E1A-910301EFE58B}" type="presParOf" srcId="{0665831F-F00A-4F89-9DCC-82E9FDBBE188}" destId="{CC00C104-D8CF-49C4-AF27-181EE7248325}" srcOrd="0" destOrd="0" presId="urn:microsoft.com/office/officeart/2018/2/layout/IconLabelList"/>
    <dgm:cxn modelId="{0ADC8EA4-B178-450C-A90B-10B58F03CC0C}" type="presParOf" srcId="{0665831F-F00A-4F89-9DCC-82E9FDBBE188}" destId="{814434D9-A044-4490-BDEA-8C2D4FF0F49F}" srcOrd="1" destOrd="0" presId="urn:microsoft.com/office/officeart/2018/2/layout/IconLabelList"/>
    <dgm:cxn modelId="{C2BB9DF0-7287-4755-8913-4F4F51772F43}" type="presParOf" srcId="{0665831F-F00A-4F89-9DCC-82E9FDBBE188}" destId="{047F2B95-D729-4F0A-B535-6E2C1C07EADE}" srcOrd="2" destOrd="0" presId="urn:microsoft.com/office/officeart/2018/2/layout/IconLabelList"/>
    <dgm:cxn modelId="{CDBC53C8-FF89-4266-B2D3-60330D7EEB4C}" type="presParOf" srcId="{EB5EB006-DA1E-4B81-A975-0C9F64B2163D}" destId="{B427BE0A-1998-44D5-8569-9F2BFE3827FD}" srcOrd="3" destOrd="0" presId="urn:microsoft.com/office/officeart/2018/2/layout/IconLabelList"/>
    <dgm:cxn modelId="{5D4DA908-8FC1-4BB0-8065-257BE0ADCBCD}" type="presParOf" srcId="{EB5EB006-DA1E-4B81-A975-0C9F64B2163D}" destId="{2844E306-2112-41D2-9EBF-96B37F1A5012}" srcOrd="4" destOrd="0" presId="urn:microsoft.com/office/officeart/2018/2/layout/IconLabelList"/>
    <dgm:cxn modelId="{D7C55A82-4E34-460E-9769-0377DF2ACE13}" type="presParOf" srcId="{2844E306-2112-41D2-9EBF-96B37F1A5012}" destId="{C4906324-8923-4CB9-9C8F-BC9DE4790020}" srcOrd="0" destOrd="0" presId="urn:microsoft.com/office/officeart/2018/2/layout/IconLabelList"/>
    <dgm:cxn modelId="{C369EB78-B5E4-42FA-8B94-E73A9719C0B1}" type="presParOf" srcId="{2844E306-2112-41D2-9EBF-96B37F1A5012}" destId="{BEF9B98F-EB94-42CC-92FF-62BE5E4DA8D9}" srcOrd="1" destOrd="0" presId="urn:microsoft.com/office/officeart/2018/2/layout/IconLabelList"/>
    <dgm:cxn modelId="{C2B729BB-B824-47FD-A976-F683F83C1D69}" type="presParOf" srcId="{2844E306-2112-41D2-9EBF-96B37F1A5012}" destId="{1D0E41B3-8214-4910-A85A-0EF9171294FE}" srcOrd="2" destOrd="0" presId="urn:microsoft.com/office/officeart/2018/2/layout/IconLabelList"/>
    <dgm:cxn modelId="{A9B1EA08-5BC8-4303-A797-C4D0F505075E}" type="presParOf" srcId="{EB5EB006-DA1E-4B81-A975-0C9F64B2163D}" destId="{2638F2DC-4139-4DF0-B7F5-5944350CABC9}" srcOrd="5" destOrd="0" presId="urn:microsoft.com/office/officeart/2018/2/layout/IconLabelList"/>
    <dgm:cxn modelId="{78881E83-AB67-4BB8-8605-B7C9318203CD}" type="presParOf" srcId="{EB5EB006-DA1E-4B81-A975-0C9F64B2163D}" destId="{2327D09B-BE71-4F7B-90C6-702A8E3DF510}" srcOrd="6" destOrd="0" presId="urn:microsoft.com/office/officeart/2018/2/layout/IconLabelList"/>
    <dgm:cxn modelId="{C1383E33-4BCE-454F-8915-1843D8BA3D2D}" type="presParOf" srcId="{2327D09B-BE71-4F7B-90C6-702A8E3DF510}" destId="{FE4822C4-4581-4D34-8C4B-A0F97DF30ED4}" srcOrd="0" destOrd="0" presId="urn:microsoft.com/office/officeart/2018/2/layout/IconLabelList"/>
    <dgm:cxn modelId="{EA2F4305-BF6E-495C-93ED-63044168CC43}" type="presParOf" srcId="{2327D09B-BE71-4F7B-90C6-702A8E3DF510}" destId="{CCF1ADD7-5A49-4829-953C-A7CD77E9274D}" srcOrd="1" destOrd="0" presId="urn:microsoft.com/office/officeart/2018/2/layout/IconLabelList"/>
    <dgm:cxn modelId="{926893F6-26C0-47B3-9721-8FBDDD05991D}" type="presParOf" srcId="{2327D09B-BE71-4F7B-90C6-702A8E3DF510}" destId="{2154F2B0-5DA4-4936-BECD-7E9B145472FF}" srcOrd="2" destOrd="0" presId="urn:microsoft.com/office/officeart/2018/2/layout/IconLabelList"/>
    <dgm:cxn modelId="{01B48003-C6CD-4395-9433-05657A64E0A3}" type="presParOf" srcId="{EB5EB006-DA1E-4B81-A975-0C9F64B2163D}" destId="{19333325-EFE8-4524-A012-46E22FC04521}" srcOrd="7" destOrd="0" presId="urn:microsoft.com/office/officeart/2018/2/layout/IconLabelList"/>
    <dgm:cxn modelId="{AB5BC4E8-F281-4234-8819-130672F3289F}" type="presParOf" srcId="{EB5EB006-DA1E-4B81-A975-0C9F64B2163D}" destId="{59992DF7-1D6D-4E2D-832A-CE66525DBC74}" srcOrd="8" destOrd="0" presId="urn:microsoft.com/office/officeart/2018/2/layout/IconLabelList"/>
    <dgm:cxn modelId="{21D1F2C2-E8F6-4A62-A049-70AB30CE6563}" type="presParOf" srcId="{59992DF7-1D6D-4E2D-832A-CE66525DBC74}" destId="{6A9BA88B-1A01-421B-9D11-481DA75AB028}" srcOrd="0" destOrd="0" presId="urn:microsoft.com/office/officeart/2018/2/layout/IconLabelList"/>
    <dgm:cxn modelId="{0AF213E7-5E15-4EB8-8839-17A6F8A06A67}" type="presParOf" srcId="{59992DF7-1D6D-4E2D-832A-CE66525DBC74}" destId="{0ED7D241-C1C7-41FE-9449-332F025A735F}" srcOrd="1" destOrd="0" presId="urn:microsoft.com/office/officeart/2018/2/layout/IconLabelList"/>
    <dgm:cxn modelId="{F42DAD4C-EB50-409C-88A1-246F273A4256}" type="presParOf" srcId="{59992DF7-1D6D-4E2D-832A-CE66525DBC74}" destId="{2203E346-5AA1-4553-ADAB-CBFCE685A0E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0E26A5-7B01-4F38-8C53-7709467963A5}" type="doc">
      <dgm:prSet loTypeId="urn:diagrams.loki3.com/BracketList+Icon#1" loCatId="list" qsTypeId="urn:microsoft.com/office/officeart/2005/8/quickstyle/simple2" qsCatId="simple" csTypeId="urn:microsoft.com/office/officeart/2005/8/colors/accent1_4" csCatId="accent1" phldr="1"/>
      <dgm:spPr/>
    </dgm:pt>
    <dgm:pt modelId="{FB577EEA-BB53-4D60-B90B-D5AB52B38C6E}">
      <dgm:prSet phldrT="[Text]" custT="1"/>
      <dgm:spPr/>
      <dgm:t>
        <a:bodyPr/>
        <a:lstStyle/>
        <a:p>
          <a:r>
            <a:rPr lang="en-US" sz="2000" b="1">
              <a:effectLst>
                <a:outerShdw blurRad="38100" dist="38100" dir="2700000" algn="tl">
                  <a:srgbClr val="000000">
                    <a:alpha val="43137"/>
                  </a:srgbClr>
                </a:outerShdw>
              </a:effectLst>
              <a:latin typeface="+mj-lt"/>
            </a:rPr>
            <a:t>Standard A</a:t>
          </a:r>
        </a:p>
      </dgm:t>
    </dgm:pt>
    <dgm:pt modelId="{5FB73B03-64FB-4977-8C74-AD83F3C08048}" type="parTrans" cxnId="{2AB150A9-15F6-462F-BF75-424ABCCEB931}">
      <dgm:prSet/>
      <dgm:spPr/>
      <dgm:t>
        <a:bodyPr/>
        <a:lstStyle/>
        <a:p>
          <a:endParaRPr lang="en-US" sz="3200" b="0">
            <a:solidFill>
              <a:schemeClr val="bg1"/>
            </a:solidFill>
            <a:effectLst>
              <a:outerShdw blurRad="38100" dist="38100" dir="2700000" algn="tl">
                <a:srgbClr val="000000">
                  <a:alpha val="43137"/>
                </a:srgbClr>
              </a:outerShdw>
            </a:effectLst>
          </a:endParaRPr>
        </a:p>
      </dgm:t>
    </dgm:pt>
    <dgm:pt modelId="{A3341B29-FA4A-4C0A-A47B-D53F0F82AD1D}" type="sibTrans" cxnId="{2AB150A9-15F6-462F-BF75-424ABCCEB931}">
      <dgm:prSet/>
      <dgm:spPr/>
      <dgm:t>
        <a:bodyPr/>
        <a:lstStyle/>
        <a:p>
          <a:endParaRPr lang="en-US" sz="3200" b="0">
            <a:solidFill>
              <a:schemeClr val="bg1"/>
            </a:solidFill>
            <a:effectLst>
              <a:outerShdw blurRad="38100" dist="38100" dir="2700000" algn="tl">
                <a:srgbClr val="000000">
                  <a:alpha val="43137"/>
                </a:srgbClr>
              </a:outerShdw>
            </a:effectLst>
          </a:endParaRPr>
        </a:p>
      </dgm:t>
    </dgm:pt>
    <dgm:pt modelId="{D35910C6-7E3E-4DF1-8A67-8AEB1C057927}">
      <dgm:prSet phldrT="[Text]" custT="1"/>
      <dgm:spPr/>
      <dgm:t>
        <a:bodyPr/>
        <a:lstStyle/>
        <a:p>
          <a:r>
            <a:rPr lang="en-US" sz="2000" b="1">
              <a:effectLst>
                <a:outerShdw blurRad="38100" dist="38100" dir="2700000" algn="tl">
                  <a:srgbClr val="000000">
                    <a:alpha val="43137"/>
                  </a:srgbClr>
                </a:outerShdw>
              </a:effectLst>
              <a:latin typeface="+mj-lt"/>
            </a:rPr>
            <a:t>Standards B &amp; C </a:t>
          </a:r>
        </a:p>
      </dgm:t>
    </dgm:pt>
    <dgm:pt modelId="{2AD3DD01-B986-4F7A-ADB6-3A5B36082E55}" type="parTrans" cxnId="{423F6695-A2AD-4498-A1CF-0A969D7885FC}">
      <dgm:prSet/>
      <dgm:spPr/>
      <dgm:t>
        <a:bodyPr/>
        <a:lstStyle/>
        <a:p>
          <a:endParaRPr lang="en-US" sz="3200" b="0">
            <a:solidFill>
              <a:schemeClr val="bg1"/>
            </a:solidFill>
            <a:effectLst>
              <a:outerShdw blurRad="38100" dist="38100" dir="2700000" algn="tl">
                <a:srgbClr val="000000">
                  <a:alpha val="43137"/>
                </a:srgbClr>
              </a:outerShdw>
            </a:effectLst>
          </a:endParaRPr>
        </a:p>
      </dgm:t>
    </dgm:pt>
    <dgm:pt modelId="{688BE03D-D842-4B0D-9FCA-CCAD20F78729}" type="sibTrans" cxnId="{423F6695-A2AD-4498-A1CF-0A969D7885FC}">
      <dgm:prSet/>
      <dgm:spPr/>
      <dgm:t>
        <a:bodyPr/>
        <a:lstStyle/>
        <a:p>
          <a:endParaRPr lang="en-US" sz="3200" b="0">
            <a:solidFill>
              <a:schemeClr val="bg1"/>
            </a:solidFill>
            <a:effectLst>
              <a:outerShdw blurRad="38100" dist="38100" dir="2700000" algn="tl">
                <a:srgbClr val="000000">
                  <a:alpha val="43137"/>
                </a:srgbClr>
              </a:outerShdw>
            </a:effectLst>
          </a:endParaRPr>
        </a:p>
      </dgm:t>
    </dgm:pt>
    <dgm:pt modelId="{59483799-70BF-426D-931E-931672DA0BB0}">
      <dgm:prSet phldrT="[Text]" custT="1"/>
      <dgm:spPr/>
      <dgm:t>
        <a:bodyPr/>
        <a:lstStyle/>
        <a:p>
          <a:r>
            <a:rPr lang="en-US" sz="2000" b="1">
              <a:effectLst>
                <a:outerShdw blurRad="38100" dist="38100" dir="2700000" algn="tl">
                  <a:srgbClr val="000000">
                    <a:alpha val="43137"/>
                  </a:srgbClr>
                </a:outerShdw>
              </a:effectLst>
              <a:latin typeface="+mj-lt"/>
            </a:rPr>
            <a:t>Standard D </a:t>
          </a:r>
        </a:p>
      </dgm:t>
    </dgm:pt>
    <dgm:pt modelId="{81FB60B9-AECE-42EB-A11A-E57013F9C1DA}" type="parTrans" cxnId="{7A298AC8-FDFF-47F9-B5BE-6D02E71CB86B}">
      <dgm:prSet/>
      <dgm:spPr/>
      <dgm:t>
        <a:bodyPr/>
        <a:lstStyle/>
        <a:p>
          <a:endParaRPr lang="en-US" sz="3200" b="0">
            <a:solidFill>
              <a:schemeClr val="bg1"/>
            </a:solidFill>
            <a:effectLst>
              <a:outerShdw blurRad="38100" dist="38100" dir="2700000" algn="tl">
                <a:srgbClr val="000000">
                  <a:alpha val="43137"/>
                </a:srgbClr>
              </a:outerShdw>
            </a:effectLst>
          </a:endParaRPr>
        </a:p>
      </dgm:t>
    </dgm:pt>
    <dgm:pt modelId="{2CC309FF-1E8E-45CC-892B-D57B013C3CCA}" type="sibTrans" cxnId="{7A298AC8-FDFF-47F9-B5BE-6D02E71CB86B}">
      <dgm:prSet/>
      <dgm:spPr/>
      <dgm:t>
        <a:bodyPr/>
        <a:lstStyle/>
        <a:p>
          <a:endParaRPr lang="en-US" sz="3200" b="0">
            <a:solidFill>
              <a:schemeClr val="bg1"/>
            </a:solidFill>
            <a:effectLst>
              <a:outerShdw blurRad="38100" dist="38100" dir="2700000" algn="tl">
                <a:srgbClr val="000000">
                  <a:alpha val="43137"/>
                </a:srgbClr>
              </a:outerShdw>
            </a:effectLst>
          </a:endParaRPr>
        </a:p>
      </dgm:t>
    </dgm:pt>
    <dgm:pt modelId="{FC7F35C3-03BA-452A-8BF4-6D6A4B4FC7CF}">
      <dgm:prSet phldrT="[Text]" custT="1"/>
      <dgm:spPr/>
      <dgm:t>
        <a:bodyPr/>
        <a:lstStyle/>
        <a:p>
          <a:r>
            <a:rPr lang="en-US" sz="2000" b="1">
              <a:effectLst>
                <a:outerShdw blurRad="38100" dist="38100" dir="2700000" algn="tl">
                  <a:srgbClr val="000000">
                    <a:alpha val="43137"/>
                  </a:srgbClr>
                </a:outerShdw>
              </a:effectLst>
              <a:latin typeface="+mj-lt"/>
            </a:rPr>
            <a:t>Standard I</a:t>
          </a:r>
        </a:p>
      </dgm:t>
    </dgm:pt>
    <dgm:pt modelId="{6BE0726A-FFAF-41D3-BFAB-759B8262C426}" type="parTrans" cxnId="{FC7D94BB-B513-4920-A7AE-9AB928FF8906}">
      <dgm:prSet/>
      <dgm:spPr/>
      <dgm:t>
        <a:bodyPr/>
        <a:lstStyle/>
        <a:p>
          <a:endParaRPr lang="en-US" sz="3200" b="0">
            <a:solidFill>
              <a:schemeClr val="bg1"/>
            </a:solidFill>
            <a:effectLst>
              <a:outerShdw blurRad="38100" dist="38100" dir="2700000" algn="tl">
                <a:srgbClr val="000000">
                  <a:alpha val="43137"/>
                </a:srgbClr>
              </a:outerShdw>
            </a:effectLst>
          </a:endParaRPr>
        </a:p>
      </dgm:t>
    </dgm:pt>
    <dgm:pt modelId="{2CC97CA1-C5D9-499B-AAB7-4669FF9BADA0}" type="sibTrans" cxnId="{FC7D94BB-B513-4920-A7AE-9AB928FF8906}">
      <dgm:prSet/>
      <dgm:spPr/>
      <dgm:t>
        <a:bodyPr/>
        <a:lstStyle/>
        <a:p>
          <a:endParaRPr lang="en-US" sz="3200" b="0">
            <a:solidFill>
              <a:schemeClr val="bg1"/>
            </a:solidFill>
            <a:effectLst>
              <a:outerShdw blurRad="38100" dist="38100" dir="2700000" algn="tl">
                <a:srgbClr val="000000">
                  <a:alpha val="43137"/>
                </a:srgbClr>
              </a:outerShdw>
            </a:effectLst>
          </a:endParaRPr>
        </a:p>
      </dgm:t>
    </dgm:pt>
    <dgm:pt modelId="{D024A3A1-8B14-40FC-8DD4-7FB6C396F8B1}">
      <dgm:prSet phldrT="[Text]" custT="1"/>
      <dgm:spPr/>
      <dgm:t>
        <a:bodyPr/>
        <a:lstStyle/>
        <a:p>
          <a:r>
            <a:rPr lang="en-US" sz="2000" b="1">
              <a:effectLst>
                <a:outerShdw blurRad="38100" dist="38100" dir="2700000" algn="tl">
                  <a:srgbClr val="000000">
                    <a:alpha val="43137"/>
                  </a:srgbClr>
                </a:outerShdw>
              </a:effectLst>
              <a:latin typeface="+mj-lt"/>
            </a:rPr>
            <a:t>Standards  E &amp; G</a:t>
          </a:r>
        </a:p>
      </dgm:t>
    </dgm:pt>
    <dgm:pt modelId="{B40A618F-7FC5-4A94-A0C2-67ADC9E6C33B}" type="parTrans" cxnId="{AA0384DA-C9D6-4162-AD91-FE8FBF577B93}">
      <dgm:prSet/>
      <dgm:spPr/>
      <dgm:t>
        <a:bodyPr/>
        <a:lstStyle/>
        <a:p>
          <a:endParaRPr lang="en-US" sz="3200" b="0">
            <a:solidFill>
              <a:schemeClr val="bg1"/>
            </a:solidFill>
            <a:effectLst>
              <a:outerShdw blurRad="38100" dist="38100" dir="2700000" algn="tl">
                <a:srgbClr val="000000">
                  <a:alpha val="43137"/>
                </a:srgbClr>
              </a:outerShdw>
            </a:effectLst>
          </a:endParaRPr>
        </a:p>
      </dgm:t>
    </dgm:pt>
    <dgm:pt modelId="{0564F651-08C8-4CA8-8041-64382938CFDE}" type="sibTrans" cxnId="{AA0384DA-C9D6-4162-AD91-FE8FBF577B93}">
      <dgm:prSet/>
      <dgm:spPr/>
      <dgm:t>
        <a:bodyPr/>
        <a:lstStyle/>
        <a:p>
          <a:endParaRPr lang="en-US" sz="3200" b="0">
            <a:solidFill>
              <a:schemeClr val="bg1"/>
            </a:solidFill>
            <a:effectLst>
              <a:outerShdw blurRad="38100" dist="38100" dir="2700000" algn="tl">
                <a:srgbClr val="000000">
                  <a:alpha val="43137"/>
                </a:srgbClr>
              </a:outerShdw>
            </a:effectLst>
          </a:endParaRPr>
        </a:p>
      </dgm:t>
    </dgm:pt>
    <dgm:pt modelId="{9FD1AD41-3A57-4D6C-ADD6-372C1E70A9EF}">
      <dgm:prSet phldrT="[Text]" custT="1"/>
      <dgm:spPr/>
      <dgm:t>
        <a:bodyPr/>
        <a:lstStyle/>
        <a:p>
          <a:r>
            <a:rPr lang="en-US" sz="2000" b="1">
              <a:effectLst>
                <a:outerShdw blurRad="38100" dist="38100" dir="2700000" algn="tl">
                  <a:srgbClr val="000000">
                    <a:alpha val="43137"/>
                  </a:srgbClr>
                </a:outerShdw>
              </a:effectLst>
              <a:latin typeface="+mj-lt"/>
            </a:rPr>
            <a:t>Standards F &amp; H</a:t>
          </a:r>
        </a:p>
      </dgm:t>
    </dgm:pt>
    <dgm:pt modelId="{6EDA459B-6042-4B91-9CEF-1F1B983703E1}" type="parTrans" cxnId="{F94A5E04-9E29-4FFB-8E2C-C32B63127DD4}">
      <dgm:prSet/>
      <dgm:spPr/>
      <dgm:t>
        <a:bodyPr/>
        <a:lstStyle/>
        <a:p>
          <a:endParaRPr lang="en-US" sz="3200" b="0">
            <a:solidFill>
              <a:schemeClr val="bg1"/>
            </a:solidFill>
            <a:effectLst>
              <a:outerShdw blurRad="38100" dist="38100" dir="2700000" algn="tl">
                <a:srgbClr val="000000">
                  <a:alpha val="43137"/>
                </a:srgbClr>
              </a:outerShdw>
            </a:effectLst>
          </a:endParaRPr>
        </a:p>
      </dgm:t>
    </dgm:pt>
    <dgm:pt modelId="{1078E293-3287-43AD-A1ED-D12817F7624F}" type="sibTrans" cxnId="{F94A5E04-9E29-4FFB-8E2C-C32B63127DD4}">
      <dgm:prSet/>
      <dgm:spPr/>
      <dgm:t>
        <a:bodyPr/>
        <a:lstStyle/>
        <a:p>
          <a:endParaRPr lang="en-US" sz="3200" b="0">
            <a:solidFill>
              <a:schemeClr val="bg1"/>
            </a:solidFill>
            <a:effectLst>
              <a:outerShdw blurRad="38100" dist="38100" dir="2700000" algn="tl">
                <a:srgbClr val="000000">
                  <a:alpha val="43137"/>
                </a:srgbClr>
              </a:outerShdw>
            </a:effectLst>
          </a:endParaRPr>
        </a:p>
      </dgm:t>
    </dgm:pt>
    <dgm:pt modelId="{7E516076-DE7E-496C-8BA5-DBAA4185DCB8}">
      <dgm:prSet phldrT="[Text]" custT="1"/>
      <dgm:spPr/>
      <dgm:t>
        <a:bodyPr/>
        <a:lstStyle/>
        <a:p>
          <a:r>
            <a:rPr lang="en-US" sz="2000" b="1">
              <a:effectLst>
                <a:outerShdw blurRad="38100" dist="38100" dir="2700000" algn="tl">
                  <a:srgbClr val="000000">
                    <a:alpha val="43137"/>
                  </a:srgbClr>
                </a:outerShdw>
              </a:effectLst>
              <a:latin typeface="+mj-lt"/>
            </a:rPr>
            <a:t>Financial Conflicts</a:t>
          </a:r>
        </a:p>
      </dgm:t>
    </dgm:pt>
    <dgm:pt modelId="{98513193-CDCE-403A-946F-4832039F0E8D}" type="parTrans" cxnId="{87454486-E9F3-4484-89C7-59F6CBBD7654}">
      <dgm:prSet/>
      <dgm:spPr/>
      <dgm:t>
        <a:bodyPr/>
        <a:lstStyle/>
        <a:p>
          <a:endParaRPr lang="en-US" sz="1600"/>
        </a:p>
      </dgm:t>
    </dgm:pt>
    <dgm:pt modelId="{2326462B-4F62-448E-B527-FCD76ACB3C06}" type="sibTrans" cxnId="{87454486-E9F3-4484-89C7-59F6CBBD7654}">
      <dgm:prSet/>
      <dgm:spPr/>
      <dgm:t>
        <a:bodyPr/>
        <a:lstStyle/>
        <a:p>
          <a:endParaRPr lang="en-US" sz="1600"/>
        </a:p>
      </dgm:t>
    </dgm:pt>
    <dgm:pt modelId="{B4DEC1AA-DBD7-4095-B848-251EB6BB994B}">
      <dgm:prSet phldrT="[Text]" custT="1"/>
      <dgm:spPr/>
      <dgm:t>
        <a:bodyPr/>
        <a:lstStyle/>
        <a:p>
          <a:r>
            <a:rPr lang="en-US" sz="2000" b="1">
              <a:effectLst>
                <a:outerShdw blurRad="38100" dist="38100" dir="2700000" algn="tl">
                  <a:srgbClr val="000000">
                    <a:alpha val="43137"/>
                  </a:srgbClr>
                </a:outerShdw>
              </a:effectLst>
              <a:latin typeface="+mj-lt"/>
            </a:rPr>
            <a:t>Impartiality</a:t>
          </a:r>
        </a:p>
      </dgm:t>
    </dgm:pt>
    <dgm:pt modelId="{4A273A38-3374-4770-B311-33F16546BAF9}" type="parTrans" cxnId="{2277E3BB-E463-490B-9D25-27B3FB09FDF2}">
      <dgm:prSet/>
      <dgm:spPr/>
      <dgm:t>
        <a:bodyPr/>
        <a:lstStyle/>
        <a:p>
          <a:endParaRPr lang="en-US" sz="1600"/>
        </a:p>
      </dgm:t>
    </dgm:pt>
    <dgm:pt modelId="{B9279341-5879-4BAC-B92D-231175627C47}" type="sibTrans" cxnId="{2277E3BB-E463-490B-9D25-27B3FB09FDF2}">
      <dgm:prSet/>
      <dgm:spPr/>
      <dgm:t>
        <a:bodyPr/>
        <a:lstStyle/>
        <a:p>
          <a:endParaRPr lang="en-US" sz="1600"/>
        </a:p>
      </dgm:t>
    </dgm:pt>
    <dgm:pt modelId="{738C520D-A2F0-4140-A14A-36CFDDBA5270}">
      <dgm:prSet phldrT="[Text]" custT="1"/>
      <dgm:spPr/>
      <dgm:t>
        <a:bodyPr/>
        <a:lstStyle/>
        <a:p>
          <a:r>
            <a:rPr lang="en-US" sz="2000" b="1">
              <a:effectLst>
                <a:outerShdw blurRad="38100" dist="38100" dir="2700000" algn="tl">
                  <a:srgbClr val="000000">
                    <a:alpha val="43137"/>
                  </a:srgbClr>
                </a:outerShdw>
              </a:effectLst>
              <a:latin typeface="+mj-lt"/>
            </a:rPr>
            <a:t>Disclosing Confidential Information</a:t>
          </a:r>
        </a:p>
      </dgm:t>
    </dgm:pt>
    <dgm:pt modelId="{2DB7AE6D-8957-4840-8E5F-932673A4FD33}" type="parTrans" cxnId="{38C6A673-BA4F-4A7A-8322-5DB35A132FB2}">
      <dgm:prSet/>
      <dgm:spPr/>
      <dgm:t>
        <a:bodyPr/>
        <a:lstStyle/>
        <a:p>
          <a:endParaRPr lang="en-US" sz="1600"/>
        </a:p>
      </dgm:t>
    </dgm:pt>
    <dgm:pt modelId="{D42D47C9-F677-46D9-9280-888BF750E951}" type="sibTrans" cxnId="{38C6A673-BA4F-4A7A-8322-5DB35A132FB2}">
      <dgm:prSet/>
      <dgm:spPr/>
      <dgm:t>
        <a:bodyPr/>
        <a:lstStyle/>
        <a:p>
          <a:endParaRPr lang="en-US" sz="1600"/>
        </a:p>
      </dgm:t>
    </dgm:pt>
    <dgm:pt modelId="{6AFECB2C-471F-4DBB-B5F3-2FA324D4F450}">
      <dgm:prSet custT="1"/>
      <dgm:spPr/>
      <dgm:t>
        <a:bodyPr/>
        <a:lstStyle/>
        <a:p>
          <a:r>
            <a:rPr lang="en-US" sz="2000" b="1">
              <a:effectLst>
                <a:outerShdw blurRad="38100" dist="38100" dir="2700000" algn="tl">
                  <a:srgbClr val="000000">
                    <a:alpha val="43137"/>
                  </a:srgbClr>
                </a:outerShdw>
              </a:effectLst>
              <a:latin typeface="+mj-lt"/>
            </a:rPr>
            <a:t>Securing privileges or favors based on your State job</a:t>
          </a:r>
        </a:p>
      </dgm:t>
    </dgm:pt>
    <dgm:pt modelId="{9758745D-92D6-40D6-9F94-B6EBD89F9A87}" type="parTrans" cxnId="{438CA052-5385-41B2-B87D-F489FEA5E1BD}">
      <dgm:prSet/>
      <dgm:spPr/>
      <dgm:t>
        <a:bodyPr/>
        <a:lstStyle/>
        <a:p>
          <a:endParaRPr lang="en-US" sz="1600"/>
        </a:p>
      </dgm:t>
    </dgm:pt>
    <dgm:pt modelId="{AE7FC007-002F-456B-9433-C8EDEF11F003}" type="sibTrans" cxnId="{438CA052-5385-41B2-B87D-F489FEA5E1BD}">
      <dgm:prSet/>
      <dgm:spPr/>
      <dgm:t>
        <a:bodyPr/>
        <a:lstStyle/>
        <a:p>
          <a:endParaRPr lang="en-US" sz="1600"/>
        </a:p>
      </dgm:t>
    </dgm:pt>
    <dgm:pt modelId="{1F6993B6-8A6B-4AFE-880F-5F6F86A35437}">
      <dgm:prSet phldrT="[Text]" custT="1"/>
      <dgm:spPr/>
      <dgm:t>
        <a:bodyPr/>
        <a:lstStyle/>
        <a:p>
          <a:r>
            <a:rPr lang="en-US" sz="2000" b="1" kern="1200">
              <a:effectLst>
                <a:outerShdw blurRad="38100" dist="38100" dir="2700000" algn="tl">
                  <a:srgbClr val="000000">
                    <a:alpha val="43137"/>
                  </a:srgbClr>
                </a:outerShdw>
              </a:effectLst>
              <a:latin typeface="Century Gothic" panose="020B0502020202020204"/>
              <a:ea typeface="+mn-ea"/>
              <a:cs typeface="+mn-cs"/>
            </a:rPr>
            <a:t>“Integrity Standards”</a:t>
          </a:r>
          <a:endParaRPr lang="en-US" sz="2800" b="1" kern="1200">
            <a:effectLst>
              <a:outerShdw blurRad="38100" dist="38100" dir="2700000" algn="tl">
                <a:srgbClr val="000000">
                  <a:alpha val="43137"/>
                </a:srgbClr>
              </a:outerShdw>
            </a:effectLst>
            <a:latin typeface="+mj-lt"/>
          </a:endParaRPr>
        </a:p>
      </dgm:t>
    </dgm:pt>
    <dgm:pt modelId="{9AA92A7D-FC24-416C-99DF-167AFAB7F296}" type="parTrans" cxnId="{37C80D7C-4C1A-4D12-A88A-FD1B49D65FF2}">
      <dgm:prSet/>
      <dgm:spPr/>
      <dgm:t>
        <a:bodyPr/>
        <a:lstStyle/>
        <a:p>
          <a:endParaRPr lang="en-US" sz="1600"/>
        </a:p>
      </dgm:t>
    </dgm:pt>
    <dgm:pt modelId="{2EE1C6C5-94A4-4054-B421-9400FD43716A}" type="sibTrans" cxnId="{37C80D7C-4C1A-4D12-A88A-FD1B49D65FF2}">
      <dgm:prSet/>
      <dgm:spPr/>
      <dgm:t>
        <a:bodyPr/>
        <a:lstStyle/>
        <a:p>
          <a:endParaRPr lang="en-US" sz="1600"/>
        </a:p>
      </dgm:t>
    </dgm:pt>
    <dgm:pt modelId="{096298F4-E7B6-4395-B4A8-60B88712BB62}">
      <dgm:prSet custT="1"/>
      <dgm:spPr/>
      <dgm:t>
        <a:bodyPr/>
        <a:lstStyle/>
        <a:p>
          <a:r>
            <a:rPr lang="en-US" sz="2000" b="1">
              <a:effectLst>
                <a:outerShdw blurRad="38100" dist="38100" dir="2700000" algn="tl">
                  <a:srgbClr val="000000">
                    <a:alpha val="43137"/>
                  </a:srgbClr>
                </a:outerShdw>
              </a:effectLst>
              <a:latin typeface="+mj-lt"/>
            </a:rPr>
            <a:t>Doing Business with the State</a:t>
          </a:r>
        </a:p>
      </dgm:t>
    </dgm:pt>
    <dgm:pt modelId="{48A224B9-3410-4B16-B617-4EB18147478A}" type="parTrans" cxnId="{154845D9-F64F-4ED9-B5D3-C5C8C06807AF}">
      <dgm:prSet/>
      <dgm:spPr/>
      <dgm:t>
        <a:bodyPr/>
        <a:lstStyle/>
        <a:p>
          <a:endParaRPr lang="en-US" sz="1600"/>
        </a:p>
      </dgm:t>
    </dgm:pt>
    <dgm:pt modelId="{8646CCE5-3F58-47DE-90BC-263CBE064D33}" type="sibTrans" cxnId="{154845D9-F64F-4ED9-B5D3-C5C8C06807AF}">
      <dgm:prSet/>
      <dgm:spPr/>
      <dgm:t>
        <a:bodyPr/>
        <a:lstStyle/>
        <a:p>
          <a:endParaRPr lang="en-US" sz="1600"/>
        </a:p>
      </dgm:t>
    </dgm:pt>
    <dgm:pt modelId="{8A90A742-402F-4F95-B397-8C0833F91554}" type="pres">
      <dgm:prSet presAssocID="{010E26A5-7B01-4F38-8C53-7709467963A5}" presName="Name0" presStyleCnt="0">
        <dgm:presLayoutVars>
          <dgm:dir/>
          <dgm:animLvl val="lvl"/>
          <dgm:resizeHandles val="exact"/>
        </dgm:presLayoutVars>
      </dgm:prSet>
      <dgm:spPr/>
    </dgm:pt>
    <dgm:pt modelId="{D2F20C20-F032-4C6B-9A7D-D8EF604839E5}" type="pres">
      <dgm:prSet presAssocID="{FB577EEA-BB53-4D60-B90B-D5AB52B38C6E}" presName="linNode" presStyleCnt="0"/>
      <dgm:spPr/>
    </dgm:pt>
    <dgm:pt modelId="{F4AF46A7-4F53-429F-8E73-88BED47C758B}" type="pres">
      <dgm:prSet presAssocID="{FB577EEA-BB53-4D60-B90B-D5AB52B38C6E}" presName="parTx" presStyleLbl="revTx" presStyleIdx="0" presStyleCnt="6" custScaleX="115187">
        <dgm:presLayoutVars>
          <dgm:chMax val="1"/>
          <dgm:bulletEnabled val="1"/>
        </dgm:presLayoutVars>
      </dgm:prSet>
      <dgm:spPr/>
    </dgm:pt>
    <dgm:pt modelId="{8326955E-664F-48C1-9284-7A5B251BBEC1}" type="pres">
      <dgm:prSet presAssocID="{FB577EEA-BB53-4D60-B90B-D5AB52B38C6E}" presName="bracket" presStyleLbl="parChTrans1D1" presStyleIdx="0" presStyleCnt="6"/>
      <dgm:spPr/>
    </dgm:pt>
    <dgm:pt modelId="{918654AF-854D-4E3E-8806-D72C8B8C67C4}" type="pres">
      <dgm:prSet presAssocID="{FB577EEA-BB53-4D60-B90B-D5AB52B38C6E}" presName="spH" presStyleCnt="0"/>
      <dgm:spPr/>
    </dgm:pt>
    <dgm:pt modelId="{0F0646D4-9D35-4908-A23D-3B242B70BB24}" type="pres">
      <dgm:prSet presAssocID="{FB577EEA-BB53-4D60-B90B-D5AB52B38C6E}" presName="desTx" presStyleLbl="node1" presStyleIdx="0" presStyleCnt="6" custScaleX="71984">
        <dgm:presLayoutVars>
          <dgm:bulletEnabled val="1"/>
        </dgm:presLayoutVars>
      </dgm:prSet>
      <dgm:spPr/>
    </dgm:pt>
    <dgm:pt modelId="{327CE207-20C0-4C52-8BD2-99804DBF5746}" type="pres">
      <dgm:prSet presAssocID="{A3341B29-FA4A-4C0A-A47B-D53F0F82AD1D}" presName="spV" presStyleCnt="0"/>
      <dgm:spPr/>
    </dgm:pt>
    <dgm:pt modelId="{924F047B-6112-42C4-B9F3-AFE621F8B615}" type="pres">
      <dgm:prSet presAssocID="{D35910C6-7E3E-4DF1-8A67-8AEB1C057927}" presName="linNode" presStyleCnt="0"/>
      <dgm:spPr/>
    </dgm:pt>
    <dgm:pt modelId="{2F1EEE04-4012-4491-AFDE-872CECAFB219}" type="pres">
      <dgm:prSet presAssocID="{D35910C6-7E3E-4DF1-8A67-8AEB1C057927}" presName="parTx" presStyleLbl="revTx" presStyleIdx="1" presStyleCnt="6" custScaleX="115187">
        <dgm:presLayoutVars>
          <dgm:chMax val="1"/>
          <dgm:bulletEnabled val="1"/>
        </dgm:presLayoutVars>
      </dgm:prSet>
      <dgm:spPr/>
    </dgm:pt>
    <dgm:pt modelId="{F7A0922C-CAEE-4160-9440-AAB863F06C46}" type="pres">
      <dgm:prSet presAssocID="{D35910C6-7E3E-4DF1-8A67-8AEB1C057927}" presName="bracket" presStyleLbl="parChTrans1D1" presStyleIdx="1" presStyleCnt="6"/>
      <dgm:spPr/>
    </dgm:pt>
    <dgm:pt modelId="{1E94D319-6A59-46CF-AA54-24010838883E}" type="pres">
      <dgm:prSet presAssocID="{D35910C6-7E3E-4DF1-8A67-8AEB1C057927}" presName="spH" presStyleCnt="0"/>
      <dgm:spPr/>
    </dgm:pt>
    <dgm:pt modelId="{977FD0FD-F893-435D-9E47-2646079E24F7}" type="pres">
      <dgm:prSet presAssocID="{D35910C6-7E3E-4DF1-8A67-8AEB1C057927}" presName="desTx" presStyleLbl="node1" presStyleIdx="1" presStyleCnt="6" custScaleX="71984">
        <dgm:presLayoutVars>
          <dgm:bulletEnabled val="1"/>
        </dgm:presLayoutVars>
      </dgm:prSet>
      <dgm:spPr/>
    </dgm:pt>
    <dgm:pt modelId="{47862BE1-555C-4F8D-B3CC-4116C47DD221}" type="pres">
      <dgm:prSet presAssocID="{688BE03D-D842-4B0D-9FCA-CCAD20F78729}" presName="spV" presStyleCnt="0"/>
      <dgm:spPr/>
    </dgm:pt>
    <dgm:pt modelId="{656AD24E-A475-4E7A-8CDB-4640BD23D894}" type="pres">
      <dgm:prSet presAssocID="{59483799-70BF-426D-931E-931672DA0BB0}" presName="linNode" presStyleCnt="0"/>
      <dgm:spPr/>
    </dgm:pt>
    <dgm:pt modelId="{BEF6B1EB-B8F9-47AB-A9CD-E240DD960F40}" type="pres">
      <dgm:prSet presAssocID="{59483799-70BF-426D-931E-931672DA0BB0}" presName="parTx" presStyleLbl="revTx" presStyleIdx="2" presStyleCnt="6" custScaleX="115187">
        <dgm:presLayoutVars>
          <dgm:chMax val="1"/>
          <dgm:bulletEnabled val="1"/>
        </dgm:presLayoutVars>
      </dgm:prSet>
      <dgm:spPr/>
    </dgm:pt>
    <dgm:pt modelId="{A77FA558-04C8-4108-AF28-0517BC5A8DE0}" type="pres">
      <dgm:prSet presAssocID="{59483799-70BF-426D-931E-931672DA0BB0}" presName="bracket" presStyleLbl="parChTrans1D1" presStyleIdx="2" presStyleCnt="6"/>
      <dgm:spPr/>
    </dgm:pt>
    <dgm:pt modelId="{4EEACD3A-4908-49A0-B18B-BDC160723CE2}" type="pres">
      <dgm:prSet presAssocID="{59483799-70BF-426D-931E-931672DA0BB0}" presName="spH" presStyleCnt="0"/>
      <dgm:spPr/>
    </dgm:pt>
    <dgm:pt modelId="{15208B02-24DA-4A38-88C0-199903402C79}" type="pres">
      <dgm:prSet presAssocID="{59483799-70BF-426D-931E-931672DA0BB0}" presName="desTx" presStyleLbl="node1" presStyleIdx="2" presStyleCnt="6" custScaleX="71984">
        <dgm:presLayoutVars>
          <dgm:bulletEnabled val="1"/>
        </dgm:presLayoutVars>
      </dgm:prSet>
      <dgm:spPr/>
    </dgm:pt>
    <dgm:pt modelId="{CF6515E8-36D5-4160-8DE4-A98FC8831B23}" type="pres">
      <dgm:prSet presAssocID="{2CC309FF-1E8E-45CC-892B-D57B013C3CCA}" presName="spV" presStyleCnt="0"/>
      <dgm:spPr/>
    </dgm:pt>
    <dgm:pt modelId="{49723136-5810-47C6-ACEA-871E156A6614}" type="pres">
      <dgm:prSet presAssocID="{D024A3A1-8B14-40FC-8DD4-7FB6C396F8B1}" presName="linNode" presStyleCnt="0"/>
      <dgm:spPr/>
    </dgm:pt>
    <dgm:pt modelId="{2E126B2E-70C1-46DE-9937-1070D21AF4F1}" type="pres">
      <dgm:prSet presAssocID="{D024A3A1-8B14-40FC-8DD4-7FB6C396F8B1}" presName="parTx" presStyleLbl="revTx" presStyleIdx="3" presStyleCnt="6" custScaleX="115187">
        <dgm:presLayoutVars>
          <dgm:chMax val="1"/>
          <dgm:bulletEnabled val="1"/>
        </dgm:presLayoutVars>
      </dgm:prSet>
      <dgm:spPr/>
    </dgm:pt>
    <dgm:pt modelId="{EB1E4BCA-22E5-4C87-83FE-159E0107B4A0}" type="pres">
      <dgm:prSet presAssocID="{D024A3A1-8B14-40FC-8DD4-7FB6C396F8B1}" presName="bracket" presStyleLbl="parChTrans1D1" presStyleIdx="3" presStyleCnt="6"/>
      <dgm:spPr/>
    </dgm:pt>
    <dgm:pt modelId="{CDBA3932-25E9-43A9-BBB9-E0B05ED683A1}" type="pres">
      <dgm:prSet presAssocID="{D024A3A1-8B14-40FC-8DD4-7FB6C396F8B1}" presName="spH" presStyleCnt="0"/>
      <dgm:spPr/>
    </dgm:pt>
    <dgm:pt modelId="{AB327F8D-11FF-40B1-9961-3DBCA7362236}" type="pres">
      <dgm:prSet presAssocID="{D024A3A1-8B14-40FC-8DD4-7FB6C396F8B1}" presName="desTx" presStyleLbl="node1" presStyleIdx="3" presStyleCnt="6" custScaleX="71984">
        <dgm:presLayoutVars>
          <dgm:bulletEnabled val="1"/>
        </dgm:presLayoutVars>
      </dgm:prSet>
      <dgm:spPr/>
    </dgm:pt>
    <dgm:pt modelId="{36163614-C024-43B1-9C72-C3AB855C312E}" type="pres">
      <dgm:prSet presAssocID="{0564F651-08C8-4CA8-8041-64382938CFDE}" presName="spV" presStyleCnt="0"/>
      <dgm:spPr/>
    </dgm:pt>
    <dgm:pt modelId="{E01DCCF9-2438-41BB-8222-BB8A588EFE56}" type="pres">
      <dgm:prSet presAssocID="{9FD1AD41-3A57-4D6C-ADD6-372C1E70A9EF}" presName="linNode" presStyleCnt="0"/>
      <dgm:spPr/>
    </dgm:pt>
    <dgm:pt modelId="{8B2C200E-B75F-4713-9B00-FE87B47C4A06}" type="pres">
      <dgm:prSet presAssocID="{9FD1AD41-3A57-4D6C-ADD6-372C1E70A9EF}" presName="parTx" presStyleLbl="revTx" presStyleIdx="4" presStyleCnt="6" custScaleX="115187">
        <dgm:presLayoutVars>
          <dgm:chMax val="1"/>
          <dgm:bulletEnabled val="1"/>
        </dgm:presLayoutVars>
      </dgm:prSet>
      <dgm:spPr/>
    </dgm:pt>
    <dgm:pt modelId="{F1825CED-3B5C-4C4E-956D-03D37FF69196}" type="pres">
      <dgm:prSet presAssocID="{9FD1AD41-3A57-4D6C-ADD6-372C1E70A9EF}" presName="bracket" presStyleLbl="parChTrans1D1" presStyleIdx="4" presStyleCnt="6"/>
      <dgm:spPr/>
    </dgm:pt>
    <dgm:pt modelId="{06616A8C-2CB5-45C9-8297-61481B0C0063}" type="pres">
      <dgm:prSet presAssocID="{9FD1AD41-3A57-4D6C-ADD6-372C1E70A9EF}" presName="spH" presStyleCnt="0"/>
      <dgm:spPr/>
    </dgm:pt>
    <dgm:pt modelId="{3386B4AA-73F9-4836-892E-922E3E6B4465}" type="pres">
      <dgm:prSet presAssocID="{9FD1AD41-3A57-4D6C-ADD6-372C1E70A9EF}" presName="desTx" presStyleLbl="node1" presStyleIdx="4" presStyleCnt="6" custScaleX="71984">
        <dgm:presLayoutVars>
          <dgm:bulletEnabled val="1"/>
        </dgm:presLayoutVars>
      </dgm:prSet>
      <dgm:spPr/>
    </dgm:pt>
    <dgm:pt modelId="{242E6564-8823-4D64-953B-85E1BCDADF65}" type="pres">
      <dgm:prSet presAssocID="{1078E293-3287-43AD-A1ED-D12817F7624F}" presName="spV" presStyleCnt="0"/>
      <dgm:spPr/>
    </dgm:pt>
    <dgm:pt modelId="{351B03CD-BD8D-43F8-897E-CD2B757C4FC8}" type="pres">
      <dgm:prSet presAssocID="{FC7F35C3-03BA-452A-8BF4-6D6A4B4FC7CF}" presName="linNode" presStyleCnt="0"/>
      <dgm:spPr/>
    </dgm:pt>
    <dgm:pt modelId="{7C282867-C287-4533-A902-B8A1098B93FD}" type="pres">
      <dgm:prSet presAssocID="{FC7F35C3-03BA-452A-8BF4-6D6A4B4FC7CF}" presName="parTx" presStyleLbl="revTx" presStyleIdx="5" presStyleCnt="6" custScaleX="115187">
        <dgm:presLayoutVars>
          <dgm:chMax val="1"/>
          <dgm:bulletEnabled val="1"/>
        </dgm:presLayoutVars>
      </dgm:prSet>
      <dgm:spPr/>
    </dgm:pt>
    <dgm:pt modelId="{F3607280-622A-4CB6-A975-38D6182358B5}" type="pres">
      <dgm:prSet presAssocID="{FC7F35C3-03BA-452A-8BF4-6D6A4B4FC7CF}" presName="bracket" presStyleLbl="parChTrans1D1" presStyleIdx="5" presStyleCnt="6"/>
      <dgm:spPr/>
    </dgm:pt>
    <dgm:pt modelId="{D6914AA1-8512-4711-A2AF-58D9A909E466}" type="pres">
      <dgm:prSet presAssocID="{FC7F35C3-03BA-452A-8BF4-6D6A4B4FC7CF}" presName="spH" presStyleCnt="0"/>
      <dgm:spPr/>
    </dgm:pt>
    <dgm:pt modelId="{AA9F60E2-29CD-49E7-AD34-76FC2D58DF18}" type="pres">
      <dgm:prSet presAssocID="{FC7F35C3-03BA-452A-8BF4-6D6A4B4FC7CF}" presName="desTx" presStyleLbl="node1" presStyleIdx="5" presStyleCnt="6" custScaleX="71984">
        <dgm:presLayoutVars>
          <dgm:bulletEnabled val="1"/>
        </dgm:presLayoutVars>
      </dgm:prSet>
      <dgm:spPr/>
    </dgm:pt>
  </dgm:ptLst>
  <dgm:cxnLst>
    <dgm:cxn modelId="{5371AB02-CFE7-4969-B407-7CBFCD17C1AB}" type="presOf" srcId="{D35910C6-7E3E-4DF1-8A67-8AEB1C057927}" destId="{2F1EEE04-4012-4491-AFDE-872CECAFB219}" srcOrd="0" destOrd="0" presId="urn:diagrams.loki3.com/BracketList+Icon#1"/>
    <dgm:cxn modelId="{F94A5E04-9E29-4FFB-8E2C-C32B63127DD4}" srcId="{010E26A5-7B01-4F38-8C53-7709467963A5}" destId="{9FD1AD41-3A57-4D6C-ADD6-372C1E70A9EF}" srcOrd="4" destOrd="0" parTransId="{6EDA459B-6042-4B91-9CEF-1F1B983703E1}" sibTransId="{1078E293-3287-43AD-A1ED-D12817F7624F}"/>
    <dgm:cxn modelId="{FB876B0D-8263-4838-9129-8D3DBF56454E}" type="presOf" srcId="{59483799-70BF-426D-931E-931672DA0BB0}" destId="{BEF6B1EB-B8F9-47AB-A9CD-E240DD960F40}" srcOrd="0" destOrd="0" presId="urn:diagrams.loki3.com/BracketList+Icon#1"/>
    <dgm:cxn modelId="{E528ED11-579F-4122-9130-719B39262C4F}" type="presOf" srcId="{D024A3A1-8B14-40FC-8DD4-7FB6C396F8B1}" destId="{2E126B2E-70C1-46DE-9937-1070D21AF4F1}" srcOrd="0" destOrd="0" presId="urn:diagrams.loki3.com/BracketList+Icon#1"/>
    <dgm:cxn modelId="{3F529A12-23DE-4E39-A4F4-61630196C5ED}" type="presOf" srcId="{1F6993B6-8A6B-4AFE-880F-5F6F86A35437}" destId="{3386B4AA-73F9-4836-892E-922E3E6B4465}" srcOrd="0" destOrd="0" presId="urn:diagrams.loki3.com/BracketList+Icon#1"/>
    <dgm:cxn modelId="{33D80215-9F55-4434-9C3C-814DBF6A9915}" type="presOf" srcId="{010E26A5-7B01-4F38-8C53-7709467963A5}" destId="{8A90A742-402F-4F95-B397-8C0833F91554}" srcOrd="0" destOrd="0" presId="urn:diagrams.loki3.com/BracketList+Icon#1"/>
    <dgm:cxn modelId="{DE108E32-B4B7-4021-BCB5-0121182A1280}" type="presOf" srcId="{B4DEC1AA-DBD7-4095-B848-251EB6BB994B}" destId="{0F0646D4-9D35-4908-A23D-3B242B70BB24}" srcOrd="0" destOrd="0" presId="urn:diagrams.loki3.com/BracketList+Icon#1"/>
    <dgm:cxn modelId="{F1C1E73B-F047-42AE-A9F8-D2BF758085DE}" type="presOf" srcId="{FB577EEA-BB53-4D60-B90B-D5AB52B38C6E}" destId="{F4AF46A7-4F53-429F-8E73-88BED47C758B}" srcOrd="0" destOrd="0" presId="urn:diagrams.loki3.com/BracketList+Icon#1"/>
    <dgm:cxn modelId="{E023DC67-A150-4022-B4AF-B0923957AA77}" type="presOf" srcId="{6AFECB2C-471F-4DBB-B5F3-2FA324D4F450}" destId="{15208B02-24DA-4A38-88C0-199903402C79}" srcOrd="0" destOrd="0" presId="urn:diagrams.loki3.com/BracketList+Icon#1"/>
    <dgm:cxn modelId="{438CA052-5385-41B2-B87D-F489FEA5E1BD}" srcId="{59483799-70BF-426D-931E-931672DA0BB0}" destId="{6AFECB2C-471F-4DBB-B5F3-2FA324D4F450}" srcOrd="0" destOrd="0" parTransId="{9758745D-92D6-40D6-9F94-B6EBD89F9A87}" sibTransId="{AE7FC007-002F-456B-9433-C8EDEF11F003}"/>
    <dgm:cxn modelId="{38C6A673-BA4F-4A7A-8322-5DB35A132FB2}" srcId="{D35910C6-7E3E-4DF1-8A67-8AEB1C057927}" destId="{738C520D-A2F0-4140-A14A-36CFDDBA5270}" srcOrd="0" destOrd="0" parTransId="{2DB7AE6D-8957-4840-8E5F-932673A4FD33}" sibTransId="{D42D47C9-F677-46D9-9280-888BF750E951}"/>
    <dgm:cxn modelId="{37C80D7C-4C1A-4D12-A88A-FD1B49D65FF2}" srcId="{9FD1AD41-3A57-4D6C-ADD6-372C1E70A9EF}" destId="{1F6993B6-8A6B-4AFE-880F-5F6F86A35437}" srcOrd="0" destOrd="0" parTransId="{9AA92A7D-FC24-416C-99DF-167AFAB7F296}" sibTransId="{2EE1C6C5-94A4-4054-B421-9400FD43716A}"/>
    <dgm:cxn modelId="{87454486-E9F3-4484-89C7-59F6CBBD7654}" srcId="{D024A3A1-8B14-40FC-8DD4-7FB6C396F8B1}" destId="{7E516076-DE7E-496C-8BA5-DBAA4185DCB8}" srcOrd="0" destOrd="0" parTransId="{98513193-CDCE-403A-946F-4832039F0E8D}" sibTransId="{2326462B-4F62-448E-B527-FCD76ACB3C06}"/>
    <dgm:cxn modelId="{423F6695-A2AD-4498-A1CF-0A969D7885FC}" srcId="{010E26A5-7B01-4F38-8C53-7709467963A5}" destId="{D35910C6-7E3E-4DF1-8A67-8AEB1C057927}" srcOrd="1" destOrd="0" parTransId="{2AD3DD01-B986-4F7A-ADB6-3A5B36082E55}" sibTransId="{688BE03D-D842-4B0D-9FCA-CCAD20F78729}"/>
    <dgm:cxn modelId="{DC4C08A7-BE48-439E-922A-80A8CBC0ED2A}" type="presOf" srcId="{7E516076-DE7E-496C-8BA5-DBAA4185DCB8}" destId="{AB327F8D-11FF-40B1-9961-3DBCA7362236}" srcOrd="0" destOrd="0" presId="urn:diagrams.loki3.com/BracketList+Icon#1"/>
    <dgm:cxn modelId="{2AB150A9-15F6-462F-BF75-424ABCCEB931}" srcId="{010E26A5-7B01-4F38-8C53-7709467963A5}" destId="{FB577EEA-BB53-4D60-B90B-D5AB52B38C6E}" srcOrd="0" destOrd="0" parTransId="{5FB73B03-64FB-4977-8C74-AD83F3C08048}" sibTransId="{A3341B29-FA4A-4C0A-A47B-D53F0F82AD1D}"/>
    <dgm:cxn modelId="{F45E94B7-1E65-4EC7-AE02-3477B404EF8E}" type="presOf" srcId="{738C520D-A2F0-4140-A14A-36CFDDBA5270}" destId="{977FD0FD-F893-435D-9E47-2646079E24F7}" srcOrd="0" destOrd="0" presId="urn:diagrams.loki3.com/BracketList+Icon#1"/>
    <dgm:cxn modelId="{FC7D94BB-B513-4920-A7AE-9AB928FF8906}" srcId="{010E26A5-7B01-4F38-8C53-7709467963A5}" destId="{FC7F35C3-03BA-452A-8BF4-6D6A4B4FC7CF}" srcOrd="5" destOrd="0" parTransId="{6BE0726A-FFAF-41D3-BFAB-759B8262C426}" sibTransId="{2CC97CA1-C5D9-499B-AAB7-4669FF9BADA0}"/>
    <dgm:cxn modelId="{2277E3BB-E463-490B-9D25-27B3FB09FDF2}" srcId="{FB577EEA-BB53-4D60-B90B-D5AB52B38C6E}" destId="{B4DEC1AA-DBD7-4095-B848-251EB6BB994B}" srcOrd="0" destOrd="0" parTransId="{4A273A38-3374-4770-B311-33F16546BAF9}" sibTransId="{B9279341-5879-4BAC-B92D-231175627C47}"/>
    <dgm:cxn modelId="{9F8ABBBC-1BB5-405F-B322-32ED37A5214E}" type="presOf" srcId="{9FD1AD41-3A57-4D6C-ADD6-372C1E70A9EF}" destId="{8B2C200E-B75F-4713-9B00-FE87B47C4A06}" srcOrd="0" destOrd="0" presId="urn:diagrams.loki3.com/BracketList+Icon#1"/>
    <dgm:cxn modelId="{7A298AC8-FDFF-47F9-B5BE-6D02E71CB86B}" srcId="{010E26A5-7B01-4F38-8C53-7709467963A5}" destId="{59483799-70BF-426D-931E-931672DA0BB0}" srcOrd="2" destOrd="0" parTransId="{81FB60B9-AECE-42EB-A11A-E57013F9C1DA}" sibTransId="{2CC309FF-1E8E-45CC-892B-D57B013C3CCA}"/>
    <dgm:cxn modelId="{154845D9-F64F-4ED9-B5D3-C5C8C06807AF}" srcId="{FC7F35C3-03BA-452A-8BF4-6D6A4B4FC7CF}" destId="{096298F4-E7B6-4395-B4A8-60B88712BB62}" srcOrd="0" destOrd="0" parTransId="{48A224B9-3410-4B16-B617-4EB18147478A}" sibTransId="{8646CCE5-3F58-47DE-90BC-263CBE064D33}"/>
    <dgm:cxn modelId="{806CC5D9-A97D-4CA4-A8A2-D3E9D2A2D220}" type="presOf" srcId="{096298F4-E7B6-4395-B4A8-60B88712BB62}" destId="{AA9F60E2-29CD-49E7-AD34-76FC2D58DF18}" srcOrd="0" destOrd="0" presId="urn:diagrams.loki3.com/BracketList+Icon#1"/>
    <dgm:cxn modelId="{AA0384DA-C9D6-4162-AD91-FE8FBF577B93}" srcId="{010E26A5-7B01-4F38-8C53-7709467963A5}" destId="{D024A3A1-8B14-40FC-8DD4-7FB6C396F8B1}" srcOrd="3" destOrd="0" parTransId="{B40A618F-7FC5-4A94-A0C2-67ADC9E6C33B}" sibTransId="{0564F651-08C8-4CA8-8041-64382938CFDE}"/>
    <dgm:cxn modelId="{95E621FF-84BB-42EA-9A59-8CD9AA1C7BC7}" type="presOf" srcId="{FC7F35C3-03BA-452A-8BF4-6D6A4B4FC7CF}" destId="{7C282867-C287-4533-A902-B8A1098B93FD}" srcOrd="0" destOrd="0" presId="urn:diagrams.loki3.com/BracketList+Icon#1"/>
    <dgm:cxn modelId="{D39A8207-5066-42E0-BAB0-E8E5869A63B1}" type="presParOf" srcId="{8A90A742-402F-4F95-B397-8C0833F91554}" destId="{D2F20C20-F032-4C6B-9A7D-D8EF604839E5}" srcOrd="0" destOrd="0" presId="urn:diagrams.loki3.com/BracketList+Icon#1"/>
    <dgm:cxn modelId="{E1242FAF-5F65-40B6-8699-236CC1CB2663}" type="presParOf" srcId="{D2F20C20-F032-4C6B-9A7D-D8EF604839E5}" destId="{F4AF46A7-4F53-429F-8E73-88BED47C758B}" srcOrd="0" destOrd="0" presId="urn:diagrams.loki3.com/BracketList+Icon#1"/>
    <dgm:cxn modelId="{02B84EB3-025C-42BC-B623-6E004E3B0766}" type="presParOf" srcId="{D2F20C20-F032-4C6B-9A7D-D8EF604839E5}" destId="{8326955E-664F-48C1-9284-7A5B251BBEC1}" srcOrd="1" destOrd="0" presId="urn:diagrams.loki3.com/BracketList+Icon#1"/>
    <dgm:cxn modelId="{E811C2C2-7454-41BC-B66B-88ED5D181464}" type="presParOf" srcId="{D2F20C20-F032-4C6B-9A7D-D8EF604839E5}" destId="{918654AF-854D-4E3E-8806-D72C8B8C67C4}" srcOrd="2" destOrd="0" presId="urn:diagrams.loki3.com/BracketList+Icon#1"/>
    <dgm:cxn modelId="{1E8B7F80-FD3D-4E8E-9DF5-12B53B0054E0}" type="presParOf" srcId="{D2F20C20-F032-4C6B-9A7D-D8EF604839E5}" destId="{0F0646D4-9D35-4908-A23D-3B242B70BB24}" srcOrd="3" destOrd="0" presId="urn:diagrams.loki3.com/BracketList+Icon#1"/>
    <dgm:cxn modelId="{99A667F1-72CC-44A4-8C4B-27D19872E222}" type="presParOf" srcId="{8A90A742-402F-4F95-B397-8C0833F91554}" destId="{327CE207-20C0-4C52-8BD2-99804DBF5746}" srcOrd="1" destOrd="0" presId="urn:diagrams.loki3.com/BracketList+Icon#1"/>
    <dgm:cxn modelId="{4C6E1DB3-BB80-4348-9FCB-52FDCE3F0494}" type="presParOf" srcId="{8A90A742-402F-4F95-B397-8C0833F91554}" destId="{924F047B-6112-42C4-B9F3-AFE621F8B615}" srcOrd="2" destOrd="0" presId="urn:diagrams.loki3.com/BracketList+Icon#1"/>
    <dgm:cxn modelId="{4FD2E6DA-892E-4971-822E-6E936DCCC134}" type="presParOf" srcId="{924F047B-6112-42C4-B9F3-AFE621F8B615}" destId="{2F1EEE04-4012-4491-AFDE-872CECAFB219}" srcOrd="0" destOrd="0" presId="urn:diagrams.loki3.com/BracketList+Icon#1"/>
    <dgm:cxn modelId="{AEAB3441-7C4D-43D9-ABD7-F2E58DBCE2D0}" type="presParOf" srcId="{924F047B-6112-42C4-B9F3-AFE621F8B615}" destId="{F7A0922C-CAEE-4160-9440-AAB863F06C46}" srcOrd="1" destOrd="0" presId="urn:diagrams.loki3.com/BracketList+Icon#1"/>
    <dgm:cxn modelId="{81E3F66E-0FBA-415F-8BF0-9B158E125555}" type="presParOf" srcId="{924F047B-6112-42C4-B9F3-AFE621F8B615}" destId="{1E94D319-6A59-46CF-AA54-24010838883E}" srcOrd="2" destOrd="0" presId="urn:diagrams.loki3.com/BracketList+Icon#1"/>
    <dgm:cxn modelId="{BD6678B1-CCFF-4964-A0CD-C3133E8D51D5}" type="presParOf" srcId="{924F047B-6112-42C4-B9F3-AFE621F8B615}" destId="{977FD0FD-F893-435D-9E47-2646079E24F7}" srcOrd="3" destOrd="0" presId="urn:diagrams.loki3.com/BracketList+Icon#1"/>
    <dgm:cxn modelId="{F2E719F0-7880-42D3-AD1C-CEB84535327C}" type="presParOf" srcId="{8A90A742-402F-4F95-B397-8C0833F91554}" destId="{47862BE1-555C-4F8D-B3CC-4116C47DD221}" srcOrd="3" destOrd="0" presId="urn:diagrams.loki3.com/BracketList+Icon#1"/>
    <dgm:cxn modelId="{95C58F9F-ADC3-43F7-A10D-88FC89D4AD2A}" type="presParOf" srcId="{8A90A742-402F-4F95-B397-8C0833F91554}" destId="{656AD24E-A475-4E7A-8CDB-4640BD23D894}" srcOrd="4" destOrd="0" presId="urn:diagrams.loki3.com/BracketList+Icon#1"/>
    <dgm:cxn modelId="{A7221498-A6C3-4DA0-914D-1CF96DA6A847}" type="presParOf" srcId="{656AD24E-A475-4E7A-8CDB-4640BD23D894}" destId="{BEF6B1EB-B8F9-47AB-A9CD-E240DD960F40}" srcOrd="0" destOrd="0" presId="urn:diagrams.loki3.com/BracketList+Icon#1"/>
    <dgm:cxn modelId="{3A9EE83B-048F-4D05-B808-76F4E7D966AD}" type="presParOf" srcId="{656AD24E-A475-4E7A-8CDB-4640BD23D894}" destId="{A77FA558-04C8-4108-AF28-0517BC5A8DE0}" srcOrd="1" destOrd="0" presId="urn:diagrams.loki3.com/BracketList+Icon#1"/>
    <dgm:cxn modelId="{ABC5BBD4-1E15-4541-A2E1-1A92D541291E}" type="presParOf" srcId="{656AD24E-A475-4E7A-8CDB-4640BD23D894}" destId="{4EEACD3A-4908-49A0-B18B-BDC160723CE2}" srcOrd="2" destOrd="0" presId="urn:diagrams.loki3.com/BracketList+Icon#1"/>
    <dgm:cxn modelId="{D9F97A2A-46C9-464A-9B58-25EAF4B80B8F}" type="presParOf" srcId="{656AD24E-A475-4E7A-8CDB-4640BD23D894}" destId="{15208B02-24DA-4A38-88C0-199903402C79}" srcOrd="3" destOrd="0" presId="urn:diagrams.loki3.com/BracketList+Icon#1"/>
    <dgm:cxn modelId="{45C59DDE-2254-4F6E-B0BB-4D93CB355405}" type="presParOf" srcId="{8A90A742-402F-4F95-B397-8C0833F91554}" destId="{CF6515E8-36D5-4160-8DE4-A98FC8831B23}" srcOrd="5" destOrd="0" presId="urn:diagrams.loki3.com/BracketList+Icon#1"/>
    <dgm:cxn modelId="{F3A7DA69-0735-4825-B613-434C2FBD7934}" type="presParOf" srcId="{8A90A742-402F-4F95-B397-8C0833F91554}" destId="{49723136-5810-47C6-ACEA-871E156A6614}" srcOrd="6" destOrd="0" presId="urn:diagrams.loki3.com/BracketList+Icon#1"/>
    <dgm:cxn modelId="{A21EDF9D-C6E8-4032-A399-E3B189C0AC60}" type="presParOf" srcId="{49723136-5810-47C6-ACEA-871E156A6614}" destId="{2E126B2E-70C1-46DE-9937-1070D21AF4F1}" srcOrd="0" destOrd="0" presId="urn:diagrams.loki3.com/BracketList+Icon#1"/>
    <dgm:cxn modelId="{9F0B7FE4-51EE-4592-B535-AEEB006616F3}" type="presParOf" srcId="{49723136-5810-47C6-ACEA-871E156A6614}" destId="{EB1E4BCA-22E5-4C87-83FE-159E0107B4A0}" srcOrd="1" destOrd="0" presId="urn:diagrams.loki3.com/BracketList+Icon#1"/>
    <dgm:cxn modelId="{35833CD4-64F2-412D-B225-EE5519D33263}" type="presParOf" srcId="{49723136-5810-47C6-ACEA-871E156A6614}" destId="{CDBA3932-25E9-43A9-BBB9-E0B05ED683A1}" srcOrd="2" destOrd="0" presId="urn:diagrams.loki3.com/BracketList+Icon#1"/>
    <dgm:cxn modelId="{B24247B2-875B-48E8-A486-E20A60279AF4}" type="presParOf" srcId="{49723136-5810-47C6-ACEA-871E156A6614}" destId="{AB327F8D-11FF-40B1-9961-3DBCA7362236}" srcOrd="3" destOrd="0" presId="urn:diagrams.loki3.com/BracketList+Icon#1"/>
    <dgm:cxn modelId="{6C5445F1-43F6-4DE1-AA7A-6CA14B3B50B1}" type="presParOf" srcId="{8A90A742-402F-4F95-B397-8C0833F91554}" destId="{36163614-C024-43B1-9C72-C3AB855C312E}" srcOrd="7" destOrd="0" presId="urn:diagrams.loki3.com/BracketList+Icon#1"/>
    <dgm:cxn modelId="{875EE17B-BAB8-4803-9253-0F5217F870EC}" type="presParOf" srcId="{8A90A742-402F-4F95-B397-8C0833F91554}" destId="{E01DCCF9-2438-41BB-8222-BB8A588EFE56}" srcOrd="8" destOrd="0" presId="urn:diagrams.loki3.com/BracketList+Icon#1"/>
    <dgm:cxn modelId="{832FC94F-2FDD-41BE-B04A-1641BE42B728}" type="presParOf" srcId="{E01DCCF9-2438-41BB-8222-BB8A588EFE56}" destId="{8B2C200E-B75F-4713-9B00-FE87B47C4A06}" srcOrd="0" destOrd="0" presId="urn:diagrams.loki3.com/BracketList+Icon#1"/>
    <dgm:cxn modelId="{72E545EC-221E-4923-BE29-044FB61D7E73}" type="presParOf" srcId="{E01DCCF9-2438-41BB-8222-BB8A588EFE56}" destId="{F1825CED-3B5C-4C4E-956D-03D37FF69196}" srcOrd="1" destOrd="0" presId="urn:diagrams.loki3.com/BracketList+Icon#1"/>
    <dgm:cxn modelId="{408C836D-A4FC-47C0-807B-4D3BE431B818}" type="presParOf" srcId="{E01DCCF9-2438-41BB-8222-BB8A588EFE56}" destId="{06616A8C-2CB5-45C9-8297-61481B0C0063}" srcOrd="2" destOrd="0" presId="urn:diagrams.loki3.com/BracketList+Icon#1"/>
    <dgm:cxn modelId="{F3A0C227-3679-4405-8F0D-24329065FE81}" type="presParOf" srcId="{E01DCCF9-2438-41BB-8222-BB8A588EFE56}" destId="{3386B4AA-73F9-4836-892E-922E3E6B4465}" srcOrd="3" destOrd="0" presId="urn:diagrams.loki3.com/BracketList+Icon#1"/>
    <dgm:cxn modelId="{4B638614-3688-45AE-8D27-537083C60431}" type="presParOf" srcId="{8A90A742-402F-4F95-B397-8C0833F91554}" destId="{242E6564-8823-4D64-953B-85E1BCDADF65}" srcOrd="9" destOrd="0" presId="urn:diagrams.loki3.com/BracketList+Icon#1"/>
    <dgm:cxn modelId="{501E9E0C-7E2B-4DC4-A265-9C63044D8988}" type="presParOf" srcId="{8A90A742-402F-4F95-B397-8C0833F91554}" destId="{351B03CD-BD8D-43F8-897E-CD2B757C4FC8}" srcOrd="10" destOrd="0" presId="urn:diagrams.loki3.com/BracketList+Icon#1"/>
    <dgm:cxn modelId="{B0A6659C-789A-4BEA-BE6B-52CF1AAD3790}" type="presParOf" srcId="{351B03CD-BD8D-43F8-897E-CD2B757C4FC8}" destId="{7C282867-C287-4533-A902-B8A1098B93FD}" srcOrd="0" destOrd="0" presId="urn:diagrams.loki3.com/BracketList+Icon#1"/>
    <dgm:cxn modelId="{49057DB9-80C6-4D92-A859-B71DEAD78ADB}" type="presParOf" srcId="{351B03CD-BD8D-43F8-897E-CD2B757C4FC8}" destId="{F3607280-622A-4CB6-A975-38D6182358B5}" srcOrd="1" destOrd="0" presId="urn:diagrams.loki3.com/BracketList+Icon#1"/>
    <dgm:cxn modelId="{25F7ED29-CBBD-4F6C-92BE-2DA3E0CF7AC2}" type="presParOf" srcId="{351B03CD-BD8D-43F8-897E-CD2B757C4FC8}" destId="{D6914AA1-8512-4711-A2AF-58D9A909E466}" srcOrd="2" destOrd="0" presId="urn:diagrams.loki3.com/BracketList+Icon#1"/>
    <dgm:cxn modelId="{72B27274-E89A-4D53-BB50-56C26F94A5CA}" type="presParOf" srcId="{351B03CD-BD8D-43F8-897E-CD2B757C4FC8}" destId="{AA9F60E2-29CD-49E7-AD34-76FC2D58DF18}" srcOrd="3" destOrd="0" presId="urn:diagrams.loki3.com/BracketList+Ic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B5E8E8-DF86-4819-9935-3CECA0BFEC1E}"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689ABBFA-281A-4A35-B054-04DBF88AAD94}">
      <dgm:prSet phldrT="[Text]" custT="1"/>
      <dgm:spPr/>
      <dgm:t>
        <a:bodyPr/>
        <a:lstStyle/>
        <a:p>
          <a:pPr algn="just"/>
          <a:r>
            <a:rPr lang="en-US" sz="2000" b="1" dirty="0">
              <a:solidFill>
                <a:schemeClr val="tx1"/>
              </a:solidFill>
            </a:rPr>
            <a:t>You work for ITS in the procurement department, which purchases computers for the State. You may not participate in the decision to purchase computer equipment if your spouse works for a company that that is bidding on the equipment purchase.</a:t>
          </a:r>
        </a:p>
      </dgm:t>
    </dgm:pt>
    <dgm:pt modelId="{560C74DF-BDCE-44E2-A05B-843B0692ED2E}" type="parTrans" cxnId="{03461C8A-C28B-479C-A454-8FA7BD978183}">
      <dgm:prSet/>
      <dgm:spPr/>
      <dgm:t>
        <a:bodyPr/>
        <a:lstStyle/>
        <a:p>
          <a:endParaRPr lang="en-US"/>
        </a:p>
      </dgm:t>
    </dgm:pt>
    <dgm:pt modelId="{D93BA15F-2F00-400C-9550-3E2259BF6D1D}" type="sibTrans" cxnId="{03461C8A-C28B-479C-A454-8FA7BD978183}">
      <dgm:prSet/>
      <dgm:spPr/>
      <dgm:t>
        <a:bodyPr/>
        <a:lstStyle/>
        <a:p>
          <a:endParaRPr lang="en-US"/>
        </a:p>
      </dgm:t>
    </dgm:pt>
    <dgm:pt modelId="{39277629-B680-42A1-9EE4-E3EA27CE5ED2}">
      <dgm:prSet phldrT="[Text]" custT="1"/>
      <dgm:spPr/>
      <dgm:t>
        <a:bodyPr/>
        <a:lstStyle/>
        <a:p>
          <a:pPr algn="just"/>
          <a:r>
            <a:rPr lang="en-US" sz="2000" b="1" dirty="0">
              <a:solidFill>
                <a:schemeClr val="tx1"/>
              </a:solidFill>
            </a:rPr>
            <a:t>You work for the Gaming Commission, which licenses new casinos. You have information that a certain casino company will soon be licensed in the state and realize that you have an opportunity to make a profitable investment in the casino before the licensure is publicly announced. Using your “insider knowledge” to make this kind of financial investment would be a violation of Standard G.</a:t>
          </a:r>
        </a:p>
      </dgm:t>
    </dgm:pt>
    <dgm:pt modelId="{C8B4F13B-A1EF-421A-AADC-EDB0C6220ADB}" type="parTrans" cxnId="{47C10939-47E0-4BDC-99B1-51B58F13F538}">
      <dgm:prSet/>
      <dgm:spPr/>
      <dgm:t>
        <a:bodyPr/>
        <a:lstStyle/>
        <a:p>
          <a:endParaRPr lang="en-US"/>
        </a:p>
      </dgm:t>
    </dgm:pt>
    <dgm:pt modelId="{B809B89B-AD7F-4282-AC1A-ACD8B6896529}" type="sibTrans" cxnId="{47C10939-47E0-4BDC-99B1-51B58F13F538}">
      <dgm:prSet/>
      <dgm:spPr/>
      <dgm:t>
        <a:bodyPr/>
        <a:lstStyle/>
        <a:p>
          <a:endParaRPr lang="en-US"/>
        </a:p>
      </dgm:t>
    </dgm:pt>
    <dgm:pt modelId="{018595B7-B8D6-428C-9999-BB16B38C2A14}" type="pres">
      <dgm:prSet presAssocID="{EEB5E8E8-DF86-4819-9935-3CECA0BFEC1E}" presName="Name0" presStyleCnt="0">
        <dgm:presLayoutVars>
          <dgm:dir/>
          <dgm:resizeHandles val="exact"/>
        </dgm:presLayoutVars>
      </dgm:prSet>
      <dgm:spPr/>
    </dgm:pt>
    <dgm:pt modelId="{C658A67E-A536-4E4A-8F52-E1AF80DA2E4D}" type="pres">
      <dgm:prSet presAssocID="{689ABBFA-281A-4A35-B054-04DBF88AAD94}" presName="composite" presStyleCnt="0"/>
      <dgm:spPr/>
    </dgm:pt>
    <dgm:pt modelId="{DEB29C37-4FAA-47CD-8294-2CEF39629784}" type="pres">
      <dgm:prSet presAssocID="{689ABBFA-281A-4A35-B054-04DBF88AAD94}" presName="rect1" presStyleLbl="trAlignAcc1" presStyleIdx="0" presStyleCnt="2" custScaleX="107700" custLinFactNeighborX="2906" custLinFactNeighborY="133">
        <dgm:presLayoutVars>
          <dgm:bulletEnabled val="1"/>
        </dgm:presLayoutVars>
      </dgm:prSet>
      <dgm:spPr/>
    </dgm:pt>
    <dgm:pt modelId="{47AD5A4E-047F-4D3A-B48F-57933350E554}" type="pres">
      <dgm:prSet presAssocID="{689ABBFA-281A-4A35-B054-04DBF88AAD94}" presName="rect2"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descr="People wearing headphones working on computers"/>
        </a:ext>
      </dgm:extLst>
    </dgm:pt>
    <dgm:pt modelId="{D09249B0-B5B4-4E6A-A123-41A46A9BF156}" type="pres">
      <dgm:prSet presAssocID="{D93BA15F-2F00-400C-9550-3E2259BF6D1D}" presName="sibTrans" presStyleCnt="0"/>
      <dgm:spPr/>
    </dgm:pt>
    <dgm:pt modelId="{1D289276-A961-4363-95AE-9FF020B73291}" type="pres">
      <dgm:prSet presAssocID="{39277629-B680-42A1-9EE4-E3EA27CE5ED2}" presName="composite" presStyleCnt="0"/>
      <dgm:spPr/>
    </dgm:pt>
    <dgm:pt modelId="{2964EF81-043F-4880-8E67-7808B29EFB5C}" type="pres">
      <dgm:prSet presAssocID="{39277629-B680-42A1-9EE4-E3EA27CE5ED2}" presName="rect1" presStyleLbl="trAlignAcc1" presStyleIdx="1" presStyleCnt="2" custScaleX="107700" custLinFactNeighborX="2906" custLinFactNeighborY="-2484">
        <dgm:presLayoutVars>
          <dgm:bulletEnabled val="1"/>
        </dgm:presLayoutVars>
      </dgm:prSet>
      <dgm:spPr/>
    </dgm:pt>
    <dgm:pt modelId="{3ECB5885-5E1A-42DF-932D-23B0AD4B7F11}" type="pres">
      <dgm:prSet presAssocID="{39277629-B680-42A1-9EE4-E3EA27CE5ED2}" presName="rect2"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Assorted blue dices"/>
        </a:ext>
      </dgm:extLst>
    </dgm:pt>
  </dgm:ptLst>
  <dgm:cxnLst>
    <dgm:cxn modelId="{43516E36-5541-4A16-B2CA-AC9B29941D95}" type="presOf" srcId="{39277629-B680-42A1-9EE4-E3EA27CE5ED2}" destId="{2964EF81-043F-4880-8E67-7808B29EFB5C}" srcOrd="0" destOrd="0" presId="urn:microsoft.com/office/officeart/2008/layout/PictureStrips"/>
    <dgm:cxn modelId="{47C10939-47E0-4BDC-99B1-51B58F13F538}" srcId="{EEB5E8E8-DF86-4819-9935-3CECA0BFEC1E}" destId="{39277629-B680-42A1-9EE4-E3EA27CE5ED2}" srcOrd="1" destOrd="0" parTransId="{C8B4F13B-A1EF-421A-AADC-EDB0C6220ADB}" sibTransId="{B809B89B-AD7F-4282-AC1A-ACD8B6896529}"/>
    <dgm:cxn modelId="{726CBC4A-56F8-4B22-9BBC-A07E7C7B421D}" type="presOf" srcId="{689ABBFA-281A-4A35-B054-04DBF88AAD94}" destId="{DEB29C37-4FAA-47CD-8294-2CEF39629784}" srcOrd="0" destOrd="0" presId="urn:microsoft.com/office/officeart/2008/layout/PictureStrips"/>
    <dgm:cxn modelId="{03461C8A-C28B-479C-A454-8FA7BD978183}" srcId="{EEB5E8E8-DF86-4819-9935-3CECA0BFEC1E}" destId="{689ABBFA-281A-4A35-B054-04DBF88AAD94}" srcOrd="0" destOrd="0" parTransId="{560C74DF-BDCE-44E2-A05B-843B0692ED2E}" sibTransId="{D93BA15F-2F00-400C-9550-3E2259BF6D1D}"/>
    <dgm:cxn modelId="{A30ADAF0-020C-4D6F-8012-E5918EF4A50D}" type="presOf" srcId="{EEB5E8E8-DF86-4819-9935-3CECA0BFEC1E}" destId="{018595B7-B8D6-428C-9999-BB16B38C2A14}" srcOrd="0" destOrd="0" presId="urn:microsoft.com/office/officeart/2008/layout/PictureStrips"/>
    <dgm:cxn modelId="{198B04ED-56AD-4FD3-B66A-028C44ECDC92}" type="presParOf" srcId="{018595B7-B8D6-428C-9999-BB16B38C2A14}" destId="{C658A67E-A536-4E4A-8F52-E1AF80DA2E4D}" srcOrd="0" destOrd="0" presId="urn:microsoft.com/office/officeart/2008/layout/PictureStrips"/>
    <dgm:cxn modelId="{36869D6C-41D7-4AEA-9719-7C1D0418F3D2}" type="presParOf" srcId="{C658A67E-A536-4E4A-8F52-E1AF80DA2E4D}" destId="{DEB29C37-4FAA-47CD-8294-2CEF39629784}" srcOrd="0" destOrd="0" presId="urn:microsoft.com/office/officeart/2008/layout/PictureStrips"/>
    <dgm:cxn modelId="{11ACAE75-7668-43BB-8C88-EA6B28D4794E}" type="presParOf" srcId="{C658A67E-A536-4E4A-8F52-E1AF80DA2E4D}" destId="{47AD5A4E-047F-4D3A-B48F-57933350E554}" srcOrd="1" destOrd="0" presId="urn:microsoft.com/office/officeart/2008/layout/PictureStrips"/>
    <dgm:cxn modelId="{DDFCC03C-CF13-4456-B37F-08B084A7FF64}" type="presParOf" srcId="{018595B7-B8D6-428C-9999-BB16B38C2A14}" destId="{D09249B0-B5B4-4E6A-A123-41A46A9BF156}" srcOrd="1" destOrd="0" presId="urn:microsoft.com/office/officeart/2008/layout/PictureStrips"/>
    <dgm:cxn modelId="{4F28D367-6671-4BE4-ACC8-742C2371E782}" type="presParOf" srcId="{018595B7-B8D6-428C-9999-BB16B38C2A14}" destId="{1D289276-A961-4363-95AE-9FF020B73291}" srcOrd="2" destOrd="0" presId="urn:microsoft.com/office/officeart/2008/layout/PictureStrips"/>
    <dgm:cxn modelId="{7524936E-ABFC-45B8-8680-4E4DDC6B8D92}" type="presParOf" srcId="{1D289276-A961-4363-95AE-9FF020B73291}" destId="{2964EF81-043F-4880-8E67-7808B29EFB5C}" srcOrd="0" destOrd="0" presId="urn:microsoft.com/office/officeart/2008/layout/PictureStrips"/>
    <dgm:cxn modelId="{4E2A66B3-EF52-48EA-A4EC-2E5B66707DE8}" type="presParOf" srcId="{1D289276-A961-4363-95AE-9FF020B73291}" destId="{3ECB5885-5E1A-42DF-932D-23B0AD4B7F1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2893B9-0466-4254-A0C2-C5A35D61BC4A}" type="doc">
      <dgm:prSet loTypeId="urn:diagrams.loki3.com/BracketList" loCatId="list" qsTypeId="urn:microsoft.com/office/officeart/2005/8/quickstyle/simple2" qsCatId="simple" csTypeId="urn:microsoft.com/office/officeart/2005/8/colors/accent1_3" csCatId="accent1" phldr="1"/>
      <dgm:spPr/>
      <dgm:t>
        <a:bodyPr/>
        <a:lstStyle/>
        <a:p>
          <a:endParaRPr lang="en-US"/>
        </a:p>
      </dgm:t>
    </dgm:pt>
    <dgm:pt modelId="{158EE016-2141-406D-9721-07C8A5C0B831}">
      <dgm:prSet custT="1"/>
      <dgm:spPr/>
      <dgm:t>
        <a:bodyPr/>
        <a:lstStyle/>
        <a:p>
          <a:pPr rtl="0"/>
          <a:r>
            <a:rPr lang="en-US" sz="2400" b="1">
              <a:effectLst>
                <a:outerShdw blurRad="38100" dist="38100" dir="2700000" algn="tl">
                  <a:srgbClr val="000000">
                    <a:alpha val="43137"/>
                  </a:srgbClr>
                </a:outerShdw>
              </a:effectLst>
            </a:rPr>
            <a:t>Annual compensation between $1,000 and $5,000 </a:t>
          </a:r>
        </a:p>
      </dgm:t>
    </dgm:pt>
    <dgm:pt modelId="{A7685606-37F8-48D7-BA01-F5895D1F7E6D}" type="parTrans" cxnId="{BA67E1E9-BC49-4FF0-BDF2-807959E218D6}">
      <dgm:prSet/>
      <dgm:spPr/>
      <dgm:t>
        <a:bodyPr/>
        <a:lstStyle/>
        <a:p>
          <a:endParaRPr lang="en-US" sz="2000" b="0">
            <a:solidFill>
              <a:schemeClr val="bg1"/>
            </a:solidFill>
          </a:endParaRPr>
        </a:p>
      </dgm:t>
    </dgm:pt>
    <dgm:pt modelId="{F4E9959F-AD88-4A4E-9B43-74C6677F8CF4}" type="sibTrans" cxnId="{BA67E1E9-BC49-4FF0-BDF2-807959E218D6}">
      <dgm:prSet/>
      <dgm:spPr/>
      <dgm:t>
        <a:bodyPr/>
        <a:lstStyle/>
        <a:p>
          <a:endParaRPr lang="en-US" sz="2000" b="0">
            <a:solidFill>
              <a:schemeClr val="bg1"/>
            </a:solidFill>
          </a:endParaRPr>
        </a:p>
      </dgm:t>
    </dgm:pt>
    <dgm:pt modelId="{2AD1E106-42C0-4CD4-B214-EAD85AAFBD83}">
      <dgm:prSet custT="1"/>
      <dgm:spPr/>
      <dgm:t>
        <a:bodyPr/>
        <a:lstStyle/>
        <a:p>
          <a:pPr rtl="0"/>
          <a:r>
            <a:rPr lang="en-US" sz="2000" b="1">
              <a:solidFill>
                <a:srgbClr val="000000"/>
              </a:solidFill>
            </a:rPr>
            <a:t>Requires agency approval</a:t>
          </a:r>
        </a:p>
      </dgm:t>
    </dgm:pt>
    <dgm:pt modelId="{457AAC8F-3978-41FC-A607-22EE91724476}" type="parTrans" cxnId="{592A5FAA-CECB-4F8B-A59F-7144779D7715}">
      <dgm:prSet/>
      <dgm:spPr/>
      <dgm:t>
        <a:bodyPr/>
        <a:lstStyle/>
        <a:p>
          <a:endParaRPr lang="en-US" sz="2000" b="0">
            <a:solidFill>
              <a:schemeClr val="bg1"/>
            </a:solidFill>
          </a:endParaRPr>
        </a:p>
      </dgm:t>
    </dgm:pt>
    <dgm:pt modelId="{7E3712A4-1BE6-4009-875D-CE91F5954D60}" type="sibTrans" cxnId="{592A5FAA-CECB-4F8B-A59F-7144779D7715}">
      <dgm:prSet/>
      <dgm:spPr/>
      <dgm:t>
        <a:bodyPr/>
        <a:lstStyle/>
        <a:p>
          <a:endParaRPr lang="en-US" sz="2000" b="0">
            <a:solidFill>
              <a:schemeClr val="bg1"/>
            </a:solidFill>
          </a:endParaRPr>
        </a:p>
      </dgm:t>
    </dgm:pt>
    <dgm:pt modelId="{F9BE2730-9BE6-4A9F-9E4D-2C090534263D}">
      <dgm:prSet custT="1"/>
      <dgm:spPr/>
      <dgm:t>
        <a:bodyPr/>
        <a:lstStyle/>
        <a:p>
          <a:pPr rtl="0"/>
          <a:r>
            <a:rPr lang="en-US" sz="2400" b="1">
              <a:effectLst>
                <a:outerShdw blurRad="38100" dist="38100" dir="2700000" algn="tl">
                  <a:srgbClr val="000000">
                    <a:alpha val="43137"/>
                  </a:srgbClr>
                </a:outerShdw>
              </a:effectLst>
            </a:rPr>
            <a:t>Annual compensation greater than $5,000  </a:t>
          </a:r>
        </a:p>
      </dgm:t>
    </dgm:pt>
    <dgm:pt modelId="{1DAC36F6-A571-4FA8-ABED-2C3CA1820DA8}" type="parTrans" cxnId="{03B72096-AB07-4C72-BED5-26DF77352060}">
      <dgm:prSet/>
      <dgm:spPr/>
      <dgm:t>
        <a:bodyPr/>
        <a:lstStyle/>
        <a:p>
          <a:endParaRPr lang="en-US" sz="2000" b="0">
            <a:solidFill>
              <a:schemeClr val="bg1"/>
            </a:solidFill>
          </a:endParaRPr>
        </a:p>
      </dgm:t>
    </dgm:pt>
    <dgm:pt modelId="{3FC6A36C-C18E-4269-A9E7-6D99807279D7}" type="sibTrans" cxnId="{03B72096-AB07-4C72-BED5-26DF77352060}">
      <dgm:prSet/>
      <dgm:spPr/>
      <dgm:t>
        <a:bodyPr/>
        <a:lstStyle/>
        <a:p>
          <a:endParaRPr lang="en-US" sz="2000" b="0">
            <a:solidFill>
              <a:schemeClr val="bg1"/>
            </a:solidFill>
          </a:endParaRPr>
        </a:p>
      </dgm:t>
    </dgm:pt>
    <dgm:pt modelId="{1FD78EE1-A804-47FB-8788-E26D3DE014E1}">
      <dgm:prSet custT="1"/>
      <dgm:spPr/>
      <dgm:t>
        <a:bodyPr/>
        <a:lstStyle/>
        <a:p>
          <a:pPr rtl="0"/>
          <a:r>
            <a:rPr lang="en-US" sz="2000" b="1">
              <a:solidFill>
                <a:srgbClr val="000000"/>
              </a:solidFill>
            </a:rPr>
            <a:t>Requires agency approval, </a:t>
          </a:r>
          <a:r>
            <a:rPr lang="en-US" sz="2000" b="1" i="1">
              <a:solidFill>
                <a:srgbClr val="000000"/>
              </a:solidFill>
            </a:rPr>
            <a:t>and</a:t>
          </a:r>
          <a:r>
            <a:rPr lang="en-US" sz="2000" b="1">
              <a:solidFill>
                <a:srgbClr val="000000"/>
              </a:solidFill>
            </a:rPr>
            <a:t> </a:t>
          </a:r>
        </a:p>
      </dgm:t>
    </dgm:pt>
    <dgm:pt modelId="{F300EE2F-8B36-4BFF-B72E-E6B84A7254DE}" type="parTrans" cxnId="{875FFCAA-16AC-4331-A19C-7193B339E528}">
      <dgm:prSet/>
      <dgm:spPr/>
      <dgm:t>
        <a:bodyPr/>
        <a:lstStyle/>
        <a:p>
          <a:endParaRPr lang="en-US" sz="2000" b="0">
            <a:solidFill>
              <a:schemeClr val="bg1"/>
            </a:solidFill>
          </a:endParaRPr>
        </a:p>
      </dgm:t>
    </dgm:pt>
    <dgm:pt modelId="{031879FC-A5F2-4ECE-9780-1BCE7F1D0F0F}" type="sibTrans" cxnId="{875FFCAA-16AC-4331-A19C-7193B339E528}">
      <dgm:prSet/>
      <dgm:spPr/>
      <dgm:t>
        <a:bodyPr/>
        <a:lstStyle/>
        <a:p>
          <a:endParaRPr lang="en-US" sz="2000" b="0">
            <a:solidFill>
              <a:schemeClr val="bg1"/>
            </a:solidFill>
          </a:endParaRPr>
        </a:p>
      </dgm:t>
    </dgm:pt>
    <dgm:pt modelId="{26C665F1-9265-4056-9357-F12C4715A742}">
      <dgm:prSet custT="1"/>
      <dgm:spPr/>
      <dgm:t>
        <a:bodyPr/>
        <a:lstStyle/>
        <a:p>
          <a:pPr rtl="0"/>
          <a:r>
            <a:rPr lang="en-US" sz="2000" b="1">
              <a:solidFill>
                <a:srgbClr val="000000"/>
              </a:solidFill>
            </a:rPr>
            <a:t>Complete the Commission Outside Activity Approval Form and submit to Commission for final approval</a:t>
          </a:r>
        </a:p>
      </dgm:t>
    </dgm:pt>
    <dgm:pt modelId="{473A0B15-A035-4F3A-8057-1533071C124F}" type="parTrans" cxnId="{83DA33BC-7651-4157-A757-A2157E30CE41}">
      <dgm:prSet/>
      <dgm:spPr/>
      <dgm:t>
        <a:bodyPr/>
        <a:lstStyle/>
        <a:p>
          <a:endParaRPr lang="en-US" sz="2000" b="0">
            <a:solidFill>
              <a:schemeClr val="bg1"/>
            </a:solidFill>
          </a:endParaRPr>
        </a:p>
      </dgm:t>
    </dgm:pt>
    <dgm:pt modelId="{2C251573-6324-4AD2-8858-3D938016C861}" type="sibTrans" cxnId="{83DA33BC-7651-4157-A757-A2157E30CE41}">
      <dgm:prSet/>
      <dgm:spPr/>
      <dgm:t>
        <a:bodyPr/>
        <a:lstStyle/>
        <a:p>
          <a:endParaRPr lang="en-US" sz="2000" b="0">
            <a:solidFill>
              <a:schemeClr val="bg1"/>
            </a:solidFill>
          </a:endParaRPr>
        </a:p>
      </dgm:t>
    </dgm:pt>
    <dgm:pt modelId="{B9ABD4FE-EAA9-4C48-961D-533297D84A0A}" type="pres">
      <dgm:prSet presAssocID="{462893B9-0466-4254-A0C2-C5A35D61BC4A}" presName="Name0" presStyleCnt="0">
        <dgm:presLayoutVars>
          <dgm:dir/>
          <dgm:animLvl val="lvl"/>
          <dgm:resizeHandles val="exact"/>
        </dgm:presLayoutVars>
      </dgm:prSet>
      <dgm:spPr/>
    </dgm:pt>
    <dgm:pt modelId="{55DA6A2A-9BF6-4DB8-80C0-DD052D98DADE}" type="pres">
      <dgm:prSet presAssocID="{158EE016-2141-406D-9721-07C8A5C0B831}" presName="linNode" presStyleCnt="0"/>
      <dgm:spPr/>
    </dgm:pt>
    <dgm:pt modelId="{87F731BA-FF9D-49F8-BE35-5A774AC52440}" type="pres">
      <dgm:prSet presAssocID="{158EE016-2141-406D-9721-07C8A5C0B831}" presName="parTx" presStyleLbl="revTx" presStyleIdx="0" presStyleCnt="2">
        <dgm:presLayoutVars>
          <dgm:chMax val="1"/>
          <dgm:bulletEnabled val="1"/>
        </dgm:presLayoutVars>
      </dgm:prSet>
      <dgm:spPr/>
    </dgm:pt>
    <dgm:pt modelId="{44BBF512-3A83-479A-BEFB-798B7FF2CBCE}" type="pres">
      <dgm:prSet presAssocID="{158EE016-2141-406D-9721-07C8A5C0B831}" presName="bracket" presStyleLbl="parChTrans1D1" presStyleIdx="0" presStyleCnt="2"/>
      <dgm:spPr/>
    </dgm:pt>
    <dgm:pt modelId="{BE73E163-DC67-41E2-9CF7-9A7729063EA6}" type="pres">
      <dgm:prSet presAssocID="{158EE016-2141-406D-9721-07C8A5C0B831}" presName="spH" presStyleCnt="0"/>
      <dgm:spPr/>
    </dgm:pt>
    <dgm:pt modelId="{3D4174AE-D4CF-4989-9637-8AAD0F559728}" type="pres">
      <dgm:prSet presAssocID="{158EE016-2141-406D-9721-07C8A5C0B831}" presName="desTx" presStyleLbl="node1" presStyleIdx="0" presStyleCnt="2">
        <dgm:presLayoutVars>
          <dgm:bulletEnabled val="1"/>
        </dgm:presLayoutVars>
      </dgm:prSet>
      <dgm:spPr/>
    </dgm:pt>
    <dgm:pt modelId="{B39EC893-0C75-4455-9629-C8F68BCFD4A2}" type="pres">
      <dgm:prSet presAssocID="{F4E9959F-AD88-4A4E-9B43-74C6677F8CF4}" presName="spV" presStyleCnt="0"/>
      <dgm:spPr/>
    </dgm:pt>
    <dgm:pt modelId="{9EE2E7F0-025A-40B7-BA39-D4671C944BB6}" type="pres">
      <dgm:prSet presAssocID="{F9BE2730-9BE6-4A9F-9E4D-2C090534263D}" presName="linNode" presStyleCnt="0"/>
      <dgm:spPr/>
    </dgm:pt>
    <dgm:pt modelId="{0878E1E8-E71B-41F5-9A14-53FD3BA42FD5}" type="pres">
      <dgm:prSet presAssocID="{F9BE2730-9BE6-4A9F-9E4D-2C090534263D}" presName="parTx" presStyleLbl="revTx" presStyleIdx="1" presStyleCnt="2">
        <dgm:presLayoutVars>
          <dgm:chMax val="1"/>
          <dgm:bulletEnabled val="1"/>
        </dgm:presLayoutVars>
      </dgm:prSet>
      <dgm:spPr/>
    </dgm:pt>
    <dgm:pt modelId="{5A96D9A2-8150-4427-A3B5-CFE25CFF675F}" type="pres">
      <dgm:prSet presAssocID="{F9BE2730-9BE6-4A9F-9E4D-2C090534263D}" presName="bracket" presStyleLbl="parChTrans1D1" presStyleIdx="1" presStyleCnt="2"/>
      <dgm:spPr/>
    </dgm:pt>
    <dgm:pt modelId="{AA595C65-2E4D-459D-A7E7-1F61748E2801}" type="pres">
      <dgm:prSet presAssocID="{F9BE2730-9BE6-4A9F-9E4D-2C090534263D}" presName="spH" presStyleCnt="0"/>
      <dgm:spPr/>
    </dgm:pt>
    <dgm:pt modelId="{145231B4-AC99-4D63-8681-4FA249C698CD}" type="pres">
      <dgm:prSet presAssocID="{F9BE2730-9BE6-4A9F-9E4D-2C090534263D}" presName="desTx" presStyleLbl="node1" presStyleIdx="1" presStyleCnt="2">
        <dgm:presLayoutVars>
          <dgm:bulletEnabled val="1"/>
        </dgm:presLayoutVars>
      </dgm:prSet>
      <dgm:spPr/>
    </dgm:pt>
  </dgm:ptLst>
  <dgm:cxnLst>
    <dgm:cxn modelId="{81C90207-C081-4AE6-9814-66C3508A628D}" type="presOf" srcId="{1FD78EE1-A804-47FB-8788-E26D3DE014E1}" destId="{145231B4-AC99-4D63-8681-4FA249C698CD}" srcOrd="0" destOrd="0" presId="urn:diagrams.loki3.com/BracketList"/>
    <dgm:cxn modelId="{BB4EB02B-C7CA-4DD2-B7AA-364AF48AFDA4}" type="presOf" srcId="{462893B9-0466-4254-A0C2-C5A35D61BC4A}" destId="{B9ABD4FE-EAA9-4C48-961D-533297D84A0A}" srcOrd="0" destOrd="0" presId="urn:diagrams.loki3.com/BracketList"/>
    <dgm:cxn modelId="{CD7D1C74-89F7-4A81-BF28-FA51B508ED28}" type="presOf" srcId="{26C665F1-9265-4056-9357-F12C4715A742}" destId="{145231B4-AC99-4D63-8681-4FA249C698CD}" srcOrd="0" destOrd="1" presId="urn:diagrams.loki3.com/BracketList"/>
    <dgm:cxn modelId="{62136477-5E60-4129-B1E8-02743B19103A}" type="presOf" srcId="{158EE016-2141-406D-9721-07C8A5C0B831}" destId="{87F731BA-FF9D-49F8-BE35-5A774AC52440}" srcOrd="0" destOrd="0" presId="urn:diagrams.loki3.com/BracketList"/>
    <dgm:cxn modelId="{03B72096-AB07-4C72-BED5-26DF77352060}" srcId="{462893B9-0466-4254-A0C2-C5A35D61BC4A}" destId="{F9BE2730-9BE6-4A9F-9E4D-2C090534263D}" srcOrd="1" destOrd="0" parTransId="{1DAC36F6-A571-4FA8-ABED-2C3CA1820DA8}" sibTransId="{3FC6A36C-C18E-4269-A9E7-6D99807279D7}"/>
    <dgm:cxn modelId="{592A5FAA-CECB-4F8B-A59F-7144779D7715}" srcId="{158EE016-2141-406D-9721-07C8A5C0B831}" destId="{2AD1E106-42C0-4CD4-B214-EAD85AAFBD83}" srcOrd="0" destOrd="0" parTransId="{457AAC8F-3978-41FC-A607-22EE91724476}" sibTransId="{7E3712A4-1BE6-4009-875D-CE91F5954D60}"/>
    <dgm:cxn modelId="{875FFCAA-16AC-4331-A19C-7193B339E528}" srcId="{F9BE2730-9BE6-4A9F-9E4D-2C090534263D}" destId="{1FD78EE1-A804-47FB-8788-E26D3DE014E1}" srcOrd="0" destOrd="0" parTransId="{F300EE2F-8B36-4BFF-B72E-E6B84A7254DE}" sibTransId="{031879FC-A5F2-4ECE-9780-1BCE7F1D0F0F}"/>
    <dgm:cxn modelId="{83DA33BC-7651-4157-A757-A2157E30CE41}" srcId="{F9BE2730-9BE6-4A9F-9E4D-2C090534263D}" destId="{26C665F1-9265-4056-9357-F12C4715A742}" srcOrd="1" destOrd="0" parTransId="{473A0B15-A035-4F3A-8057-1533071C124F}" sibTransId="{2C251573-6324-4AD2-8858-3D938016C861}"/>
    <dgm:cxn modelId="{A7FA12C6-2DD2-4ACF-98CF-96D02027E14C}" type="presOf" srcId="{2AD1E106-42C0-4CD4-B214-EAD85AAFBD83}" destId="{3D4174AE-D4CF-4989-9637-8AAD0F559728}" srcOrd="0" destOrd="0" presId="urn:diagrams.loki3.com/BracketList"/>
    <dgm:cxn modelId="{1D7982CE-0ED4-4F66-8235-C3CA1AAEBF8D}" type="presOf" srcId="{F9BE2730-9BE6-4A9F-9E4D-2C090534263D}" destId="{0878E1E8-E71B-41F5-9A14-53FD3BA42FD5}" srcOrd="0" destOrd="0" presId="urn:diagrams.loki3.com/BracketList"/>
    <dgm:cxn modelId="{BA67E1E9-BC49-4FF0-BDF2-807959E218D6}" srcId="{462893B9-0466-4254-A0C2-C5A35D61BC4A}" destId="{158EE016-2141-406D-9721-07C8A5C0B831}" srcOrd="0" destOrd="0" parTransId="{A7685606-37F8-48D7-BA01-F5895D1F7E6D}" sibTransId="{F4E9959F-AD88-4A4E-9B43-74C6677F8CF4}"/>
    <dgm:cxn modelId="{960903C5-ED7F-43DF-81B1-48D402F50258}" type="presParOf" srcId="{B9ABD4FE-EAA9-4C48-961D-533297D84A0A}" destId="{55DA6A2A-9BF6-4DB8-80C0-DD052D98DADE}" srcOrd="0" destOrd="0" presId="urn:diagrams.loki3.com/BracketList"/>
    <dgm:cxn modelId="{4D915479-D57B-499B-B99F-0CB0C521C4B4}" type="presParOf" srcId="{55DA6A2A-9BF6-4DB8-80C0-DD052D98DADE}" destId="{87F731BA-FF9D-49F8-BE35-5A774AC52440}" srcOrd="0" destOrd="0" presId="urn:diagrams.loki3.com/BracketList"/>
    <dgm:cxn modelId="{438A1734-5320-4A68-BEB7-D1E1D1BDAC2D}" type="presParOf" srcId="{55DA6A2A-9BF6-4DB8-80C0-DD052D98DADE}" destId="{44BBF512-3A83-479A-BEFB-798B7FF2CBCE}" srcOrd="1" destOrd="0" presId="urn:diagrams.loki3.com/BracketList"/>
    <dgm:cxn modelId="{FDC71BA8-0EF9-4261-A3F3-9D9468C9B2DA}" type="presParOf" srcId="{55DA6A2A-9BF6-4DB8-80C0-DD052D98DADE}" destId="{BE73E163-DC67-41E2-9CF7-9A7729063EA6}" srcOrd="2" destOrd="0" presId="urn:diagrams.loki3.com/BracketList"/>
    <dgm:cxn modelId="{B50188F5-3062-48C4-AF2E-6136477D8A49}" type="presParOf" srcId="{55DA6A2A-9BF6-4DB8-80C0-DD052D98DADE}" destId="{3D4174AE-D4CF-4989-9637-8AAD0F559728}" srcOrd="3" destOrd="0" presId="urn:diagrams.loki3.com/BracketList"/>
    <dgm:cxn modelId="{BD230A90-1350-4E53-B89B-96D0F615C580}" type="presParOf" srcId="{B9ABD4FE-EAA9-4C48-961D-533297D84A0A}" destId="{B39EC893-0C75-4455-9629-C8F68BCFD4A2}" srcOrd="1" destOrd="0" presId="urn:diagrams.loki3.com/BracketList"/>
    <dgm:cxn modelId="{DF77B49F-BCDE-46B4-AEC1-3927943179BB}" type="presParOf" srcId="{B9ABD4FE-EAA9-4C48-961D-533297D84A0A}" destId="{9EE2E7F0-025A-40B7-BA39-D4671C944BB6}" srcOrd="2" destOrd="0" presId="urn:diagrams.loki3.com/BracketList"/>
    <dgm:cxn modelId="{BF3D982D-377C-478A-A7DD-B7691FDC5D08}" type="presParOf" srcId="{9EE2E7F0-025A-40B7-BA39-D4671C944BB6}" destId="{0878E1E8-E71B-41F5-9A14-53FD3BA42FD5}" srcOrd="0" destOrd="0" presId="urn:diagrams.loki3.com/BracketList"/>
    <dgm:cxn modelId="{94009776-6865-4DA9-B48F-1D32F8957967}" type="presParOf" srcId="{9EE2E7F0-025A-40B7-BA39-D4671C944BB6}" destId="{5A96D9A2-8150-4427-A3B5-CFE25CFF675F}" srcOrd="1" destOrd="0" presId="urn:diagrams.loki3.com/BracketList"/>
    <dgm:cxn modelId="{FD28BC2D-86CA-4849-8904-AE57B3E461B3}" type="presParOf" srcId="{9EE2E7F0-025A-40B7-BA39-D4671C944BB6}" destId="{AA595C65-2E4D-459D-A7E7-1F61748E2801}" srcOrd="2" destOrd="0" presId="urn:diagrams.loki3.com/BracketList"/>
    <dgm:cxn modelId="{FCDECAA1-B15E-4BAE-9FF0-1562224DF58A}" type="presParOf" srcId="{9EE2E7F0-025A-40B7-BA39-D4671C944BB6}" destId="{145231B4-AC99-4D63-8681-4FA249C698CD}"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12D86A-AD34-448D-9766-DDE8C0F91657}" type="doc">
      <dgm:prSet loTypeId="urn:microsoft.com/office/officeart/2008/layout/PictureStrips" loCatId="list" qsTypeId="urn:microsoft.com/office/officeart/2005/8/quickstyle/simple1" qsCatId="simple" csTypeId="urn:microsoft.com/office/officeart/2005/8/colors/accent2_2" csCatId="accent2" phldr="1"/>
      <dgm:spPr/>
      <dgm:t>
        <a:bodyPr/>
        <a:lstStyle/>
        <a:p>
          <a:endParaRPr lang="en-US"/>
        </a:p>
      </dgm:t>
    </dgm:pt>
    <dgm:pt modelId="{7D44AD6B-7A62-4BD9-B13D-6758FC829546}">
      <dgm:prSet/>
      <dgm:spPr/>
      <dgm:t>
        <a:bodyPr/>
        <a:lstStyle/>
        <a:p>
          <a:r>
            <a:rPr lang="en-US"/>
            <a:t>Outside Jobs</a:t>
          </a:r>
        </a:p>
      </dgm:t>
    </dgm:pt>
    <dgm:pt modelId="{8A2DE18A-2DCD-426E-9886-C39B0C485ED0}" type="parTrans" cxnId="{58B2F502-6602-4262-812B-F817742DB42A}">
      <dgm:prSet/>
      <dgm:spPr/>
      <dgm:t>
        <a:bodyPr/>
        <a:lstStyle/>
        <a:p>
          <a:endParaRPr lang="en-US"/>
        </a:p>
      </dgm:t>
    </dgm:pt>
    <dgm:pt modelId="{431E721F-8130-4451-8DCF-969589CF9EF8}" type="sibTrans" cxnId="{58B2F502-6602-4262-812B-F817742DB42A}">
      <dgm:prSet/>
      <dgm:spPr/>
      <dgm:t>
        <a:bodyPr/>
        <a:lstStyle/>
        <a:p>
          <a:endParaRPr lang="en-US"/>
        </a:p>
      </dgm:t>
    </dgm:pt>
    <dgm:pt modelId="{2CFFD107-6A3B-42B7-A2FD-0FE191B78F90}">
      <dgm:prSet/>
      <dgm:spPr/>
      <dgm:t>
        <a:bodyPr/>
        <a:lstStyle/>
        <a:p>
          <a:r>
            <a:rPr lang="en-US"/>
            <a:t>Business Ventures</a:t>
          </a:r>
        </a:p>
      </dgm:t>
    </dgm:pt>
    <dgm:pt modelId="{A47D55E9-0943-4B2C-8D55-161371C61CE3}" type="parTrans" cxnId="{64122B9E-DA60-4F18-9166-4132ED97AC7D}">
      <dgm:prSet/>
      <dgm:spPr/>
      <dgm:t>
        <a:bodyPr/>
        <a:lstStyle/>
        <a:p>
          <a:endParaRPr lang="en-US"/>
        </a:p>
      </dgm:t>
    </dgm:pt>
    <dgm:pt modelId="{5CC96BF2-3409-42BF-86A7-11E092245C09}" type="sibTrans" cxnId="{64122B9E-DA60-4F18-9166-4132ED97AC7D}">
      <dgm:prSet/>
      <dgm:spPr/>
      <dgm:t>
        <a:bodyPr/>
        <a:lstStyle/>
        <a:p>
          <a:endParaRPr lang="en-US"/>
        </a:p>
      </dgm:t>
    </dgm:pt>
    <dgm:pt modelId="{FA2D0D9D-95BD-4412-8F3B-7AD350225707}">
      <dgm:prSet/>
      <dgm:spPr/>
      <dgm:t>
        <a:bodyPr/>
        <a:lstStyle/>
        <a:p>
          <a:r>
            <a:rPr lang="en-US"/>
            <a:t>Public Office</a:t>
          </a:r>
        </a:p>
      </dgm:t>
    </dgm:pt>
    <dgm:pt modelId="{EA9FB214-7E74-42E9-8B9F-C626D7F3118E}" type="parTrans" cxnId="{1E8164BC-003D-4D59-BA2F-D0083FF73FA3}">
      <dgm:prSet/>
      <dgm:spPr/>
      <dgm:t>
        <a:bodyPr/>
        <a:lstStyle/>
        <a:p>
          <a:endParaRPr lang="en-US"/>
        </a:p>
      </dgm:t>
    </dgm:pt>
    <dgm:pt modelId="{1FA2C48C-6F2C-47A1-A722-A2D614BEE9FB}" type="sibTrans" cxnId="{1E8164BC-003D-4D59-BA2F-D0083FF73FA3}">
      <dgm:prSet/>
      <dgm:spPr/>
      <dgm:t>
        <a:bodyPr/>
        <a:lstStyle/>
        <a:p>
          <a:endParaRPr lang="en-US"/>
        </a:p>
      </dgm:t>
    </dgm:pt>
    <dgm:pt modelId="{A9CC028B-A10C-4741-ACD2-A9CD011F961C}">
      <dgm:prSet/>
      <dgm:spPr/>
      <dgm:t>
        <a:bodyPr/>
        <a:lstStyle/>
        <a:p>
          <a:r>
            <a:rPr lang="en-US"/>
            <a:t>Public Employment</a:t>
          </a:r>
        </a:p>
      </dgm:t>
    </dgm:pt>
    <dgm:pt modelId="{5890E2FD-4B8C-4BFA-B2A1-292CB94DB140}" type="parTrans" cxnId="{3F3B19CD-023A-453F-9112-B657C90B51DC}">
      <dgm:prSet/>
      <dgm:spPr/>
      <dgm:t>
        <a:bodyPr/>
        <a:lstStyle/>
        <a:p>
          <a:endParaRPr lang="en-US"/>
        </a:p>
      </dgm:t>
    </dgm:pt>
    <dgm:pt modelId="{B236670E-D134-4ECF-84BE-E3926A0FB0A1}" type="sibTrans" cxnId="{3F3B19CD-023A-453F-9112-B657C90B51DC}">
      <dgm:prSet/>
      <dgm:spPr/>
      <dgm:t>
        <a:bodyPr/>
        <a:lstStyle/>
        <a:p>
          <a:endParaRPr lang="en-US"/>
        </a:p>
      </dgm:t>
    </dgm:pt>
    <dgm:pt modelId="{45E925EE-4171-4815-8101-942288B8A86B}">
      <dgm:prSet/>
      <dgm:spPr/>
      <dgm:t>
        <a:bodyPr/>
        <a:lstStyle/>
        <a:p>
          <a:r>
            <a:rPr lang="en-US"/>
            <a:t>Corporate Officer/Director</a:t>
          </a:r>
        </a:p>
      </dgm:t>
    </dgm:pt>
    <dgm:pt modelId="{E49DB359-A086-4FD6-BD87-65D06FCDA551}" type="parTrans" cxnId="{5124CC52-D95D-41DB-B701-DA932B7B2D7B}">
      <dgm:prSet/>
      <dgm:spPr/>
      <dgm:t>
        <a:bodyPr/>
        <a:lstStyle/>
        <a:p>
          <a:endParaRPr lang="en-US"/>
        </a:p>
      </dgm:t>
    </dgm:pt>
    <dgm:pt modelId="{39A1921C-CE48-41A3-8A0D-4CE1B1D1A769}" type="sibTrans" cxnId="{5124CC52-D95D-41DB-B701-DA932B7B2D7B}">
      <dgm:prSet/>
      <dgm:spPr/>
      <dgm:t>
        <a:bodyPr/>
        <a:lstStyle/>
        <a:p>
          <a:endParaRPr lang="en-US"/>
        </a:p>
      </dgm:t>
    </dgm:pt>
    <dgm:pt modelId="{A5410457-EB2A-4230-8F2F-487D1FD4F15E}">
      <dgm:prSet/>
      <dgm:spPr/>
      <dgm:t>
        <a:bodyPr/>
        <a:lstStyle/>
        <a:p>
          <a:r>
            <a:rPr lang="en-US"/>
            <a:t>Not-for-Profit Director</a:t>
          </a:r>
        </a:p>
      </dgm:t>
    </dgm:pt>
    <dgm:pt modelId="{DE9BB434-D716-4635-9380-EF96086444B2}" type="parTrans" cxnId="{52D74D80-5F83-4AA5-92A7-DEE822B75286}">
      <dgm:prSet/>
      <dgm:spPr/>
      <dgm:t>
        <a:bodyPr/>
        <a:lstStyle/>
        <a:p>
          <a:endParaRPr lang="en-US"/>
        </a:p>
      </dgm:t>
    </dgm:pt>
    <dgm:pt modelId="{DDED7410-67DA-4B2A-83B1-4866695ACC2A}" type="sibTrans" cxnId="{52D74D80-5F83-4AA5-92A7-DEE822B75286}">
      <dgm:prSet/>
      <dgm:spPr/>
      <dgm:t>
        <a:bodyPr/>
        <a:lstStyle/>
        <a:p>
          <a:endParaRPr lang="en-US"/>
        </a:p>
      </dgm:t>
    </dgm:pt>
    <dgm:pt modelId="{7422CE77-9E8E-475B-B4BE-751E6FA67AD7}" type="pres">
      <dgm:prSet presAssocID="{1612D86A-AD34-448D-9766-DDE8C0F91657}" presName="Name0" presStyleCnt="0">
        <dgm:presLayoutVars>
          <dgm:dir/>
          <dgm:resizeHandles val="exact"/>
        </dgm:presLayoutVars>
      </dgm:prSet>
      <dgm:spPr/>
    </dgm:pt>
    <dgm:pt modelId="{58440EE9-B9EA-44DD-85C8-5E4518255E28}" type="pres">
      <dgm:prSet presAssocID="{7D44AD6B-7A62-4BD9-B13D-6758FC829546}" presName="composite" presStyleCnt="0"/>
      <dgm:spPr/>
    </dgm:pt>
    <dgm:pt modelId="{337CF34D-A87B-4FA2-A863-91F5B38A956A}" type="pres">
      <dgm:prSet presAssocID="{7D44AD6B-7A62-4BD9-B13D-6758FC829546}" presName="rect1" presStyleLbl="trAlignAcc1" presStyleIdx="0" presStyleCnt="6">
        <dgm:presLayoutVars>
          <dgm:bulletEnabled val="1"/>
        </dgm:presLayoutVars>
      </dgm:prSet>
      <dgm:spPr/>
    </dgm:pt>
    <dgm:pt modelId="{33E1926F-4108-4C23-AA2D-05F23C1BC8F2}" type="pres">
      <dgm:prSet presAssocID="{7D44AD6B-7A62-4BD9-B13D-6758FC829546}" presName="rect2" presStyleLbl="fgImgPlace1" presStyleIdx="0" presStyleCnt="6"/>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Hands holding color samples"/>
        </a:ext>
      </dgm:extLst>
    </dgm:pt>
    <dgm:pt modelId="{D7352AE5-E8A8-48EB-A891-2BFE25465E81}" type="pres">
      <dgm:prSet presAssocID="{431E721F-8130-4451-8DCF-969589CF9EF8}" presName="sibTrans" presStyleCnt="0"/>
      <dgm:spPr/>
    </dgm:pt>
    <dgm:pt modelId="{439104D9-8DEA-41B4-A518-882CB3D6E2E9}" type="pres">
      <dgm:prSet presAssocID="{2CFFD107-6A3B-42B7-A2FD-0FE191B78F90}" presName="composite" presStyleCnt="0"/>
      <dgm:spPr/>
    </dgm:pt>
    <dgm:pt modelId="{A68B43E8-2591-49FC-9EE1-5C6636671F40}" type="pres">
      <dgm:prSet presAssocID="{2CFFD107-6A3B-42B7-A2FD-0FE191B78F90}" presName="rect1" presStyleLbl="trAlignAcc1" presStyleIdx="1" presStyleCnt="6">
        <dgm:presLayoutVars>
          <dgm:bulletEnabled val="1"/>
        </dgm:presLayoutVars>
      </dgm:prSet>
      <dgm:spPr/>
    </dgm:pt>
    <dgm:pt modelId="{B11FF2ED-9336-4D30-BBF7-73DD9A9238E6}" type="pres">
      <dgm:prSet presAssocID="{2CFFD107-6A3B-42B7-A2FD-0FE191B78F90}" presName="rect2"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83000" r="-83000"/>
          </a:stretch>
        </a:blipFill>
      </dgm:spPr>
      <dgm:extLst>
        <a:ext uri="{E40237B7-FDA0-4F09-8148-C483321AD2D9}">
          <dgm14:cNvPr xmlns:dgm14="http://schemas.microsoft.com/office/drawing/2010/diagram" id="0" name="" descr="Businessperson on a computer"/>
        </a:ext>
      </dgm:extLst>
    </dgm:pt>
    <dgm:pt modelId="{0DCC671A-A76E-4405-A000-3854F969BA0D}" type="pres">
      <dgm:prSet presAssocID="{5CC96BF2-3409-42BF-86A7-11E092245C09}" presName="sibTrans" presStyleCnt="0"/>
      <dgm:spPr/>
    </dgm:pt>
    <dgm:pt modelId="{52DA241B-456C-4D20-A986-D2CB9D25205A}" type="pres">
      <dgm:prSet presAssocID="{FA2D0D9D-95BD-4412-8F3B-7AD350225707}" presName="composite" presStyleCnt="0"/>
      <dgm:spPr/>
    </dgm:pt>
    <dgm:pt modelId="{C7A76316-9170-4F9D-9D08-2A892C3B7182}" type="pres">
      <dgm:prSet presAssocID="{FA2D0D9D-95BD-4412-8F3B-7AD350225707}" presName="rect1" presStyleLbl="trAlignAcc1" presStyleIdx="2" presStyleCnt="6">
        <dgm:presLayoutVars>
          <dgm:bulletEnabled val="1"/>
        </dgm:presLayoutVars>
      </dgm:prSet>
      <dgm:spPr/>
    </dgm:pt>
    <dgm:pt modelId="{0DB6AD03-12DE-4C4F-B0F4-3C898BBACF30}" type="pres">
      <dgm:prSet presAssocID="{FA2D0D9D-95BD-4412-8F3B-7AD350225707}" presName="rect2"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descr="Rows of American flags in twilight"/>
        </a:ext>
      </dgm:extLst>
    </dgm:pt>
    <dgm:pt modelId="{7739B87F-D00C-46EE-9027-04CA5246677E}" type="pres">
      <dgm:prSet presAssocID="{1FA2C48C-6F2C-47A1-A722-A2D614BEE9FB}" presName="sibTrans" presStyleCnt="0"/>
      <dgm:spPr/>
    </dgm:pt>
    <dgm:pt modelId="{0D32A923-84D1-4BA0-AFF4-7546D687B406}" type="pres">
      <dgm:prSet presAssocID="{A9CC028B-A10C-4741-ACD2-A9CD011F961C}" presName="composite" presStyleCnt="0"/>
      <dgm:spPr/>
    </dgm:pt>
    <dgm:pt modelId="{22B4777D-647A-4D74-A9FF-8DBBBF826854}" type="pres">
      <dgm:prSet presAssocID="{A9CC028B-A10C-4741-ACD2-A9CD011F961C}" presName="rect1" presStyleLbl="trAlignAcc1" presStyleIdx="3" presStyleCnt="6">
        <dgm:presLayoutVars>
          <dgm:bulletEnabled val="1"/>
        </dgm:presLayoutVars>
      </dgm:prSet>
      <dgm:spPr/>
    </dgm:pt>
    <dgm:pt modelId="{F679234F-D13F-405E-A697-C1889DEA3F1D}" type="pres">
      <dgm:prSet presAssocID="{A9CC028B-A10C-4741-ACD2-A9CD011F961C}" presName="rect2" presStyleLbl="fgImgPlace1" presStyleIdx="3" presStyleCnt="6" custScaleY="97700" custLinFactNeighborX="0"/>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20856" r="-5144"/>
          </a:stretch>
        </a:blipFill>
      </dgm:spPr>
      <dgm:extLst>
        <a:ext uri="{E40237B7-FDA0-4F09-8148-C483321AD2D9}">
          <dgm14:cNvPr xmlns:dgm14="http://schemas.microsoft.com/office/drawing/2010/diagram" id="0" name="" descr="Male engineer with flashlight inspecting steel cylinder"/>
        </a:ext>
      </dgm:extLst>
    </dgm:pt>
    <dgm:pt modelId="{245D1D04-6A7C-4ACA-9657-6FB1C18C8AAE}" type="pres">
      <dgm:prSet presAssocID="{B236670E-D134-4ECF-84BE-E3926A0FB0A1}" presName="sibTrans" presStyleCnt="0"/>
      <dgm:spPr/>
    </dgm:pt>
    <dgm:pt modelId="{4F362D78-F004-4772-B36A-A52A7B5988D1}" type="pres">
      <dgm:prSet presAssocID="{45E925EE-4171-4815-8101-942288B8A86B}" presName="composite" presStyleCnt="0"/>
      <dgm:spPr/>
    </dgm:pt>
    <dgm:pt modelId="{86CA374E-3988-422B-8D38-713A45DC2399}" type="pres">
      <dgm:prSet presAssocID="{45E925EE-4171-4815-8101-942288B8A86B}" presName="rect1" presStyleLbl="trAlignAcc1" presStyleIdx="4" presStyleCnt="6">
        <dgm:presLayoutVars>
          <dgm:bulletEnabled val="1"/>
        </dgm:presLayoutVars>
      </dgm:prSet>
      <dgm:spPr/>
    </dgm:pt>
    <dgm:pt modelId="{140A1CB5-A0B8-45B3-81D0-9579447E648B}" type="pres">
      <dgm:prSet presAssocID="{45E925EE-4171-4815-8101-942288B8A86B}" presName="rect2" presStyleLbl="fgImgPlace1" presStyleIdx="4" presStyleCnt="6"/>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113843" t="1169" r="-12157" b="-1169"/>
          </a:stretch>
        </a:blipFill>
      </dgm:spPr>
      <dgm:extLst>
        <a:ext uri="{E40237B7-FDA0-4F09-8148-C483321AD2D9}">
          <dgm14:cNvPr xmlns:dgm14="http://schemas.microsoft.com/office/drawing/2010/diagram" id="0" name="" descr="Researchers in a boardroom discussing"/>
        </a:ext>
      </dgm:extLst>
    </dgm:pt>
    <dgm:pt modelId="{D143876A-334E-476E-A679-6B79FD2CB942}" type="pres">
      <dgm:prSet presAssocID="{39A1921C-CE48-41A3-8A0D-4CE1B1D1A769}" presName="sibTrans" presStyleCnt="0"/>
      <dgm:spPr/>
    </dgm:pt>
    <dgm:pt modelId="{A027D697-4589-471A-BDCC-4A138D0F2D46}" type="pres">
      <dgm:prSet presAssocID="{A5410457-EB2A-4230-8F2F-487D1FD4F15E}" presName="composite" presStyleCnt="0"/>
      <dgm:spPr/>
    </dgm:pt>
    <dgm:pt modelId="{FCF5DDC4-BDD0-48A8-8ADE-FC48C8E507C0}" type="pres">
      <dgm:prSet presAssocID="{A5410457-EB2A-4230-8F2F-487D1FD4F15E}" presName="rect1" presStyleLbl="trAlignAcc1" presStyleIdx="5" presStyleCnt="6">
        <dgm:presLayoutVars>
          <dgm:bulletEnabled val="1"/>
        </dgm:presLayoutVars>
      </dgm:prSet>
      <dgm:spPr/>
    </dgm:pt>
    <dgm:pt modelId="{45D7D273-0377-4446-A48C-6A23A3FB9398}" type="pres">
      <dgm:prSet presAssocID="{A5410457-EB2A-4230-8F2F-487D1FD4F15E}" presName="rect2" presStyleLbl="f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62000" r="-62000"/>
          </a:stretch>
        </a:blipFill>
      </dgm:spPr>
    </dgm:pt>
  </dgm:ptLst>
  <dgm:cxnLst>
    <dgm:cxn modelId="{58B2F502-6602-4262-812B-F817742DB42A}" srcId="{1612D86A-AD34-448D-9766-DDE8C0F91657}" destId="{7D44AD6B-7A62-4BD9-B13D-6758FC829546}" srcOrd="0" destOrd="0" parTransId="{8A2DE18A-2DCD-426E-9886-C39B0C485ED0}" sibTransId="{431E721F-8130-4451-8DCF-969589CF9EF8}"/>
    <dgm:cxn modelId="{286FB917-90AA-41D6-A9AC-CC764A9487AB}" type="presOf" srcId="{A5410457-EB2A-4230-8F2F-487D1FD4F15E}" destId="{FCF5DDC4-BDD0-48A8-8ADE-FC48C8E507C0}" srcOrd="0" destOrd="0" presId="urn:microsoft.com/office/officeart/2008/layout/PictureStrips"/>
    <dgm:cxn modelId="{47F8212B-6D0B-4A59-BE53-99C30BF6BCD5}" type="presOf" srcId="{FA2D0D9D-95BD-4412-8F3B-7AD350225707}" destId="{C7A76316-9170-4F9D-9D08-2A892C3B7182}" srcOrd="0" destOrd="0" presId="urn:microsoft.com/office/officeart/2008/layout/PictureStrips"/>
    <dgm:cxn modelId="{179B3F3C-448F-467F-9906-5C2D2861A0E8}" type="presOf" srcId="{7D44AD6B-7A62-4BD9-B13D-6758FC829546}" destId="{337CF34D-A87B-4FA2-A863-91F5B38A956A}" srcOrd="0" destOrd="0" presId="urn:microsoft.com/office/officeart/2008/layout/PictureStrips"/>
    <dgm:cxn modelId="{A3A98672-B8DA-4CD3-8F38-2D7E6C74EFB0}" type="presOf" srcId="{1612D86A-AD34-448D-9766-DDE8C0F91657}" destId="{7422CE77-9E8E-475B-B4BE-751E6FA67AD7}" srcOrd="0" destOrd="0" presId="urn:microsoft.com/office/officeart/2008/layout/PictureStrips"/>
    <dgm:cxn modelId="{5124CC52-D95D-41DB-B701-DA932B7B2D7B}" srcId="{1612D86A-AD34-448D-9766-DDE8C0F91657}" destId="{45E925EE-4171-4815-8101-942288B8A86B}" srcOrd="4" destOrd="0" parTransId="{E49DB359-A086-4FD6-BD87-65D06FCDA551}" sibTransId="{39A1921C-CE48-41A3-8A0D-4CE1B1D1A769}"/>
    <dgm:cxn modelId="{52D74D80-5F83-4AA5-92A7-DEE822B75286}" srcId="{1612D86A-AD34-448D-9766-DDE8C0F91657}" destId="{A5410457-EB2A-4230-8F2F-487D1FD4F15E}" srcOrd="5" destOrd="0" parTransId="{DE9BB434-D716-4635-9380-EF96086444B2}" sibTransId="{DDED7410-67DA-4B2A-83B1-4866695ACC2A}"/>
    <dgm:cxn modelId="{64122B9E-DA60-4F18-9166-4132ED97AC7D}" srcId="{1612D86A-AD34-448D-9766-DDE8C0F91657}" destId="{2CFFD107-6A3B-42B7-A2FD-0FE191B78F90}" srcOrd="1" destOrd="0" parTransId="{A47D55E9-0943-4B2C-8D55-161371C61CE3}" sibTransId="{5CC96BF2-3409-42BF-86A7-11E092245C09}"/>
    <dgm:cxn modelId="{420E77B5-0957-4150-A7F3-D6B4419733D2}" type="presOf" srcId="{A9CC028B-A10C-4741-ACD2-A9CD011F961C}" destId="{22B4777D-647A-4D74-A9FF-8DBBBF826854}" srcOrd="0" destOrd="0" presId="urn:microsoft.com/office/officeart/2008/layout/PictureStrips"/>
    <dgm:cxn modelId="{1E8164BC-003D-4D59-BA2F-D0083FF73FA3}" srcId="{1612D86A-AD34-448D-9766-DDE8C0F91657}" destId="{FA2D0D9D-95BD-4412-8F3B-7AD350225707}" srcOrd="2" destOrd="0" parTransId="{EA9FB214-7E74-42E9-8B9F-C626D7F3118E}" sibTransId="{1FA2C48C-6F2C-47A1-A722-A2D614BEE9FB}"/>
    <dgm:cxn modelId="{3F3B19CD-023A-453F-9112-B657C90B51DC}" srcId="{1612D86A-AD34-448D-9766-DDE8C0F91657}" destId="{A9CC028B-A10C-4741-ACD2-A9CD011F961C}" srcOrd="3" destOrd="0" parTransId="{5890E2FD-4B8C-4BFA-B2A1-292CB94DB140}" sibTransId="{B236670E-D134-4ECF-84BE-E3926A0FB0A1}"/>
    <dgm:cxn modelId="{FCDEB1E9-D073-4032-8C6E-C4A74BADB934}" type="presOf" srcId="{45E925EE-4171-4815-8101-942288B8A86B}" destId="{86CA374E-3988-422B-8D38-713A45DC2399}" srcOrd="0" destOrd="0" presId="urn:microsoft.com/office/officeart/2008/layout/PictureStrips"/>
    <dgm:cxn modelId="{19A694F5-B147-4F7E-8806-3F226FC5F520}" type="presOf" srcId="{2CFFD107-6A3B-42B7-A2FD-0FE191B78F90}" destId="{A68B43E8-2591-49FC-9EE1-5C6636671F40}" srcOrd="0" destOrd="0" presId="urn:microsoft.com/office/officeart/2008/layout/PictureStrips"/>
    <dgm:cxn modelId="{E7DEFEAA-F27A-4FDD-BA02-0C2DBCCA1E51}" type="presParOf" srcId="{7422CE77-9E8E-475B-B4BE-751E6FA67AD7}" destId="{58440EE9-B9EA-44DD-85C8-5E4518255E28}" srcOrd="0" destOrd="0" presId="urn:microsoft.com/office/officeart/2008/layout/PictureStrips"/>
    <dgm:cxn modelId="{73EF1C6F-977A-4114-AF54-3FD18E1D2D17}" type="presParOf" srcId="{58440EE9-B9EA-44DD-85C8-5E4518255E28}" destId="{337CF34D-A87B-4FA2-A863-91F5B38A956A}" srcOrd="0" destOrd="0" presId="urn:microsoft.com/office/officeart/2008/layout/PictureStrips"/>
    <dgm:cxn modelId="{4EC9D572-EC95-454B-A396-E041760D7084}" type="presParOf" srcId="{58440EE9-B9EA-44DD-85C8-5E4518255E28}" destId="{33E1926F-4108-4C23-AA2D-05F23C1BC8F2}" srcOrd="1" destOrd="0" presId="urn:microsoft.com/office/officeart/2008/layout/PictureStrips"/>
    <dgm:cxn modelId="{99CE60D1-A963-4B58-B623-F02463FE48FD}" type="presParOf" srcId="{7422CE77-9E8E-475B-B4BE-751E6FA67AD7}" destId="{D7352AE5-E8A8-48EB-A891-2BFE25465E81}" srcOrd="1" destOrd="0" presId="urn:microsoft.com/office/officeart/2008/layout/PictureStrips"/>
    <dgm:cxn modelId="{46A07E5B-4A57-4865-A691-9A80961B73ED}" type="presParOf" srcId="{7422CE77-9E8E-475B-B4BE-751E6FA67AD7}" destId="{439104D9-8DEA-41B4-A518-882CB3D6E2E9}" srcOrd="2" destOrd="0" presId="urn:microsoft.com/office/officeart/2008/layout/PictureStrips"/>
    <dgm:cxn modelId="{385FEEC1-7ED6-43AE-9852-2FE1F9A3AC10}" type="presParOf" srcId="{439104D9-8DEA-41B4-A518-882CB3D6E2E9}" destId="{A68B43E8-2591-49FC-9EE1-5C6636671F40}" srcOrd="0" destOrd="0" presId="urn:microsoft.com/office/officeart/2008/layout/PictureStrips"/>
    <dgm:cxn modelId="{159767E1-CEC3-4B52-8837-33E98E885A0C}" type="presParOf" srcId="{439104D9-8DEA-41B4-A518-882CB3D6E2E9}" destId="{B11FF2ED-9336-4D30-BBF7-73DD9A9238E6}" srcOrd="1" destOrd="0" presId="urn:microsoft.com/office/officeart/2008/layout/PictureStrips"/>
    <dgm:cxn modelId="{5FC433F2-3BB3-494E-86ED-736FB8E18B35}" type="presParOf" srcId="{7422CE77-9E8E-475B-B4BE-751E6FA67AD7}" destId="{0DCC671A-A76E-4405-A000-3854F969BA0D}" srcOrd="3" destOrd="0" presId="urn:microsoft.com/office/officeart/2008/layout/PictureStrips"/>
    <dgm:cxn modelId="{37EFAFC5-AF08-4EE2-ACAD-1204C1F92AAE}" type="presParOf" srcId="{7422CE77-9E8E-475B-B4BE-751E6FA67AD7}" destId="{52DA241B-456C-4D20-A986-D2CB9D25205A}" srcOrd="4" destOrd="0" presId="urn:microsoft.com/office/officeart/2008/layout/PictureStrips"/>
    <dgm:cxn modelId="{2B5A77A1-83B6-4EE6-8CFB-979F9C4683B1}" type="presParOf" srcId="{52DA241B-456C-4D20-A986-D2CB9D25205A}" destId="{C7A76316-9170-4F9D-9D08-2A892C3B7182}" srcOrd="0" destOrd="0" presId="urn:microsoft.com/office/officeart/2008/layout/PictureStrips"/>
    <dgm:cxn modelId="{4CD077A3-05E8-4975-A361-49337E4693FC}" type="presParOf" srcId="{52DA241B-456C-4D20-A986-D2CB9D25205A}" destId="{0DB6AD03-12DE-4C4F-B0F4-3C898BBACF30}" srcOrd="1" destOrd="0" presId="urn:microsoft.com/office/officeart/2008/layout/PictureStrips"/>
    <dgm:cxn modelId="{50818383-1EEA-4125-B141-B96C26DA9D93}" type="presParOf" srcId="{7422CE77-9E8E-475B-B4BE-751E6FA67AD7}" destId="{7739B87F-D00C-46EE-9027-04CA5246677E}" srcOrd="5" destOrd="0" presId="urn:microsoft.com/office/officeart/2008/layout/PictureStrips"/>
    <dgm:cxn modelId="{2E7C5F32-9FF2-449E-9D82-A785EA7E2A90}" type="presParOf" srcId="{7422CE77-9E8E-475B-B4BE-751E6FA67AD7}" destId="{0D32A923-84D1-4BA0-AFF4-7546D687B406}" srcOrd="6" destOrd="0" presId="urn:microsoft.com/office/officeart/2008/layout/PictureStrips"/>
    <dgm:cxn modelId="{3FD0CA0B-43D9-4E38-BF4F-C8687AED20E2}" type="presParOf" srcId="{0D32A923-84D1-4BA0-AFF4-7546D687B406}" destId="{22B4777D-647A-4D74-A9FF-8DBBBF826854}" srcOrd="0" destOrd="0" presId="urn:microsoft.com/office/officeart/2008/layout/PictureStrips"/>
    <dgm:cxn modelId="{8F9235AB-D130-4385-9507-27085690601D}" type="presParOf" srcId="{0D32A923-84D1-4BA0-AFF4-7546D687B406}" destId="{F679234F-D13F-405E-A697-C1889DEA3F1D}" srcOrd="1" destOrd="0" presId="urn:microsoft.com/office/officeart/2008/layout/PictureStrips"/>
    <dgm:cxn modelId="{BEDF0EBF-AAD7-4976-B0AB-3DE63F738FE4}" type="presParOf" srcId="{7422CE77-9E8E-475B-B4BE-751E6FA67AD7}" destId="{245D1D04-6A7C-4ACA-9657-6FB1C18C8AAE}" srcOrd="7" destOrd="0" presId="urn:microsoft.com/office/officeart/2008/layout/PictureStrips"/>
    <dgm:cxn modelId="{A2B41F94-FF0A-4BF9-8431-C4468DD24E14}" type="presParOf" srcId="{7422CE77-9E8E-475B-B4BE-751E6FA67AD7}" destId="{4F362D78-F004-4772-B36A-A52A7B5988D1}" srcOrd="8" destOrd="0" presId="urn:microsoft.com/office/officeart/2008/layout/PictureStrips"/>
    <dgm:cxn modelId="{19A2C741-3AB1-4C72-9390-27EA1C1D9C6E}" type="presParOf" srcId="{4F362D78-F004-4772-B36A-A52A7B5988D1}" destId="{86CA374E-3988-422B-8D38-713A45DC2399}" srcOrd="0" destOrd="0" presId="urn:microsoft.com/office/officeart/2008/layout/PictureStrips"/>
    <dgm:cxn modelId="{55738C94-353C-4FB5-90D0-1945D0D9DA2A}" type="presParOf" srcId="{4F362D78-F004-4772-B36A-A52A7B5988D1}" destId="{140A1CB5-A0B8-45B3-81D0-9579447E648B}" srcOrd="1" destOrd="0" presId="urn:microsoft.com/office/officeart/2008/layout/PictureStrips"/>
    <dgm:cxn modelId="{1806E580-7840-4BDF-BD5F-FE07FE2C514D}" type="presParOf" srcId="{7422CE77-9E8E-475B-B4BE-751E6FA67AD7}" destId="{D143876A-334E-476E-A679-6B79FD2CB942}" srcOrd="9" destOrd="0" presId="urn:microsoft.com/office/officeart/2008/layout/PictureStrips"/>
    <dgm:cxn modelId="{DBD96B61-6BC7-4CBD-B925-7FF13867CBEC}" type="presParOf" srcId="{7422CE77-9E8E-475B-B4BE-751E6FA67AD7}" destId="{A027D697-4589-471A-BDCC-4A138D0F2D46}" srcOrd="10" destOrd="0" presId="urn:microsoft.com/office/officeart/2008/layout/PictureStrips"/>
    <dgm:cxn modelId="{55850B4C-7E47-483E-8C22-CE4451E8DAD0}" type="presParOf" srcId="{A027D697-4589-471A-BDCC-4A138D0F2D46}" destId="{FCF5DDC4-BDD0-48A8-8ADE-FC48C8E507C0}" srcOrd="0" destOrd="0" presId="urn:microsoft.com/office/officeart/2008/layout/PictureStrips"/>
    <dgm:cxn modelId="{824C3CAA-03DD-44FB-8DAF-116CA9C556FF}" type="presParOf" srcId="{A027D697-4589-471A-BDCC-4A138D0F2D46}" destId="{45D7D273-0377-4446-A48C-6A23A3FB939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40247C3-0A16-40CD-8233-9F66CF11F552}" type="doc">
      <dgm:prSet loTypeId="urn:microsoft.com/office/officeart/2005/8/layout/hList7" loCatId="process" qsTypeId="urn:microsoft.com/office/officeart/2005/8/quickstyle/simple2" qsCatId="simple" csTypeId="urn:microsoft.com/office/officeart/2005/8/colors/accent1_3" csCatId="accent1" phldr="1"/>
      <dgm:spPr/>
      <dgm:t>
        <a:bodyPr/>
        <a:lstStyle/>
        <a:p>
          <a:endParaRPr lang="en-US"/>
        </a:p>
      </dgm:t>
    </dgm:pt>
    <dgm:pt modelId="{7C354259-B2FA-4AA5-8C9D-906485DE7B71}">
      <dgm:prSet phldrT="[Text]" custT="1"/>
      <dgm:spPr/>
      <dgm:t>
        <a:bodyPr/>
        <a:lstStyle/>
        <a:p>
          <a:r>
            <a:rPr lang="en-US" sz="1800"/>
            <a:t>Step 1</a:t>
          </a:r>
        </a:p>
      </dgm:t>
    </dgm:pt>
    <dgm:pt modelId="{84B6B8FD-071B-414B-8A00-A61164A8C62E}" type="parTrans" cxnId="{442C27A2-5DA5-4ADA-AC69-AD1B368C674C}">
      <dgm:prSet/>
      <dgm:spPr/>
      <dgm:t>
        <a:bodyPr/>
        <a:lstStyle/>
        <a:p>
          <a:endParaRPr lang="en-US" sz="1400"/>
        </a:p>
      </dgm:t>
    </dgm:pt>
    <dgm:pt modelId="{E6D85A0F-9092-489A-BDED-AD3F17A8FD16}" type="sibTrans" cxnId="{442C27A2-5DA5-4ADA-AC69-AD1B368C674C}">
      <dgm:prSet/>
      <dgm:spPr/>
      <dgm:t>
        <a:bodyPr/>
        <a:lstStyle/>
        <a:p>
          <a:endParaRPr lang="en-US" sz="1400"/>
        </a:p>
      </dgm:t>
    </dgm:pt>
    <dgm:pt modelId="{98E03FA5-B925-4BDF-8A88-0EA4632A31DD}">
      <dgm:prSet phldrT="[Text]" custT="1"/>
      <dgm:spPr/>
      <dgm:t>
        <a:bodyPr/>
        <a:lstStyle/>
        <a:p>
          <a:r>
            <a:rPr lang="en-US" sz="2400" b="1">
              <a:solidFill>
                <a:schemeClr val="bg1"/>
              </a:solidFill>
            </a:rPr>
            <a:t>Define a Gift</a:t>
          </a:r>
        </a:p>
      </dgm:t>
    </dgm:pt>
    <dgm:pt modelId="{84AC7C91-3524-4C70-AC49-84ADA204907F}" type="parTrans" cxnId="{A80C47F2-37F5-477F-8468-E019C4E38BFD}">
      <dgm:prSet/>
      <dgm:spPr/>
      <dgm:t>
        <a:bodyPr/>
        <a:lstStyle/>
        <a:p>
          <a:endParaRPr lang="en-US" sz="1400"/>
        </a:p>
      </dgm:t>
    </dgm:pt>
    <dgm:pt modelId="{F1208FCB-2B07-43DA-BC52-7CF2E5E8800F}" type="sibTrans" cxnId="{A80C47F2-37F5-477F-8468-E019C4E38BFD}">
      <dgm:prSet/>
      <dgm:spPr/>
      <dgm:t>
        <a:bodyPr/>
        <a:lstStyle/>
        <a:p>
          <a:endParaRPr lang="en-US" sz="1400"/>
        </a:p>
      </dgm:t>
    </dgm:pt>
    <dgm:pt modelId="{8AD46AC4-8448-4D7A-BA8E-101FB36A521B}">
      <dgm:prSet phldrT="[Text]" custT="1"/>
      <dgm:spPr/>
      <dgm:t>
        <a:bodyPr/>
        <a:lstStyle/>
        <a:p>
          <a:r>
            <a:rPr lang="en-US" sz="1800"/>
            <a:t>Step 2</a:t>
          </a:r>
        </a:p>
      </dgm:t>
    </dgm:pt>
    <dgm:pt modelId="{E9659AD9-D763-4F8F-88F9-47CC90A82AD3}" type="parTrans" cxnId="{65F77D83-A206-4801-ABBA-93B1B2CDE037}">
      <dgm:prSet/>
      <dgm:spPr/>
      <dgm:t>
        <a:bodyPr/>
        <a:lstStyle/>
        <a:p>
          <a:endParaRPr lang="en-US" sz="1400"/>
        </a:p>
      </dgm:t>
    </dgm:pt>
    <dgm:pt modelId="{6C1BBE32-6C11-47D8-9071-E7675715238E}" type="sibTrans" cxnId="{65F77D83-A206-4801-ABBA-93B1B2CDE037}">
      <dgm:prSet/>
      <dgm:spPr/>
      <dgm:t>
        <a:bodyPr/>
        <a:lstStyle/>
        <a:p>
          <a:endParaRPr lang="en-US" sz="1400"/>
        </a:p>
      </dgm:t>
    </dgm:pt>
    <dgm:pt modelId="{E55D379B-2606-46E3-93BD-E3BB96315263}">
      <dgm:prSet phldrT="[Text]" custT="1"/>
      <dgm:spPr/>
      <dgm:t>
        <a:bodyPr/>
        <a:lstStyle/>
        <a:p>
          <a:r>
            <a:rPr lang="en-US" sz="2400" b="1">
              <a:solidFill>
                <a:schemeClr val="bg1"/>
              </a:solidFill>
            </a:rPr>
            <a:t>Gift Exclusions</a:t>
          </a:r>
        </a:p>
      </dgm:t>
    </dgm:pt>
    <dgm:pt modelId="{0AA50479-32AF-4711-9B72-B740BD25C11B}" type="parTrans" cxnId="{58976340-EF99-4B81-BD6C-E4927D005850}">
      <dgm:prSet/>
      <dgm:spPr/>
      <dgm:t>
        <a:bodyPr/>
        <a:lstStyle/>
        <a:p>
          <a:endParaRPr lang="en-US" sz="1400"/>
        </a:p>
      </dgm:t>
    </dgm:pt>
    <dgm:pt modelId="{A3393645-B08B-4870-9A48-0EC2AB426853}" type="sibTrans" cxnId="{58976340-EF99-4B81-BD6C-E4927D005850}">
      <dgm:prSet/>
      <dgm:spPr/>
      <dgm:t>
        <a:bodyPr/>
        <a:lstStyle/>
        <a:p>
          <a:endParaRPr lang="en-US" sz="1400"/>
        </a:p>
      </dgm:t>
    </dgm:pt>
    <dgm:pt modelId="{487AB82D-5EBD-4A5E-ABDC-9461140C40D4}">
      <dgm:prSet phldrT="[Text]" custT="1"/>
      <dgm:spPr/>
      <dgm:t>
        <a:bodyPr/>
        <a:lstStyle/>
        <a:p>
          <a:r>
            <a:rPr lang="en-US" sz="1800"/>
            <a:t>Step 3</a:t>
          </a:r>
        </a:p>
      </dgm:t>
    </dgm:pt>
    <dgm:pt modelId="{C9537B45-CF12-47E2-A79E-92BC6F6A6F3F}" type="parTrans" cxnId="{E82F5B48-2EAC-408C-849D-DE44F65EEA54}">
      <dgm:prSet/>
      <dgm:spPr/>
      <dgm:t>
        <a:bodyPr/>
        <a:lstStyle/>
        <a:p>
          <a:endParaRPr lang="en-US" sz="1400"/>
        </a:p>
      </dgm:t>
    </dgm:pt>
    <dgm:pt modelId="{78D039C3-3D6D-465D-9143-F3FAABA4D7FF}" type="sibTrans" cxnId="{E82F5B48-2EAC-408C-849D-DE44F65EEA54}">
      <dgm:prSet/>
      <dgm:spPr/>
      <dgm:t>
        <a:bodyPr/>
        <a:lstStyle/>
        <a:p>
          <a:endParaRPr lang="en-US" sz="1400"/>
        </a:p>
      </dgm:t>
    </dgm:pt>
    <dgm:pt modelId="{A6A4AAC7-857C-41A5-BA29-1656BBF80407}">
      <dgm:prSet phldrT="[Text]" custT="1"/>
      <dgm:spPr/>
      <dgm:t>
        <a:bodyPr/>
        <a:lstStyle/>
        <a:p>
          <a:r>
            <a:rPr lang="en-US" sz="2400" b="1">
              <a:solidFill>
                <a:schemeClr val="bg1"/>
              </a:solidFill>
            </a:rPr>
            <a:t>Interested Source Analysis</a:t>
          </a:r>
        </a:p>
      </dgm:t>
    </dgm:pt>
    <dgm:pt modelId="{9B9C8D7F-5432-496A-A61B-62AC8587B7A1}" type="parTrans" cxnId="{50381D29-93D5-419B-87BB-18758FEE08BC}">
      <dgm:prSet/>
      <dgm:spPr/>
      <dgm:t>
        <a:bodyPr/>
        <a:lstStyle/>
        <a:p>
          <a:endParaRPr lang="en-US" sz="1400"/>
        </a:p>
      </dgm:t>
    </dgm:pt>
    <dgm:pt modelId="{ADC1A4D2-9940-4771-A30B-A6E86F8485CD}" type="sibTrans" cxnId="{50381D29-93D5-419B-87BB-18758FEE08BC}">
      <dgm:prSet/>
      <dgm:spPr/>
      <dgm:t>
        <a:bodyPr/>
        <a:lstStyle/>
        <a:p>
          <a:endParaRPr lang="en-US" sz="1400"/>
        </a:p>
      </dgm:t>
    </dgm:pt>
    <dgm:pt modelId="{909B8636-CB0A-4CB8-AEA0-52DAD80D3499}">
      <dgm:prSet phldrT="[Text]" custT="1"/>
      <dgm:spPr/>
      <dgm:t>
        <a:bodyPr/>
        <a:lstStyle/>
        <a:p>
          <a:r>
            <a:rPr lang="en-US" sz="1800"/>
            <a:t>Step 4</a:t>
          </a:r>
        </a:p>
      </dgm:t>
    </dgm:pt>
    <dgm:pt modelId="{AECC1B88-5AE9-45A5-A09C-174D26E0D225}" type="parTrans" cxnId="{297DD795-A659-4B9A-AF6A-310D714E39BE}">
      <dgm:prSet/>
      <dgm:spPr/>
      <dgm:t>
        <a:bodyPr/>
        <a:lstStyle/>
        <a:p>
          <a:endParaRPr lang="en-US" sz="1400"/>
        </a:p>
      </dgm:t>
    </dgm:pt>
    <dgm:pt modelId="{069267C0-6973-4641-BE41-5A5914F14E16}" type="sibTrans" cxnId="{297DD795-A659-4B9A-AF6A-310D714E39BE}">
      <dgm:prSet/>
      <dgm:spPr/>
      <dgm:t>
        <a:bodyPr/>
        <a:lstStyle/>
        <a:p>
          <a:endParaRPr lang="en-US" sz="1400"/>
        </a:p>
      </dgm:t>
    </dgm:pt>
    <dgm:pt modelId="{0DF5429A-1A1E-42B2-AD1D-44F7BDE06212}">
      <dgm:prSet phldrT="[Text]" custT="1"/>
      <dgm:spPr/>
      <dgm:t>
        <a:bodyPr/>
        <a:lstStyle/>
        <a:p>
          <a:r>
            <a:rPr lang="en-US" sz="2400" b="1">
              <a:solidFill>
                <a:schemeClr val="bg1"/>
              </a:solidFill>
            </a:rPr>
            <a:t>Is it a Conflict?</a:t>
          </a:r>
        </a:p>
      </dgm:t>
    </dgm:pt>
    <dgm:pt modelId="{7466671B-8339-455A-AFC0-F1D6B64861EB}" type="parTrans" cxnId="{D024C94E-13D8-4BEA-8253-D9C3440C3F55}">
      <dgm:prSet/>
      <dgm:spPr/>
      <dgm:t>
        <a:bodyPr/>
        <a:lstStyle/>
        <a:p>
          <a:endParaRPr lang="en-US" sz="1400"/>
        </a:p>
      </dgm:t>
    </dgm:pt>
    <dgm:pt modelId="{9F893D85-9881-42E7-8990-E4A65E2FD80E}" type="sibTrans" cxnId="{D024C94E-13D8-4BEA-8253-D9C3440C3F55}">
      <dgm:prSet/>
      <dgm:spPr/>
      <dgm:t>
        <a:bodyPr/>
        <a:lstStyle/>
        <a:p>
          <a:endParaRPr lang="en-US" sz="1400"/>
        </a:p>
      </dgm:t>
    </dgm:pt>
    <dgm:pt modelId="{4DFE5EEA-C908-42E9-9128-202869FC5038}" type="pres">
      <dgm:prSet presAssocID="{640247C3-0A16-40CD-8233-9F66CF11F552}" presName="Name0" presStyleCnt="0">
        <dgm:presLayoutVars>
          <dgm:dir/>
          <dgm:resizeHandles val="exact"/>
        </dgm:presLayoutVars>
      </dgm:prSet>
      <dgm:spPr/>
    </dgm:pt>
    <dgm:pt modelId="{CC07D29C-09D8-4A99-B82D-020E20DACFCD}" type="pres">
      <dgm:prSet presAssocID="{640247C3-0A16-40CD-8233-9F66CF11F552}" presName="fgShape" presStyleLbl="fgShp" presStyleIdx="0" presStyleCnt="1"/>
      <dgm:spPr/>
    </dgm:pt>
    <dgm:pt modelId="{4DFADB2D-1D36-4D5F-BFB2-7EB907586CDA}" type="pres">
      <dgm:prSet presAssocID="{640247C3-0A16-40CD-8233-9F66CF11F552}" presName="linComp" presStyleCnt="0"/>
      <dgm:spPr/>
    </dgm:pt>
    <dgm:pt modelId="{F321FF3E-B2F5-4785-91AE-5F58F5CF3826}" type="pres">
      <dgm:prSet presAssocID="{7C354259-B2FA-4AA5-8C9D-906485DE7B71}" presName="compNode" presStyleCnt="0"/>
      <dgm:spPr/>
    </dgm:pt>
    <dgm:pt modelId="{6F0BCD93-7F57-4123-8F83-E677B7CBD4E8}" type="pres">
      <dgm:prSet presAssocID="{7C354259-B2FA-4AA5-8C9D-906485DE7B71}" presName="bkgdShape" presStyleLbl="node1" presStyleIdx="0" presStyleCnt="4" custLinFactNeighborX="-427" custLinFactNeighborY="-1533"/>
      <dgm:spPr/>
    </dgm:pt>
    <dgm:pt modelId="{948C4FF8-F663-464C-909D-7A836CFBF456}" type="pres">
      <dgm:prSet presAssocID="{7C354259-B2FA-4AA5-8C9D-906485DE7B71}" presName="nodeTx" presStyleLbl="node1" presStyleIdx="0" presStyleCnt="4">
        <dgm:presLayoutVars>
          <dgm:bulletEnabled val="1"/>
        </dgm:presLayoutVars>
      </dgm:prSet>
      <dgm:spPr/>
    </dgm:pt>
    <dgm:pt modelId="{48814514-2882-4A34-898F-235170AC1253}" type="pres">
      <dgm:prSet presAssocID="{7C354259-B2FA-4AA5-8C9D-906485DE7B71}" presName="invisiNode" presStyleLbl="node1" presStyleIdx="0" presStyleCnt="4"/>
      <dgm:spPr/>
    </dgm:pt>
    <dgm:pt modelId="{6BF6C034-3ED2-4322-BE50-29B4EA5AD64D}" type="pres">
      <dgm:prSet presAssocID="{7C354259-B2FA-4AA5-8C9D-906485DE7B71}"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accent6">
              <a:lumMod val="40000"/>
              <a:lumOff val="60000"/>
            </a:schemeClr>
          </a:solidFill>
        </a:ln>
      </dgm:spPr>
      <dgm:extLst>
        <a:ext uri="{E40237B7-FDA0-4F09-8148-C483321AD2D9}">
          <dgm14:cNvPr xmlns:dgm14="http://schemas.microsoft.com/office/drawing/2010/diagram" id="0" name="" descr="Badge 1 with solid fill"/>
        </a:ext>
      </dgm:extLst>
    </dgm:pt>
    <dgm:pt modelId="{15A54281-77C8-4B05-80E8-C83D55DD242F}" type="pres">
      <dgm:prSet presAssocID="{E6D85A0F-9092-489A-BDED-AD3F17A8FD16}" presName="sibTrans" presStyleLbl="sibTrans2D1" presStyleIdx="0" presStyleCnt="0"/>
      <dgm:spPr/>
    </dgm:pt>
    <dgm:pt modelId="{9C34FBAD-3798-44CB-9461-533E2F8674C7}" type="pres">
      <dgm:prSet presAssocID="{8AD46AC4-8448-4D7A-BA8E-101FB36A521B}" presName="compNode" presStyleCnt="0"/>
      <dgm:spPr/>
    </dgm:pt>
    <dgm:pt modelId="{B05E950D-14FC-4240-BD85-56D5595079F8}" type="pres">
      <dgm:prSet presAssocID="{8AD46AC4-8448-4D7A-BA8E-101FB36A521B}" presName="bkgdShape" presStyleLbl="node1" presStyleIdx="1" presStyleCnt="4"/>
      <dgm:spPr/>
    </dgm:pt>
    <dgm:pt modelId="{986E1222-1BFB-4172-AA11-2AD111F7E52D}" type="pres">
      <dgm:prSet presAssocID="{8AD46AC4-8448-4D7A-BA8E-101FB36A521B}" presName="nodeTx" presStyleLbl="node1" presStyleIdx="1" presStyleCnt="4">
        <dgm:presLayoutVars>
          <dgm:bulletEnabled val="1"/>
        </dgm:presLayoutVars>
      </dgm:prSet>
      <dgm:spPr/>
    </dgm:pt>
    <dgm:pt modelId="{8BEFE614-68C9-43B6-83E0-E2B37265BF6A}" type="pres">
      <dgm:prSet presAssocID="{8AD46AC4-8448-4D7A-BA8E-101FB36A521B}" presName="invisiNode" presStyleLbl="node1" presStyleIdx="1" presStyleCnt="4"/>
      <dgm:spPr/>
    </dgm:pt>
    <dgm:pt modelId="{64E74288-1AFE-4927-B3B3-D70F5A9E32DB}" type="pres">
      <dgm:prSet presAssocID="{8AD46AC4-8448-4D7A-BA8E-101FB36A521B}"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accent6">
              <a:lumMod val="40000"/>
              <a:lumOff val="60000"/>
            </a:schemeClr>
          </a:solidFill>
        </a:ln>
      </dgm:spPr>
      <dgm:extLst>
        <a:ext uri="{E40237B7-FDA0-4F09-8148-C483321AD2D9}">
          <dgm14:cNvPr xmlns:dgm14="http://schemas.microsoft.com/office/drawing/2010/diagram" id="0" name="" descr="Badge with solid fill"/>
        </a:ext>
      </dgm:extLst>
    </dgm:pt>
    <dgm:pt modelId="{74F21D19-56D5-4F3F-9C87-6C793AF6C616}" type="pres">
      <dgm:prSet presAssocID="{6C1BBE32-6C11-47D8-9071-E7675715238E}" presName="sibTrans" presStyleLbl="sibTrans2D1" presStyleIdx="0" presStyleCnt="0"/>
      <dgm:spPr/>
    </dgm:pt>
    <dgm:pt modelId="{544807E1-1B8F-4049-A003-77DC04D58109}" type="pres">
      <dgm:prSet presAssocID="{487AB82D-5EBD-4A5E-ABDC-9461140C40D4}" presName="compNode" presStyleCnt="0"/>
      <dgm:spPr/>
    </dgm:pt>
    <dgm:pt modelId="{461DC0DB-B3B0-4735-B032-9E720C12BB45}" type="pres">
      <dgm:prSet presAssocID="{487AB82D-5EBD-4A5E-ABDC-9461140C40D4}" presName="bkgdShape" presStyleLbl="node1" presStyleIdx="2" presStyleCnt="4"/>
      <dgm:spPr/>
    </dgm:pt>
    <dgm:pt modelId="{D61984C8-DD06-4B30-AF47-FAC3C0273659}" type="pres">
      <dgm:prSet presAssocID="{487AB82D-5EBD-4A5E-ABDC-9461140C40D4}" presName="nodeTx" presStyleLbl="node1" presStyleIdx="2" presStyleCnt="4">
        <dgm:presLayoutVars>
          <dgm:bulletEnabled val="1"/>
        </dgm:presLayoutVars>
      </dgm:prSet>
      <dgm:spPr/>
    </dgm:pt>
    <dgm:pt modelId="{4225DCA9-2DEF-4024-873B-3152DC84DA29}" type="pres">
      <dgm:prSet presAssocID="{487AB82D-5EBD-4A5E-ABDC-9461140C40D4}" presName="invisiNode" presStyleLbl="node1" presStyleIdx="2" presStyleCnt="4"/>
      <dgm:spPr/>
    </dgm:pt>
    <dgm:pt modelId="{A2A96874-130F-4C9C-A10B-2A8AF8B5519B}" type="pres">
      <dgm:prSet presAssocID="{487AB82D-5EBD-4A5E-ABDC-9461140C40D4}" presName="imagNod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chemeClr val="accent6">
              <a:lumMod val="40000"/>
              <a:lumOff val="60000"/>
            </a:schemeClr>
          </a:solidFill>
        </a:ln>
      </dgm:spPr>
      <dgm:extLst>
        <a:ext uri="{E40237B7-FDA0-4F09-8148-C483321AD2D9}">
          <dgm14:cNvPr xmlns:dgm14="http://schemas.microsoft.com/office/drawing/2010/diagram" id="0" name="" descr="Badge 3 with solid fill"/>
        </a:ext>
      </dgm:extLst>
    </dgm:pt>
    <dgm:pt modelId="{230AD5E0-96CF-4D6A-AF63-9AA9806F3816}" type="pres">
      <dgm:prSet presAssocID="{78D039C3-3D6D-465D-9143-F3FAABA4D7FF}" presName="sibTrans" presStyleLbl="sibTrans2D1" presStyleIdx="0" presStyleCnt="0"/>
      <dgm:spPr/>
    </dgm:pt>
    <dgm:pt modelId="{E20106DF-400E-425F-8A64-F2C3E462DE69}" type="pres">
      <dgm:prSet presAssocID="{909B8636-CB0A-4CB8-AEA0-52DAD80D3499}" presName="compNode" presStyleCnt="0"/>
      <dgm:spPr/>
    </dgm:pt>
    <dgm:pt modelId="{B76CE352-F4DA-48FE-B6EA-370CEF5B3460}" type="pres">
      <dgm:prSet presAssocID="{909B8636-CB0A-4CB8-AEA0-52DAD80D3499}" presName="bkgdShape" presStyleLbl="node1" presStyleIdx="3" presStyleCnt="4"/>
      <dgm:spPr/>
    </dgm:pt>
    <dgm:pt modelId="{F461BAAD-448D-44D2-A083-977631D64793}" type="pres">
      <dgm:prSet presAssocID="{909B8636-CB0A-4CB8-AEA0-52DAD80D3499}" presName="nodeTx" presStyleLbl="node1" presStyleIdx="3" presStyleCnt="4">
        <dgm:presLayoutVars>
          <dgm:bulletEnabled val="1"/>
        </dgm:presLayoutVars>
      </dgm:prSet>
      <dgm:spPr/>
    </dgm:pt>
    <dgm:pt modelId="{3EC6AD98-177E-430B-B8B9-0D2073450BF7}" type="pres">
      <dgm:prSet presAssocID="{909B8636-CB0A-4CB8-AEA0-52DAD80D3499}" presName="invisiNode" presStyleLbl="node1" presStyleIdx="3" presStyleCnt="4"/>
      <dgm:spPr/>
    </dgm:pt>
    <dgm:pt modelId="{12B57DFF-9AE6-42F0-A413-1A1C026FF6BE}" type="pres">
      <dgm:prSet presAssocID="{909B8636-CB0A-4CB8-AEA0-52DAD80D3499}" presName="imagNode"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solidFill>
            <a:schemeClr val="accent6">
              <a:lumMod val="40000"/>
              <a:lumOff val="60000"/>
            </a:schemeClr>
          </a:solidFill>
        </a:ln>
      </dgm:spPr>
      <dgm:extLst>
        <a:ext uri="{E40237B7-FDA0-4F09-8148-C483321AD2D9}">
          <dgm14:cNvPr xmlns:dgm14="http://schemas.microsoft.com/office/drawing/2010/diagram" id="0" name="" descr="Badge 4 with solid fill"/>
        </a:ext>
      </dgm:extLst>
    </dgm:pt>
  </dgm:ptLst>
  <dgm:cxnLst>
    <dgm:cxn modelId="{E9FAD505-C6B8-408D-882A-6F6118FA5459}" type="presOf" srcId="{640247C3-0A16-40CD-8233-9F66CF11F552}" destId="{4DFE5EEA-C908-42E9-9128-202869FC5038}" srcOrd="0" destOrd="0" presId="urn:microsoft.com/office/officeart/2005/8/layout/hList7"/>
    <dgm:cxn modelId="{2A84970F-3C0B-4A73-91D0-9DE017C9547A}" type="presOf" srcId="{A6A4AAC7-857C-41A5-BA29-1656BBF80407}" destId="{461DC0DB-B3B0-4735-B032-9E720C12BB45}" srcOrd="0" destOrd="1" presId="urn:microsoft.com/office/officeart/2005/8/layout/hList7"/>
    <dgm:cxn modelId="{0AB21919-B858-4F79-B49B-C51613B187AC}" type="presOf" srcId="{7C354259-B2FA-4AA5-8C9D-906485DE7B71}" destId="{948C4FF8-F663-464C-909D-7A836CFBF456}" srcOrd="1" destOrd="0" presId="urn:microsoft.com/office/officeart/2005/8/layout/hList7"/>
    <dgm:cxn modelId="{0DDC4E20-AE98-4082-945D-78A61184BB23}" type="presOf" srcId="{487AB82D-5EBD-4A5E-ABDC-9461140C40D4}" destId="{D61984C8-DD06-4B30-AF47-FAC3C0273659}" srcOrd="1" destOrd="0" presId="urn:microsoft.com/office/officeart/2005/8/layout/hList7"/>
    <dgm:cxn modelId="{50381D29-93D5-419B-87BB-18758FEE08BC}" srcId="{487AB82D-5EBD-4A5E-ABDC-9461140C40D4}" destId="{A6A4AAC7-857C-41A5-BA29-1656BBF80407}" srcOrd="0" destOrd="0" parTransId="{9B9C8D7F-5432-496A-A61B-62AC8587B7A1}" sibTransId="{ADC1A4D2-9940-4771-A30B-A6E86F8485CD}"/>
    <dgm:cxn modelId="{5C3A9429-9DC1-4E81-8435-38FE41F6BC6D}" type="presOf" srcId="{E55D379B-2606-46E3-93BD-E3BB96315263}" destId="{B05E950D-14FC-4240-BD85-56D5595079F8}" srcOrd="0" destOrd="1" presId="urn:microsoft.com/office/officeart/2005/8/layout/hList7"/>
    <dgm:cxn modelId="{9A87822A-5C25-4A4C-99DF-A5A0DEFA2190}" type="presOf" srcId="{A6A4AAC7-857C-41A5-BA29-1656BBF80407}" destId="{D61984C8-DD06-4B30-AF47-FAC3C0273659}" srcOrd="1" destOrd="1" presId="urn:microsoft.com/office/officeart/2005/8/layout/hList7"/>
    <dgm:cxn modelId="{58976340-EF99-4B81-BD6C-E4927D005850}" srcId="{8AD46AC4-8448-4D7A-BA8E-101FB36A521B}" destId="{E55D379B-2606-46E3-93BD-E3BB96315263}" srcOrd="0" destOrd="0" parTransId="{0AA50479-32AF-4711-9B72-B740BD25C11B}" sibTransId="{A3393645-B08B-4870-9A48-0EC2AB426853}"/>
    <dgm:cxn modelId="{E82F5B48-2EAC-408C-849D-DE44F65EEA54}" srcId="{640247C3-0A16-40CD-8233-9F66CF11F552}" destId="{487AB82D-5EBD-4A5E-ABDC-9461140C40D4}" srcOrd="2" destOrd="0" parTransId="{C9537B45-CF12-47E2-A79E-92BC6F6A6F3F}" sibTransId="{78D039C3-3D6D-465D-9143-F3FAABA4D7FF}"/>
    <dgm:cxn modelId="{DE86314C-24FC-4893-A291-17132387585B}" type="presOf" srcId="{0DF5429A-1A1E-42B2-AD1D-44F7BDE06212}" destId="{F461BAAD-448D-44D2-A083-977631D64793}" srcOrd="1" destOrd="1" presId="urn:microsoft.com/office/officeart/2005/8/layout/hList7"/>
    <dgm:cxn modelId="{D024C94E-13D8-4BEA-8253-D9C3440C3F55}" srcId="{909B8636-CB0A-4CB8-AEA0-52DAD80D3499}" destId="{0DF5429A-1A1E-42B2-AD1D-44F7BDE06212}" srcOrd="0" destOrd="0" parTransId="{7466671B-8339-455A-AFC0-F1D6B64861EB}" sibTransId="{9F893D85-9881-42E7-8990-E4A65E2FD80E}"/>
    <dgm:cxn modelId="{65F77D83-A206-4801-ABBA-93B1B2CDE037}" srcId="{640247C3-0A16-40CD-8233-9F66CF11F552}" destId="{8AD46AC4-8448-4D7A-BA8E-101FB36A521B}" srcOrd="1" destOrd="0" parTransId="{E9659AD9-D763-4F8F-88F9-47CC90A82AD3}" sibTransId="{6C1BBE32-6C11-47D8-9071-E7675715238E}"/>
    <dgm:cxn modelId="{67B7568C-9C72-48E0-B381-283C4B5AAEEF}" type="presOf" srcId="{78D039C3-3D6D-465D-9143-F3FAABA4D7FF}" destId="{230AD5E0-96CF-4D6A-AF63-9AA9806F3816}" srcOrd="0" destOrd="0" presId="urn:microsoft.com/office/officeart/2005/8/layout/hList7"/>
    <dgm:cxn modelId="{297DD795-A659-4B9A-AF6A-310D714E39BE}" srcId="{640247C3-0A16-40CD-8233-9F66CF11F552}" destId="{909B8636-CB0A-4CB8-AEA0-52DAD80D3499}" srcOrd="3" destOrd="0" parTransId="{AECC1B88-5AE9-45A5-A09C-174D26E0D225}" sibTransId="{069267C0-6973-4641-BE41-5A5914F14E16}"/>
    <dgm:cxn modelId="{442C27A2-5DA5-4ADA-AC69-AD1B368C674C}" srcId="{640247C3-0A16-40CD-8233-9F66CF11F552}" destId="{7C354259-B2FA-4AA5-8C9D-906485DE7B71}" srcOrd="0" destOrd="0" parTransId="{84B6B8FD-071B-414B-8A00-A61164A8C62E}" sibTransId="{E6D85A0F-9092-489A-BDED-AD3F17A8FD16}"/>
    <dgm:cxn modelId="{0A26C3A8-0849-4E2D-9991-7F09F0D4870C}" type="presOf" srcId="{98E03FA5-B925-4BDF-8A88-0EA4632A31DD}" destId="{948C4FF8-F663-464C-909D-7A836CFBF456}" srcOrd="1" destOrd="1" presId="urn:microsoft.com/office/officeart/2005/8/layout/hList7"/>
    <dgm:cxn modelId="{C056DEAE-1F63-4C87-82C1-7E2F831B20B6}" type="presOf" srcId="{6C1BBE32-6C11-47D8-9071-E7675715238E}" destId="{74F21D19-56D5-4F3F-9C87-6C793AF6C616}" srcOrd="0" destOrd="0" presId="urn:microsoft.com/office/officeart/2005/8/layout/hList7"/>
    <dgm:cxn modelId="{12D6A8BD-EA68-4F5B-B858-74E073C12FD3}" type="presOf" srcId="{487AB82D-5EBD-4A5E-ABDC-9461140C40D4}" destId="{461DC0DB-B3B0-4735-B032-9E720C12BB45}" srcOrd="0" destOrd="0" presId="urn:microsoft.com/office/officeart/2005/8/layout/hList7"/>
    <dgm:cxn modelId="{2415D0D1-B51B-44C0-BE61-FAB8AF29D003}" type="presOf" srcId="{909B8636-CB0A-4CB8-AEA0-52DAD80D3499}" destId="{F461BAAD-448D-44D2-A083-977631D64793}" srcOrd="1" destOrd="0" presId="urn:microsoft.com/office/officeart/2005/8/layout/hList7"/>
    <dgm:cxn modelId="{DA6C52DB-0555-4B28-9A3A-4EBBFBF47F91}" type="presOf" srcId="{E55D379B-2606-46E3-93BD-E3BB96315263}" destId="{986E1222-1BFB-4172-AA11-2AD111F7E52D}" srcOrd="1" destOrd="1" presId="urn:microsoft.com/office/officeart/2005/8/layout/hList7"/>
    <dgm:cxn modelId="{D556D5E0-8D5C-44A7-A58F-79265ABE1CCD}" type="presOf" srcId="{7C354259-B2FA-4AA5-8C9D-906485DE7B71}" destId="{6F0BCD93-7F57-4123-8F83-E677B7CBD4E8}" srcOrd="0" destOrd="0" presId="urn:microsoft.com/office/officeart/2005/8/layout/hList7"/>
    <dgm:cxn modelId="{F3B7A1E7-D0B6-446E-9EF2-CCAD9E20C69A}" type="presOf" srcId="{8AD46AC4-8448-4D7A-BA8E-101FB36A521B}" destId="{B05E950D-14FC-4240-BD85-56D5595079F8}" srcOrd="0" destOrd="0" presId="urn:microsoft.com/office/officeart/2005/8/layout/hList7"/>
    <dgm:cxn modelId="{4B119CE9-CA24-4C2E-A81D-D9C0DD64964E}" type="presOf" srcId="{909B8636-CB0A-4CB8-AEA0-52DAD80D3499}" destId="{B76CE352-F4DA-48FE-B6EA-370CEF5B3460}" srcOrd="0" destOrd="0" presId="urn:microsoft.com/office/officeart/2005/8/layout/hList7"/>
    <dgm:cxn modelId="{A80C47F2-37F5-477F-8468-E019C4E38BFD}" srcId="{7C354259-B2FA-4AA5-8C9D-906485DE7B71}" destId="{98E03FA5-B925-4BDF-8A88-0EA4632A31DD}" srcOrd="0" destOrd="0" parTransId="{84AC7C91-3524-4C70-AC49-84ADA204907F}" sibTransId="{F1208FCB-2B07-43DA-BC52-7CF2E5E8800F}"/>
    <dgm:cxn modelId="{8DF567F2-0C72-4F77-B08D-E7D387445710}" type="presOf" srcId="{E6D85A0F-9092-489A-BDED-AD3F17A8FD16}" destId="{15A54281-77C8-4B05-80E8-C83D55DD242F}" srcOrd="0" destOrd="0" presId="urn:microsoft.com/office/officeart/2005/8/layout/hList7"/>
    <dgm:cxn modelId="{E74285F6-1785-438D-9D78-91EFA14E94FC}" type="presOf" srcId="{8AD46AC4-8448-4D7A-BA8E-101FB36A521B}" destId="{986E1222-1BFB-4172-AA11-2AD111F7E52D}" srcOrd="1" destOrd="0" presId="urn:microsoft.com/office/officeart/2005/8/layout/hList7"/>
    <dgm:cxn modelId="{A51A4FFD-562C-4326-9DE4-83892474C385}" type="presOf" srcId="{0DF5429A-1A1E-42B2-AD1D-44F7BDE06212}" destId="{B76CE352-F4DA-48FE-B6EA-370CEF5B3460}" srcOrd="0" destOrd="1" presId="urn:microsoft.com/office/officeart/2005/8/layout/hList7"/>
    <dgm:cxn modelId="{D81994FF-6987-4B91-B6E6-8413DBAC4717}" type="presOf" srcId="{98E03FA5-B925-4BDF-8A88-0EA4632A31DD}" destId="{6F0BCD93-7F57-4123-8F83-E677B7CBD4E8}" srcOrd="0" destOrd="1" presId="urn:microsoft.com/office/officeart/2005/8/layout/hList7"/>
    <dgm:cxn modelId="{858A45FB-57F5-4E44-80C9-C0961E923EE9}" type="presParOf" srcId="{4DFE5EEA-C908-42E9-9128-202869FC5038}" destId="{CC07D29C-09D8-4A99-B82D-020E20DACFCD}" srcOrd="0" destOrd="0" presId="urn:microsoft.com/office/officeart/2005/8/layout/hList7"/>
    <dgm:cxn modelId="{3AD1F7A9-062E-4099-B3B9-478777A4B468}" type="presParOf" srcId="{4DFE5EEA-C908-42E9-9128-202869FC5038}" destId="{4DFADB2D-1D36-4D5F-BFB2-7EB907586CDA}" srcOrd="1" destOrd="0" presId="urn:microsoft.com/office/officeart/2005/8/layout/hList7"/>
    <dgm:cxn modelId="{D266E7F9-BBF7-4ADE-A142-713AD0A12BDE}" type="presParOf" srcId="{4DFADB2D-1D36-4D5F-BFB2-7EB907586CDA}" destId="{F321FF3E-B2F5-4785-91AE-5F58F5CF3826}" srcOrd="0" destOrd="0" presId="urn:microsoft.com/office/officeart/2005/8/layout/hList7"/>
    <dgm:cxn modelId="{C025685F-8173-43F1-9DB4-3C69CEB6A614}" type="presParOf" srcId="{F321FF3E-B2F5-4785-91AE-5F58F5CF3826}" destId="{6F0BCD93-7F57-4123-8F83-E677B7CBD4E8}" srcOrd="0" destOrd="0" presId="urn:microsoft.com/office/officeart/2005/8/layout/hList7"/>
    <dgm:cxn modelId="{D28BFE65-2DC0-4DF0-914C-AFF691A80249}" type="presParOf" srcId="{F321FF3E-B2F5-4785-91AE-5F58F5CF3826}" destId="{948C4FF8-F663-464C-909D-7A836CFBF456}" srcOrd="1" destOrd="0" presId="urn:microsoft.com/office/officeart/2005/8/layout/hList7"/>
    <dgm:cxn modelId="{6ED5DA3A-967A-4933-BE50-AC89160DD55C}" type="presParOf" srcId="{F321FF3E-B2F5-4785-91AE-5F58F5CF3826}" destId="{48814514-2882-4A34-898F-235170AC1253}" srcOrd="2" destOrd="0" presId="urn:microsoft.com/office/officeart/2005/8/layout/hList7"/>
    <dgm:cxn modelId="{A23381C0-ACAF-4BFE-884C-062EC90DAFC2}" type="presParOf" srcId="{F321FF3E-B2F5-4785-91AE-5F58F5CF3826}" destId="{6BF6C034-3ED2-4322-BE50-29B4EA5AD64D}" srcOrd="3" destOrd="0" presId="urn:microsoft.com/office/officeart/2005/8/layout/hList7"/>
    <dgm:cxn modelId="{9923D8BA-1814-4D99-986A-68C1D744DCBC}" type="presParOf" srcId="{4DFADB2D-1D36-4D5F-BFB2-7EB907586CDA}" destId="{15A54281-77C8-4B05-80E8-C83D55DD242F}" srcOrd="1" destOrd="0" presId="urn:microsoft.com/office/officeart/2005/8/layout/hList7"/>
    <dgm:cxn modelId="{B804EEE1-4C48-4221-ACC2-867AA176F992}" type="presParOf" srcId="{4DFADB2D-1D36-4D5F-BFB2-7EB907586CDA}" destId="{9C34FBAD-3798-44CB-9461-533E2F8674C7}" srcOrd="2" destOrd="0" presId="urn:microsoft.com/office/officeart/2005/8/layout/hList7"/>
    <dgm:cxn modelId="{A490B800-8194-4C42-8FA4-F17AA8925F0D}" type="presParOf" srcId="{9C34FBAD-3798-44CB-9461-533E2F8674C7}" destId="{B05E950D-14FC-4240-BD85-56D5595079F8}" srcOrd="0" destOrd="0" presId="urn:microsoft.com/office/officeart/2005/8/layout/hList7"/>
    <dgm:cxn modelId="{EBF4F326-5329-46BD-B098-9B4DA0CBFBDC}" type="presParOf" srcId="{9C34FBAD-3798-44CB-9461-533E2F8674C7}" destId="{986E1222-1BFB-4172-AA11-2AD111F7E52D}" srcOrd="1" destOrd="0" presId="urn:microsoft.com/office/officeart/2005/8/layout/hList7"/>
    <dgm:cxn modelId="{D46542D3-5A7F-4844-A73D-B4D27F5725EC}" type="presParOf" srcId="{9C34FBAD-3798-44CB-9461-533E2F8674C7}" destId="{8BEFE614-68C9-43B6-83E0-E2B37265BF6A}" srcOrd="2" destOrd="0" presId="urn:microsoft.com/office/officeart/2005/8/layout/hList7"/>
    <dgm:cxn modelId="{13C6731E-2D63-4B9F-BFF4-9E86E7BB7D63}" type="presParOf" srcId="{9C34FBAD-3798-44CB-9461-533E2F8674C7}" destId="{64E74288-1AFE-4927-B3B3-D70F5A9E32DB}" srcOrd="3" destOrd="0" presId="urn:microsoft.com/office/officeart/2005/8/layout/hList7"/>
    <dgm:cxn modelId="{7815BB15-1801-4497-8F06-F28B441C6550}" type="presParOf" srcId="{4DFADB2D-1D36-4D5F-BFB2-7EB907586CDA}" destId="{74F21D19-56D5-4F3F-9C87-6C793AF6C616}" srcOrd="3" destOrd="0" presId="urn:microsoft.com/office/officeart/2005/8/layout/hList7"/>
    <dgm:cxn modelId="{E200D769-EE82-4FA9-A8DB-99E6B870AFBE}" type="presParOf" srcId="{4DFADB2D-1D36-4D5F-BFB2-7EB907586CDA}" destId="{544807E1-1B8F-4049-A003-77DC04D58109}" srcOrd="4" destOrd="0" presId="urn:microsoft.com/office/officeart/2005/8/layout/hList7"/>
    <dgm:cxn modelId="{5EE2DCEB-1B19-4922-9469-7C3470041072}" type="presParOf" srcId="{544807E1-1B8F-4049-A003-77DC04D58109}" destId="{461DC0DB-B3B0-4735-B032-9E720C12BB45}" srcOrd="0" destOrd="0" presId="urn:microsoft.com/office/officeart/2005/8/layout/hList7"/>
    <dgm:cxn modelId="{51A0350A-694A-4521-8E51-6E86B853EE01}" type="presParOf" srcId="{544807E1-1B8F-4049-A003-77DC04D58109}" destId="{D61984C8-DD06-4B30-AF47-FAC3C0273659}" srcOrd="1" destOrd="0" presId="urn:microsoft.com/office/officeart/2005/8/layout/hList7"/>
    <dgm:cxn modelId="{BCC33C12-9D5B-41F8-B9DE-E2EEC2AC50A3}" type="presParOf" srcId="{544807E1-1B8F-4049-A003-77DC04D58109}" destId="{4225DCA9-2DEF-4024-873B-3152DC84DA29}" srcOrd="2" destOrd="0" presId="urn:microsoft.com/office/officeart/2005/8/layout/hList7"/>
    <dgm:cxn modelId="{1EFB660F-5588-4EE9-AB4C-9812D45AA843}" type="presParOf" srcId="{544807E1-1B8F-4049-A003-77DC04D58109}" destId="{A2A96874-130F-4C9C-A10B-2A8AF8B5519B}" srcOrd="3" destOrd="0" presId="urn:microsoft.com/office/officeart/2005/8/layout/hList7"/>
    <dgm:cxn modelId="{EF1ECB4D-E38E-46FD-A31C-E322501D9EF7}" type="presParOf" srcId="{4DFADB2D-1D36-4D5F-BFB2-7EB907586CDA}" destId="{230AD5E0-96CF-4D6A-AF63-9AA9806F3816}" srcOrd="5" destOrd="0" presId="urn:microsoft.com/office/officeart/2005/8/layout/hList7"/>
    <dgm:cxn modelId="{708B8212-4A28-41FA-9046-58DECD6C96F4}" type="presParOf" srcId="{4DFADB2D-1D36-4D5F-BFB2-7EB907586CDA}" destId="{E20106DF-400E-425F-8A64-F2C3E462DE69}" srcOrd="6" destOrd="0" presId="urn:microsoft.com/office/officeart/2005/8/layout/hList7"/>
    <dgm:cxn modelId="{3D5546EC-FADA-489C-85AD-44E12178FD10}" type="presParOf" srcId="{E20106DF-400E-425F-8A64-F2C3E462DE69}" destId="{B76CE352-F4DA-48FE-B6EA-370CEF5B3460}" srcOrd="0" destOrd="0" presId="urn:microsoft.com/office/officeart/2005/8/layout/hList7"/>
    <dgm:cxn modelId="{448F976D-9F6C-4DED-ADF0-1ED7849BB602}" type="presParOf" srcId="{E20106DF-400E-425F-8A64-F2C3E462DE69}" destId="{F461BAAD-448D-44D2-A083-977631D64793}" srcOrd="1" destOrd="0" presId="urn:microsoft.com/office/officeart/2005/8/layout/hList7"/>
    <dgm:cxn modelId="{761BE89B-41CC-4503-9B70-2292F74DDFCB}" type="presParOf" srcId="{E20106DF-400E-425F-8A64-F2C3E462DE69}" destId="{3EC6AD98-177E-430B-B8B9-0D2073450BF7}" srcOrd="2" destOrd="0" presId="urn:microsoft.com/office/officeart/2005/8/layout/hList7"/>
    <dgm:cxn modelId="{26EC7DF1-8398-4E89-90A2-2C12714B4F00}" type="presParOf" srcId="{E20106DF-400E-425F-8A64-F2C3E462DE69}" destId="{12B57DFF-9AE6-42F0-A413-1A1C026FF6B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29D8BC9-9906-40F6-A960-313887BA4E49}"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n-US"/>
        </a:p>
      </dgm:t>
    </dgm:pt>
    <dgm:pt modelId="{7481E8DA-9472-4A23-8912-E5D3DF8F934A}">
      <dgm:prSet/>
      <dgm:spPr/>
      <dgm:t>
        <a:bodyPr/>
        <a:lstStyle/>
        <a:p>
          <a:r>
            <a:rPr lang="en-US"/>
            <a:t>Inform your Ethics Officer in writing of the Widely Attended Event </a:t>
          </a:r>
          <a:r>
            <a:rPr lang="en-US" b="1"/>
            <a:t>prior to </a:t>
          </a:r>
          <a:r>
            <a:rPr lang="en-US"/>
            <a:t>the event taking place</a:t>
          </a:r>
        </a:p>
      </dgm:t>
    </dgm:pt>
    <dgm:pt modelId="{23AE89D0-ED46-4145-9FDD-C64503EC2B64}" type="parTrans" cxnId="{34BF0238-FDE3-4070-8389-9B820815350C}">
      <dgm:prSet/>
      <dgm:spPr/>
      <dgm:t>
        <a:bodyPr/>
        <a:lstStyle/>
        <a:p>
          <a:endParaRPr lang="en-US"/>
        </a:p>
      </dgm:t>
    </dgm:pt>
    <dgm:pt modelId="{6F75B915-4B62-405A-8BA3-E7DF0AED6A74}" type="sibTrans" cxnId="{34BF0238-FDE3-4070-8389-9B820815350C}">
      <dgm:prSet/>
      <dgm:spPr/>
      <dgm:t>
        <a:bodyPr/>
        <a:lstStyle/>
        <a:p>
          <a:endParaRPr lang="en-US"/>
        </a:p>
      </dgm:t>
    </dgm:pt>
    <dgm:pt modelId="{54015BC1-3A06-44BF-83A9-3E68939BFC91}">
      <dgm:prSet/>
      <dgm:spPr/>
      <dgm:t>
        <a:bodyPr/>
        <a:lstStyle/>
        <a:p>
          <a:r>
            <a:rPr lang="en-US"/>
            <a:t>Complimentary admission must be offered by the sponsor of the event; </a:t>
          </a:r>
          <a:r>
            <a:rPr lang="en-US" b="1"/>
            <a:t>and </a:t>
          </a:r>
          <a:endParaRPr lang="en-US"/>
        </a:p>
      </dgm:t>
    </dgm:pt>
    <dgm:pt modelId="{F897609A-DB02-4B60-B265-FDD0B6BFEB36}" type="parTrans" cxnId="{38E202BD-952E-4EC4-89F8-F97E206D5BE7}">
      <dgm:prSet/>
      <dgm:spPr/>
      <dgm:t>
        <a:bodyPr/>
        <a:lstStyle/>
        <a:p>
          <a:endParaRPr lang="en-US"/>
        </a:p>
      </dgm:t>
    </dgm:pt>
    <dgm:pt modelId="{21784D2A-C7B8-4525-B97F-DC5783E16153}" type="sibTrans" cxnId="{38E202BD-952E-4EC4-89F8-F97E206D5BE7}">
      <dgm:prSet/>
      <dgm:spPr/>
      <dgm:t>
        <a:bodyPr/>
        <a:lstStyle/>
        <a:p>
          <a:endParaRPr lang="en-US"/>
        </a:p>
      </dgm:t>
    </dgm:pt>
    <dgm:pt modelId="{5BE542B4-53AC-4CAA-A4E0-5BEBD9004469}">
      <dgm:prSet/>
      <dgm:spPr/>
      <dgm:t>
        <a:bodyPr/>
        <a:lstStyle/>
        <a:p>
          <a:r>
            <a:rPr lang="en-US"/>
            <a:t>25 individuals who are not from your agency attend or are in good faith invited to attend; </a:t>
          </a:r>
          <a:r>
            <a:rPr lang="en-US" b="1"/>
            <a:t>and</a:t>
          </a:r>
          <a:endParaRPr lang="en-US"/>
        </a:p>
      </dgm:t>
    </dgm:pt>
    <dgm:pt modelId="{D8523A1D-23CD-4DA7-9935-D881A74E38B9}" type="parTrans" cxnId="{C02C0A27-9901-4602-921E-CB2583170EB7}">
      <dgm:prSet/>
      <dgm:spPr/>
      <dgm:t>
        <a:bodyPr/>
        <a:lstStyle/>
        <a:p>
          <a:endParaRPr lang="en-US"/>
        </a:p>
      </dgm:t>
    </dgm:pt>
    <dgm:pt modelId="{EC0913C8-CD2E-4898-9458-C49495678CDE}" type="sibTrans" cxnId="{C02C0A27-9901-4602-921E-CB2583170EB7}">
      <dgm:prSet/>
      <dgm:spPr/>
      <dgm:t>
        <a:bodyPr/>
        <a:lstStyle/>
        <a:p>
          <a:endParaRPr lang="en-US"/>
        </a:p>
      </dgm:t>
    </dgm:pt>
    <dgm:pt modelId="{7AB5E90F-DB32-470B-983F-04522F27D25F}">
      <dgm:prSet/>
      <dgm:spPr/>
      <dgm:t>
        <a:bodyPr/>
        <a:lstStyle/>
        <a:p>
          <a:r>
            <a:rPr lang="en-US"/>
            <a:t>The event is related to your official duties or responsibilities </a:t>
          </a:r>
          <a:r>
            <a:rPr lang="en-US" b="1"/>
            <a:t>or</a:t>
          </a:r>
          <a:endParaRPr lang="en-US"/>
        </a:p>
      </dgm:t>
    </dgm:pt>
    <dgm:pt modelId="{523A10DC-96FA-424A-AD13-17D44F41E8A3}" type="parTrans" cxnId="{A3E35279-6C42-4340-867D-AD8A3B7222A4}">
      <dgm:prSet/>
      <dgm:spPr/>
      <dgm:t>
        <a:bodyPr/>
        <a:lstStyle/>
        <a:p>
          <a:endParaRPr lang="en-US"/>
        </a:p>
      </dgm:t>
    </dgm:pt>
    <dgm:pt modelId="{7423F468-D910-45A1-A632-DC1A6F691213}" type="sibTrans" cxnId="{A3E35279-6C42-4340-867D-AD8A3B7222A4}">
      <dgm:prSet/>
      <dgm:spPr/>
      <dgm:t>
        <a:bodyPr/>
        <a:lstStyle/>
        <a:p>
          <a:endParaRPr lang="en-US"/>
        </a:p>
      </dgm:t>
    </dgm:pt>
    <dgm:pt modelId="{4AA4923E-3300-446F-AD24-435E71243F5D}">
      <dgm:prSet/>
      <dgm:spPr/>
      <dgm:t>
        <a:bodyPr/>
        <a:lstStyle/>
        <a:p>
          <a:r>
            <a:rPr lang="en-US"/>
            <a:t>The event allows you to perform a ceremonial function appropriate to your position</a:t>
          </a:r>
        </a:p>
      </dgm:t>
    </dgm:pt>
    <dgm:pt modelId="{A395EBEF-E90B-47EF-AE38-22CAC09663D0}" type="parTrans" cxnId="{1A3C1C88-DBDD-4EB8-9253-350F6ADE709A}">
      <dgm:prSet/>
      <dgm:spPr/>
      <dgm:t>
        <a:bodyPr/>
        <a:lstStyle/>
        <a:p>
          <a:endParaRPr lang="en-US"/>
        </a:p>
      </dgm:t>
    </dgm:pt>
    <dgm:pt modelId="{34DB19D1-1263-4C72-A396-3D63DFB21079}" type="sibTrans" cxnId="{1A3C1C88-DBDD-4EB8-9253-350F6ADE709A}">
      <dgm:prSet/>
      <dgm:spPr/>
      <dgm:t>
        <a:bodyPr/>
        <a:lstStyle/>
        <a:p>
          <a:endParaRPr lang="en-US"/>
        </a:p>
      </dgm:t>
    </dgm:pt>
    <dgm:pt modelId="{BF163AD8-FCC7-416A-9C2C-E6CD84BF312B}">
      <dgm:prSet/>
      <dgm:spPr/>
      <dgm:t>
        <a:bodyPr/>
        <a:lstStyle/>
        <a:p>
          <a:endParaRPr lang="en-US"/>
        </a:p>
      </dgm:t>
    </dgm:pt>
    <dgm:pt modelId="{6E78DD61-EA02-4540-B525-FF2A9211E998}" type="parTrans" cxnId="{8755E543-8F45-4BEF-A81F-BE4713114F28}">
      <dgm:prSet/>
      <dgm:spPr/>
      <dgm:t>
        <a:bodyPr/>
        <a:lstStyle/>
        <a:p>
          <a:endParaRPr lang="en-US"/>
        </a:p>
      </dgm:t>
    </dgm:pt>
    <dgm:pt modelId="{E03725D4-A1E5-4B40-994C-77456B7B5910}" type="sibTrans" cxnId="{8755E543-8F45-4BEF-A81F-BE4713114F28}">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52823" t="-975" r="-40873" b="-166"/>
          </a:stretch>
        </a:blipFill>
      </dgm:spPr>
      <dgm:t>
        <a:bodyPr/>
        <a:lstStyle/>
        <a:p>
          <a:endParaRPr lang="en-US"/>
        </a:p>
      </dgm:t>
    </dgm:pt>
    <dgm:pt modelId="{BAF1FAC6-CF6C-4493-A85E-5502348E0D34}" type="pres">
      <dgm:prSet presAssocID="{329D8BC9-9906-40F6-A960-313887BA4E49}" presName="Name0" presStyleCnt="0">
        <dgm:presLayoutVars>
          <dgm:dir/>
        </dgm:presLayoutVars>
      </dgm:prSet>
      <dgm:spPr/>
    </dgm:pt>
    <dgm:pt modelId="{9D78BFC2-C5CA-44F2-A75C-48163AA983E4}" type="pres">
      <dgm:prSet presAssocID="{E03725D4-A1E5-4B40-994C-77456B7B5910}" presName="picture_1" presStyleLbl="bgImgPlace1" presStyleIdx="0" presStyleCnt="1" custScaleX="103415" custScaleY="104763" custLinFactNeighborX="-9564"/>
      <dgm:spPr/>
    </dgm:pt>
    <dgm:pt modelId="{32562D90-A7D3-4252-949D-8F7A983D9BF7}" type="pres">
      <dgm:prSet presAssocID="{BF163AD8-FCC7-416A-9C2C-E6CD84BF312B}" presName="text_1" presStyleLbl="node1" presStyleIdx="0" presStyleCnt="0">
        <dgm:presLayoutVars>
          <dgm:bulletEnabled val="1"/>
        </dgm:presLayoutVars>
      </dgm:prSet>
      <dgm:spPr/>
    </dgm:pt>
    <dgm:pt modelId="{A26C9687-3854-450A-8214-A600200749B5}" type="pres">
      <dgm:prSet presAssocID="{329D8BC9-9906-40F6-A960-313887BA4E49}" presName="linV" presStyleCnt="0"/>
      <dgm:spPr/>
    </dgm:pt>
    <dgm:pt modelId="{3FE15FFA-64DE-438C-943B-639DF4597B2A}" type="pres">
      <dgm:prSet presAssocID="{7481E8DA-9472-4A23-8912-E5D3DF8F934A}" presName="pair" presStyleCnt="0"/>
      <dgm:spPr/>
    </dgm:pt>
    <dgm:pt modelId="{43BA2575-3C94-4C14-9C69-53C85CA38511}" type="pres">
      <dgm:prSet presAssocID="{7481E8DA-9472-4A23-8912-E5D3DF8F934A}" presName="spaceH" presStyleLbl="node1" presStyleIdx="0" presStyleCnt="0"/>
      <dgm:spPr/>
    </dgm:pt>
    <dgm:pt modelId="{F302913E-3D73-43EC-8BCD-8E11977FF723}" type="pres">
      <dgm:prSet presAssocID="{7481E8DA-9472-4A23-8912-E5D3DF8F934A}" presName="desPictures" presStyleLbl="alignImgPlace1" presStyleIdx="0" presStyleCnt="5" custLinFactNeighborX="49159"/>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Document with solid fill"/>
        </a:ext>
      </dgm:extLst>
    </dgm:pt>
    <dgm:pt modelId="{022E76F4-DBF2-418C-90CD-68B3F2E4519D}" type="pres">
      <dgm:prSet presAssocID="{7481E8DA-9472-4A23-8912-E5D3DF8F934A}" presName="desTextWrapper" presStyleCnt="0"/>
      <dgm:spPr/>
    </dgm:pt>
    <dgm:pt modelId="{2309B21F-164A-4366-A8A5-250DC59BF70F}" type="pres">
      <dgm:prSet presAssocID="{7481E8DA-9472-4A23-8912-E5D3DF8F934A}" presName="desText" presStyleLbl="revTx" presStyleIdx="0" presStyleCnt="5" custLinFactNeighborX="5770">
        <dgm:presLayoutVars>
          <dgm:bulletEnabled val="1"/>
        </dgm:presLayoutVars>
      </dgm:prSet>
      <dgm:spPr/>
    </dgm:pt>
    <dgm:pt modelId="{C813D366-B776-4D90-AD7F-E26243BB9DCC}" type="pres">
      <dgm:prSet presAssocID="{6F75B915-4B62-405A-8BA3-E7DF0AED6A74}" presName="spaceV" presStyleCnt="0"/>
      <dgm:spPr/>
    </dgm:pt>
    <dgm:pt modelId="{3265FA3C-3BAE-432C-AEEB-6FD7C5256B94}" type="pres">
      <dgm:prSet presAssocID="{54015BC1-3A06-44BF-83A9-3E68939BFC91}" presName="pair" presStyleCnt="0"/>
      <dgm:spPr/>
    </dgm:pt>
    <dgm:pt modelId="{6299F417-F3C0-41CB-9256-BB0965256BDC}" type="pres">
      <dgm:prSet presAssocID="{54015BC1-3A06-44BF-83A9-3E68939BFC91}" presName="spaceH" presStyleLbl="node1" presStyleIdx="0" presStyleCnt="0"/>
      <dgm:spPr/>
    </dgm:pt>
    <dgm:pt modelId="{BBAA496B-DCD1-46BE-90B9-2DE8927915E4}" type="pres">
      <dgm:prSet presAssocID="{54015BC1-3A06-44BF-83A9-3E68939BFC91}" presName="desPictures" presStyleLbl="alignImgPlace1" presStyleIdx="1" presStyleCnt="5" custLinFactNeighborX="49159"/>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Ticket with solid fill"/>
        </a:ext>
      </dgm:extLst>
    </dgm:pt>
    <dgm:pt modelId="{5B216846-2B74-46FD-B13F-904DE8574042}" type="pres">
      <dgm:prSet presAssocID="{54015BC1-3A06-44BF-83A9-3E68939BFC91}" presName="desTextWrapper" presStyleCnt="0"/>
      <dgm:spPr/>
    </dgm:pt>
    <dgm:pt modelId="{9C649C44-8E4A-4CD1-BE21-04EE9836C9DB}" type="pres">
      <dgm:prSet presAssocID="{54015BC1-3A06-44BF-83A9-3E68939BFC91}" presName="desText" presStyleLbl="revTx" presStyleIdx="1" presStyleCnt="5" custLinFactNeighborX="5770">
        <dgm:presLayoutVars>
          <dgm:bulletEnabled val="1"/>
        </dgm:presLayoutVars>
      </dgm:prSet>
      <dgm:spPr/>
    </dgm:pt>
    <dgm:pt modelId="{886A43EA-6CF9-4593-B94B-4C326FDC6CA1}" type="pres">
      <dgm:prSet presAssocID="{21784D2A-C7B8-4525-B97F-DC5783E16153}" presName="spaceV" presStyleCnt="0"/>
      <dgm:spPr/>
    </dgm:pt>
    <dgm:pt modelId="{DADD9C05-9869-462E-B612-866136707B5F}" type="pres">
      <dgm:prSet presAssocID="{5BE542B4-53AC-4CAA-A4E0-5BEBD9004469}" presName="pair" presStyleCnt="0"/>
      <dgm:spPr/>
    </dgm:pt>
    <dgm:pt modelId="{73B3170C-E4AF-4157-9D30-7C2BD6E626F6}" type="pres">
      <dgm:prSet presAssocID="{5BE542B4-53AC-4CAA-A4E0-5BEBD9004469}" presName="spaceH" presStyleLbl="node1" presStyleIdx="0" presStyleCnt="0"/>
      <dgm:spPr/>
    </dgm:pt>
    <dgm:pt modelId="{275A0D42-B970-4AE3-B575-72170453B5EA}" type="pres">
      <dgm:prSet presAssocID="{5BE542B4-53AC-4CAA-A4E0-5BEBD9004469}" presName="desPictures" presStyleLbl="alignImgPlace1" presStyleIdx="2" presStyleCnt="5" custLinFactNeighborX="49159"/>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Group of people with solid fill"/>
        </a:ext>
      </dgm:extLst>
    </dgm:pt>
    <dgm:pt modelId="{135C6D3D-AAE5-4F7E-A88D-D43192FD0E26}" type="pres">
      <dgm:prSet presAssocID="{5BE542B4-53AC-4CAA-A4E0-5BEBD9004469}" presName="desTextWrapper" presStyleCnt="0"/>
      <dgm:spPr/>
    </dgm:pt>
    <dgm:pt modelId="{30B3BEE6-3432-4234-81A0-16F41BDB8CBC}" type="pres">
      <dgm:prSet presAssocID="{5BE542B4-53AC-4CAA-A4E0-5BEBD9004469}" presName="desText" presStyleLbl="revTx" presStyleIdx="2" presStyleCnt="5" custLinFactNeighborX="5770">
        <dgm:presLayoutVars>
          <dgm:bulletEnabled val="1"/>
        </dgm:presLayoutVars>
      </dgm:prSet>
      <dgm:spPr/>
    </dgm:pt>
    <dgm:pt modelId="{D1AEDBF9-1768-4C8F-BAB7-A8B811BF133E}" type="pres">
      <dgm:prSet presAssocID="{EC0913C8-CD2E-4898-9458-C49495678CDE}" presName="spaceV" presStyleCnt="0"/>
      <dgm:spPr/>
    </dgm:pt>
    <dgm:pt modelId="{97C596B2-B685-4D9F-9735-5FA6E6E0A98D}" type="pres">
      <dgm:prSet presAssocID="{7AB5E90F-DB32-470B-983F-04522F27D25F}" presName="pair" presStyleCnt="0"/>
      <dgm:spPr/>
    </dgm:pt>
    <dgm:pt modelId="{4017B782-DA33-474E-A51B-6DFDFC40BD9F}" type="pres">
      <dgm:prSet presAssocID="{7AB5E90F-DB32-470B-983F-04522F27D25F}" presName="spaceH" presStyleLbl="node1" presStyleIdx="0" presStyleCnt="0"/>
      <dgm:spPr/>
    </dgm:pt>
    <dgm:pt modelId="{06B4F4BA-13FA-474C-8063-7035E641D939}" type="pres">
      <dgm:prSet presAssocID="{7AB5E90F-DB32-470B-983F-04522F27D25F}" presName="desPictures" presStyleLbl="alignImgPlace1" presStyleIdx="3" presStyleCnt="5" custLinFactNeighborX="49159"/>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Briefcase with solid fill"/>
        </a:ext>
      </dgm:extLst>
    </dgm:pt>
    <dgm:pt modelId="{48F4B4C5-4680-4BB9-85EF-AB678A67C1BB}" type="pres">
      <dgm:prSet presAssocID="{7AB5E90F-DB32-470B-983F-04522F27D25F}" presName="desTextWrapper" presStyleCnt="0"/>
      <dgm:spPr/>
    </dgm:pt>
    <dgm:pt modelId="{D7C7C536-458A-49E5-9068-7F2E4240AB21}" type="pres">
      <dgm:prSet presAssocID="{7AB5E90F-DB32-470B-983F-04522F27D25F}" presName="desText" presStyleLbl="revTx" presStyleIdx="3" presStyleCnt="5" custLinFactNeighborX="5770">
        <dgm:presLayoutVars>
          <dgm:bulletEnabled val="1"/>
        </dgm:presLayoutVars>
      </dgm:prSet>
      <dgm:spPr/>
    </dgm:pt>
    <dgm:pt modelId="{28A6BA4D-B4D8-4078-8108-4C7E4D5D028B}" type="pres">
      <dgm:prSet presAssocID="{7423F468-D910-45A1-A632-DC1A6F691213}" presName="spaceV" presStyleCnt="0"/>
      <dgm:spPr/>
    </dgm:pt>
    <dgm:pt modelId="{E8FFBBAB-1E55-43B9-AFFF-FD3C426DB10D}" type="pres">
      <dgm:prSet presAssocID="{4AA4923E-3300-446F-AD24-435E71243F5D}" presName="pair" presStyleCnt="0"/>
      <dgm:spPr/>
    </dgm:pt>
    <dgm:pt modelId="{188BBC29-946E-4661-98EE-36230BD08788}" type="pres">
      <dgm:prSet presAssocID="{4AA4923E-3300-446F-AD24-435E71243F5D}" presName="spaceH" presStyleLbl="node1" presStyleIdx="0" presStyleCnt="0"/>
      <dgm:spPr/>
    </dgm:pt>
    <dgm:pt modelId="{67CF670B-95FC-4E4A-8DF1-A9F62F9982DF}" type="pres">
      <dgm:prSet presAssocID="{4AA4923E-3300-446F-AD24-435E71243F5D}" presName="desPictures" presStyleLbl="alignImgPlace1" presStyleIdx="4" presStyleCnt="5" custLinFactNeighborX="49159"/>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dgm:spPr>
      <dgm:extLst>
        <a:ext uri="{E40237B7-FDA0-4F09-8148-C483321AD2D9}">
          <dgm14:cNvPr xmlns:dgm14="http://schemas.microsoft.com/office/drawing/2010/diagram" id="0" name="" descr="Trophy with solid fill"/>
        </a:ext>
      </dgm:extLst>
    </dgm:pt>
    <dgm:pt modelId="{1D2600E6-A521-4D53-B30D-FE46F50A4A72}" type="pres">
      <dgm:prSet presAssocID="{4AA4923E-3300-446F-AD24-435E71243F5D}" presName="desTextWrapper" presStyleCnt="0"/>
      <dgm:spPr/>
    </dgm:pt>
    <dgm:pt modelId="{93E90460-99B3-4928-AC0D-97926C7BA47A}" type="pres">
      <dgm:prSet presAssocID="{4AA4923E-3300-446F-AD24-435E71243F5D}" presName="desText" presStyleLbl="revTx" presStyleIdx="4" presStyleCnt="5" custLinFactNeighborX="5770">
        <dgm:presLayoutVars>
          <dgm:bulletEnabled val="1"/>
        </dgm:presLayoutVars>
      </dgm:prSet>
      <dgm:spPr/>
    </dgm:pt>
    <dgm:pt modelId="{49864E41-CEEE-4B28-B19E-D10605AEAB26}" type="pres">
      <dgm:prSet presAssocID="{329D8BC9-9906-40F6-A960-313887BA4E49}" presName="maxNode" presStyleCnt="0"/>
      <dgm:spPr/>
    </dgm:pt>
    <dgm:pt modelId="{DE6BE3A9-ABBC-46AC-A9E5-4D8DF897554F}" type="pres">
      <dgm:prSet presAssocID="{329D8BC9-9906-40F6-A960-313887BA4E49}" presName="Name33" presStyleCnt="0"/>
      <dgm:spPr/>
    </dgm:pt>
  </dgm:ptLst>
  <dgm:cxnLst>
    <dgm:cxn modelId="{C02C0A27-9901-4602-921E-CB2583170EB7}" srcId="{329D8BC9-9906-40F6-A960-313887BA4E49}" destId="{5BE542B4-53AC-4CAA-A4E0-5BEBD9004469}" srcOrd="3" destOrd="0" parTransId="{D8523A1D-23CD-4DA7-9935-D881A74E38B9}" sibTransId="{EC0913C8-CD2E-4898-9458-C49495678CDE}"/>
    <dgm:cxn modelId="{34BF0238-FDE3-4070-8389-9B820815350C}" srcId="{329D8BC9-9906-40F6-A960-313887BA4E49}" destId="{7481E8DA-9472-4A23-8912-E5D3DF8F934A}" srcOrd="1" destOrd="0" parTransId="{23AE89D0-ED46-4145-9FDD-C64503EC2B64}" sibTransId="{6F75B915-4B62-405A-8BA3-E7DF0AED6A74}"/>
    <dgm:cxn modelId="{F3EA2E5B-3F1A-4C6D-B261-00BF1940E2C0}" type="presOf" srcId="{5BE542B4-53AC-4CAA-A4E0-5BEBD9004469}" destId="{30B3BEE6-3432-4234-81A0-16F41BDB8CBC}" srcOrd="0" destOrd="0" presId="urn:microsoft.com/office/officeart/2008/layout/AccentedPicture"/>
    <dgm:cxn modelId="{8755E543-8F45-4BEF-A81F-BE4713114F28}" srcId="{329D8BC9-9906-40F6-A960-313887BA4E49}" destId="{BF163AD8-FCC7-416A-9C2C-E6CD84BF312B}" srcOrd="0" destOrd="0" parTransId="{6E78DD61-EA02-4540-B525-FF2A9211E998}" sibTransId="{E03725D4-A1E5-4B40-994C-77456B7B5910}"/>
    <dgm:cxn modelId="{62DD096E-0D53-4460-B303-61E627324CD2}" type="presOf" srcId="{329D8BC9-9906-40F6-A960-313887BA4E49}" destId="{BAF1FAC6-CF6C-4493-A85E-5502348E0D34}" srcOrd="0" destOrd="0" presId="urn:microsoft.com/office/officeart/2008/layout/AccentedPicture"/>
    <dgm:cxn modelId="{A3E35279-6C42-4340-867D-AD8A3B7222A4}" srcId="{329D8BC9-9906-40F6-A960-313887BA4E49}" destId="{7AB5E90F-DB32-470B-983F-04522F27D25F}" srcOrd="4" destOrd="0" parTransId="{523A10DC-96FA-424A-AD13-17D44F41E8A3}" sibTransId="{7423F468-D910-45A1-A632-DC1A6F691213}"/>
    <dgm:cxn modelId="{00454D7A-42AD-45F4-BDDC-9112844FD125}" type="presOf" srcId="{BF163AD8-FCC7-416A-9C2C-E6CD84BF312B}" destId="{32562D90-A7D3-4252-949D-8F7A983D9BF7}" srcOrd="0" destOrd="0" presId="urn:microsoft.com/office/officeart/2008/layout/AccentedPicture"/>
    <dgm:cxn modelId="{1A3C1C88-DBDD-4EB8-9253-350F6ADE709A}" srcId="{329D8BC9-9906-40F6-A960-313887BA4E49}" destId="{4AA4923E-3300-446F-AD24-435E71243F5D}" srcOrd="5" destOrd="0" parTransId="{A395EBEF-E90B-47EF-AE38-22CAC09663D0}" sibTransId="{34DB19D1-1263-4C72-A396-3D63DFB21079}"/>
    <dgm:cxn modelId="{18CF3E8C-A8C3-42E9-9E4B-FD5552D992C9}" type="presOf" srcId="{E03725D4-A1E5-4B40-994C-77456B7B5910}" destId="{9D78BFC2-C5CA-44F2-A75C-48163AA983E4}" srcOrd="0" destOrd="0" presId="urn:microsoft.com/office/officeart/2008/layout/AccentedPicture"/>
    <dgm:cxn modelId="{5422EDB3-1582-412E-8E37-B310C61B91A0}" type="presOf" srcId="{4AA4923E-3300-446F-AD24-435E71243F5D}" destId="{93E90460-99B3-4928-AC0D-97926C7BA47A}" srcOrd="0" destOrd="0" presId="urn:microsoft.com/office/officeart/2008/layout/AccentedPicture"/>
    <dgm:cxn modelId="{38E202BD-952E-4EC4-89F8-F97E206D5BE7}" srcId="{329D8BC9-9906-40F6-A960-313887BA4E49}" destId="{54015BC1-3A06-44BF-83A9-3E68939BFC91}" srcOrd="2" destOrd="0" parTransId="{F897609A-DB02-4B60-B265-FDD0B6BFEB36}" sibTransId="{21784D2A-C7B8-4525-B97F-DC5783E16153}"/>
    <dgm:cxn modelId="{09373FC7-FE92-4491-97FA-7CF14B555698}" type="presOf" srcId="{54015BC1-3A06-44BF-83A9-3E68939BFC91}" destId="{9C649C44-8E4A-4CD1-BE21-04EE9836C9DB}" srcOrd="0" destOrd="0" presId="urn:microsoft.com/office/officeart/2008/layout/AccentedPicture"/>
    <dgm:cxn modelId="{42A64BEA-8C36-40CD-A9C8-CBB1A8A4797A}" type="presOf" srcId="{7AB5E90F-DB32-470B-983F-04522F27D25F}" destId="{D7C7C536-458A-49E5-9068-7F2E4240AB21}" srcOrd="0" destOrd="0" presId="urn:microsoft.com/office/officeart/2008/layout/AccentedPicture"/>
    <dgm:cxn modelId="{5BBD11F5-34A5-436E-9C05-744F52E84335}" type="presOf" srcId="{7481E8DA-9472-4A23-8912-E5D3DF8F934A}" destId="{2309B21F-164A-4366-A8A5-250DC59BF70F}" srcOrd="0" destOrd="0" presId="urn:microsoft.com/office/officeart/2008/layout/AccentedPicture"/>
    <dgm:cxn modelId="{94C27759-CE82-46CA-A042-6D942F695E78}" type="presParOf" srcId="{BAF1FAC6-CF6C-4493-A85E-5502348E0D34}" destId="{9D78BFC2-C5CA-44F2-A75C-48163AA983E4}" srcOrd="0" destOrd="0" presId="urn:microsoft.com/office/officeart/2008/layout/AccentedPicture"/>
    <dgm:cxn modelId="{7606A4B1-250E-4079-8DB5-6529A3BF8FFD}" type="presParOf" srcId="{BAF1FAC6-CF6C-4493-A85E-5502348E0D34}" destId="{32562D90-A7D3-4252-949D-8F7A983D9BF7}" srcOrd="1" destOrd="0" presId="urn:microsoft.com/office/officeart/2008/layout/AccentedPicture"/>
    <dgm:cxn modelId="{E4DAD77B-D700-449C-9393-625D9F807E87}" type="presParOf" srcId="{BAF1FAC6-CF6C-4493-A85E-5502348E0D34}" destId="{A26C9687-3854-450A-8214-A600200749B5}" srcOrd="2" destOrd="0" presId="urn:microsoft.com/office/officeart/2008/layout/AccentedPicture"/>
    <dgm:cxn modelId="{A39C2FFD-45C0-454C-9C10-A58743C1A0F6}" type="presParOf" srcId="{A26C9687-3854-450A-8214-A600200749B5}" destId="{3FE15FFA-64DE-438C-943B-639DF4597B2A}" srcOrd="0" destOrd="0" presId="urn:microsoft.com/office/officeart/2008/layout/AccentedPicture"/>
    <dgm:cxn modelId="{F551FBA5-5596-4025-8AF2-08E356BFC5AE}" type="presParOf" srcId="{3FE15FFA-64DE-438C-943B-639DF4597B2A}" destId="{43BA2575-3C94-4C14-9C69-53C85CA38511}" srcOrd="0" destOrd="0" presId="urn:microsoft.com/office/officeart/2008/layout/AccentedPicture"/>
    <dgm:cxn modelId="{4D17FDB2-478A-4733-9BC9-0C0FAAF9A3D2}" type="presParOf" srcId="{3FE15FFA-64DE-438C-943B-639DF4597B2A}" destId="{F302913E-3D73-43EC-8BCD-8E11977FF723}" srcOrd="1" destOrd="0" presId="urn:microsoft.com/office/officeart/2008/layout/AccentedPicture"/>
    <dgm:cxn modelId="{FCB059E5-E638-4555-88A1-B01720202DE2}" type="presParOf" srcId="{3FE15FFA-64DE-438C-943B-639DF4597B2A}" destId="{022E76F4-DBF2-418C-90CD-68B3F2E4519D}" srcOrd="2" destOrd="0" presId="urn:microsoft.com/office/officeart/2008/layout/AccentedPicture"/>
    <dgm:cxn modelId="{83A650BB-C65B-45F8-ACC5-44B837E4D3FD}" type="presParOf" srcId="{022E76F4-DBF2-418C-90CD-68B3F2E4519D}" destId="{2309B21F-164A-4366-A8A5-250DC59BF70F}" srcOrd="0" destOrd="0" presId="urn:microsoft.com/office/officeart/2008/layout/AccentedPicture"/>
    <dgm:cxn modelId="{4087A95D-FBCE-4A10-AEFA-12297767A7B9}" type="presParOf" srcId="{A26C9687-3854-450A-8214-A600200749B5}" destId="{C813D366-B776-4D90-AD7F-E26243BB9DCC}" srcOrd="1" destOrd="0" presId="urn:microsoft.com/office/officeart/2008/layout/AccentedPicture"/>
    <dgm:cxn modelId="{6C7700B8-E880-4B60-A8D4-BCF613E65438}" type="presParOf" srcId="{A26C9687-3854-450A-8214-A600200749B5}" destId="{3265FA3C-3BAE-432C-AEEB-6FD7C5256B94}" srcOrd="2" destOrd="0" presId="urn:microsoft.com/office/officeart/2008/layout/AccentedPicture"/>
    <dgm:cxn modelId="{FF7C284E-A5BF-4466-8FBE-60E611566192}" type="presParOf" srcId="{3265FA3C-3BAE-432C-AEEB-6FD7C5256B94}" destId="{6299F417-F3C0-41CB-9256-BB0965256BDC}" srcOrd="0" destOrd="0" presId="urn:microsoft.com/office/officeart/2008/layout/AccentedPicture"/>
    <dgm:cxn modelId="{87F3B6CE-4010-4DC4-A2AC-F9510ECF6E2C}" type="presParOf" srcId="{3265FA3C-3BAE-432C-AEEB-6FD7C5256B94}" destId="{BBAA496B-DCD1-46BE-90B9-2DE8927915E4}" srcOrd="1" destOrd="0" presId="urn:microsoft.com/office/officeart/2008/layout/AccentedPicture"/>
    <dgm:cxn modelId="{756866DF-8F3D-4DC0-A307-55B2ACB91273}" type="presParOf" srcId="{3265FA3C-3BAE-432C-AEEB-6FD7C5256B94}" destId="{5B216846-2B74-46FD-B13F-904DE8574042}" srcOrd="2" destOrd="0" presId="urn:microsoft.com/office/officeart/2008/layout/AccentedPicture"/>
    <dgm:cxn modelId="{EEF93B96-6465-4BFB-9751-DCC4114A2855}" type="presParOf" srcId="{5B216846-2B74-46FD-B13F-904DE8574042}" destId="{9C649C44-8E4A-4CD1-BE21-04EE9836C9DB}" srcOrd="0" destOrd="0" presId="urn:microsoft.com/office/officeart/2008/layout/AccentedPicture"/>
    <dgm:cxn modelId="{B98BF5F5-17B3-4311-876E-838746E02807}" type="presParOf" srcId="{A26C9687-3854-450A-8214-A600200749B5}" destId="{886A43EA-6CF9-4593-B94B-4C326FDC6CA1}" srcOrd="3" destOrd="0" presId="urn:microsoft.com/office/officeart/2008/layout/AccentedPicture"/>
    <dgm:cxn modelId="{EBE34362-0A38-4A78-9B4A-52F9B686FC3B}" type="presParOf" srcId="{A26C9687-3854-450A-8214-A600200749B5}" destId="{DADD9C05-9869-462E-B612-866136707B5F}" srcOrd="4" destOrd="0" presId="urn:microsoft.com/office/officeart/2008/layout/AccentedPicture"/>
    <dgm:cxn modelId="{57C6092D-0991-4AF3-BE27-D813C3065CAB}" type="presParOf" srcId="{DADD9C05-9869-462E-B612-866136707B5F}" destId="{73B3170C-E4AF-4157-9D30-7C2BD6E626F6}" srcOrd="0" destOrd="0" presId="urn:microsoft.com/office/officeart/2008/layout/AccentedPicture"/>
    <dgm:cxn modelId="{41FDF9E6-A2EA-4E0A-93F9-1C88B0CA4FF7}" type="presParOf" srcId="{DADD9C05-9869-462E-B612-866136707B5F}" destId="{275A0D42-B970-4AE3-B575-72170453B5EA}" srcOrd="1" destOrd="0" presId="urn:microsoft.com/office/officeart/2008/layout/AccentedPicture"/>
    <dgm:cxn modelId="{B8EE475F-ADC6-40BA-96CD-93111F260EEC}" type="presParOf" srcId="{DADD9C05-9869-462E-B612-866136707B5F}" destId="{135C6D3D-AAE5-4F7E-A88D-D43192FD0E26}" srcOrd="2" destOrd="0" presId="urn:microsoft.com/office/officeart/2008/layout/AccentedPicture"/>
    <dgm:cxn modelId="{66CB57F9-1655-4797-9180-986A0EFF6D62}" type="presParOf" srcId="{135C6D3D-AAE5-4F7E-A88D-D43192FD0E26}" destId="{30B3BEE6-3432-4234-81A0-16F41BDB8CBC}" srcOrd="0" destOrd="0" presId="urn:microsoft.com/office/officeart/2008/layout/AccentedPicture"/>
    <dgm:cxn modelId="{C8F7F857-ACCA-4594-B729-23E704091FAB}" type="presParOf" srcId="{A26C9687-3854-450A-8214-A600200749B5}" destId="{D1AEDBF9-1768-4C8F-BAB7-A8B811BF133E}" srcOrd="5" destOrd="0" presId="urn:microsoft.com/office/officeart/2008/layout/AccentedPicture"/>
    <dgm:cxn modelId="{9F9E3D30-795F-44CF-B252-C816D9976B2F}" type="presParOf" srcId="{A26C9687-3854-450A-8214-A600200749B5}" destId="{97C596B2-B685-4D9F-9735-5FA6E6E0A98D}" srcOrd="6" destOrd="0" presId="urn:microsoft.com/office/officeart/2008/layout/AccentedPicture"/>
    <dgm:cxn modelId="{C895E1C9-6300-48D3-8997-F35C92FAB15F}" type="presParOf" srcId="{97C596B2-B685-4D9F-9735-5FA6E6E0A98D}" destId="{4017B782-DA33-474E-A51B-6DFDFC40BD9F}" srcOrd="0" destOrd="0" presId="urn:microsoft.com/office/officeart/2008/layout/AccentedPicture"/>
    <dgm:cxn modelId="{E7EB0166-E11C-4A4C-831E-3E89D9472466}" type="presParOf" srcId="{97C596B2-B685-4D9F-9735-5FA6E6E0A98D}" destId="{06B4F4BA-13FA-474C-8063-7035E641D939}" srcOrd="1" destOrd="0" presId="urn:microsoft.com/office/officeart/2008/layout/AccentedPicture"/>
    <dgm:cxn modelId="{BBE1C920-0C6F-4077-9D76-EFAB287AD664}" type="presParOf" srcId="{97C596B2-B685-4D9F-9735-5FA6E6E0A98D}" destId="{48F4B4C5-4680-4BB9-85EF-AB678A67C1BB}" srcOrd="2" destOrd="0" presId="urn:microsoft.com/office/officeart/2008/layout/AccentedPicture"/>
    <dgm:cxn modelId="{29FE9740-3928-49D8-8D49-C12AAB2AAE7D}" type="presParOf" srcId="{48F4B4C5-4680-4BB9-85EF-AB678A67C1BB}" destId="{D7C7C536-458A-49E5-9068-7F2E4240AB21}" srcOrd="0" destOrd="0" presId="urn:microsoft.com/office/officeart/2008/layout/AccentedPicture"/>
    <dgm:cxn modelId="{0EADD6BF-E12C-4547-9402-31762AB15DB6}" type="presParOf" srcId="{A26C9687-3854-450A-8214-A600200749B5}" destId="{28A6BA4D-B4D8-4078-8108-4C7E4D5D028B}" srcOrd="7" destOrd="0" presId="urn:microsoft.com/office/officeart/2008/layout/AccentedPicture"/>
    <dgm:cxn modelId="{468E5684-25C6-4B0F-9CF9-DC011C310F0D}" type="presParOf" srcId="{A26C9687-3854-450A-8214-A600200749B5}" destId="{E8FFBBAB-1E55-43B9-AFFF-FD3C426DB10D}" srcOrd="8" destOrd="0" presId="urn:microsoft.com/office/officeart/2008/layout/AccentedPicture"/>
    <dgm:cxn modelId="{A04B8270-6D02-41E2-902E-EEB92FEB140E}" type="presParOf" srcId="{E8FFBBAB-1E55-43B9-AFFF-FD3C426DB10D}" destId="{188BBC29-946E-4661-98EE-36230BD08788}" srcOrd="0" destOrd="0" presId="urn:microsoft.com/office/officeart/2008/layout/AccentedPicture"/>
    <dgm:cxn modelId="{8ADAAE53-60AE-46D0-9554-3DD3B6E40AD7}" type="presParOf" srcId="{E8FFBBAB-1E55-43B9-AFFF-FD3C426DB10D}" destId="{67CF670B-95FC-4E4A-8DF1-A9F62F9982DF}" srcOrd="1" destOrd="0" presId="urn:microsoft.com/office/officeart/2008/layout/AccentedPicture"/>
    <dgm:cxn modelId="{1A820E08-1435-469B-B884-710572181D60}" type="presParOf" srcId="{E8FFBBAB-1E55-43B9-AFFF-FD3C426DB10D}" destId="{1D2600E6-A521-4D53-B30D-FE46F50A4A72}" srcOrd="2" destOrd="0" presId="urn:microsoft.com/office/officeart/2008/layout/AccentedPicture"/>
    <dgm:cxn modelId="{F2966B72-9A4D-41E8-88CA-FC66A23A0ACB}" type="presParOf" srcId="{1D2600E6-A521-4D53-B30D-FE46F50A4A72}" destId="{93E90460-99B3-4928-AC0D-97926C7BA47A}" srcOrd="0" destOrd="0" presId="urn:microsoft.com/office/officeart/2008/layout/AccentedPicture"/>
    <dgm:cxn modelId="{50F58617-2756-4FB1-877A-5798C8AB1C86}" type="presParOf" srcId="{BAF1FAC6-CF6C-4493-A85E-5502348E0D34}" destId="{49864E41-CEEE-4B28-B19E-D10605AEAB26}" srcOrd="3" destOrd="0" presId="urn:microsoft.com/office/officeart/2008/layout/AccentedPicture"/>
    <dgm:cxn modelId="{10337052-34BB-4B3F-830C-B5F9020E1C3E}" type="presParOf" srcId="{49864E41-CEEE-4B28-B19E-D10605AEAB26}" destId="{DE6BE3A9-ABBC-46AC-A9E5-4D8DF897554F}"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1ACD3-3190-45C8-8C41-6A2B36EC17D9}">
      <dsp:nvSpPr>
        <dsp:cNvPr id="0" name=""/>
        <dsp:cNvSpPr/>
      </dsp:nvSpPr>
      <dsp:spPr>
        <a:xfrm>
          <a:off x="0" y="0"/>
          <a:ext cx="61893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B7581C-60F7-45BB-990F-60F0BA626A4D}">
      <dsp:nvSpPr>
        <dsp:cNvPr id="0" name=""/>
        <dsp:cNvSpPr/>
      </dsp:nvSpPr>
      <dsp:spPr>
        <a:xfrm>
          <a:off x="0" y="0"/>
          <a:ext cx="6189365" cy="50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mj-lt"/>
            </a:rPr>
            <a:t>Maintaining High Ethical Standards</a:t>
          </a:r>
        </a:p>
      </dsp:txBody>
      <dsp:txXfrm>
        <a:off x="0" y="0"/>
        <a:ext cx="6189365" cy="500385"/>
      </dsp:txXfrm>
    </dsp:sp>
    <dsp:sp modelId="{22864DA0-CD0A-4F4E-BC5C-E1AD09F1AB8C}">
      <dsp:nvSpPr>
        <dsp:cNvPr id="0" name=""/>
        <dsp:cNvSpPr/>
      </dsp:nvSpPr>
      <dsp:spPr>
        <a:xfrm>
          <a:off x="0" y="500385"/>
          <a:ext cx="61893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7AC4ED-0479-439C-B3E9-0A71B993B730}">
      <dsp:nvSpPr>
        <dsp:cNvPr id="0" name=""/>
        <dsp:cNvSpPr/>
      </dsp:nvSpPr>
      <dsp:spPr>
        <a:xfrm>
          <a:off x="0" y="500385"/>
          <a:ext cx="6189365" cy="50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mj-lt"/>
            </a:rPr>
            <a:t>Conflicts of Interest </a:t>
          </a:r>
        </a:p>
      </dsp:txBody>
      <dsp:txXfrm>
        <a:off x="0" y="500385"/>
        <a:ext cx="6189365" cy="500385"/>
      </dsp:txXfrm>
    </dsp:sp>
    <dsp:sp modelId="{EA0E4E2A-037B-44A7-8CDD-25156E94BD89}">
      <dsp:nvSpPr>
        <dsp:cNvPr id="0" name=""/>
        <dsp:cNvSpPr/>
      </dsp:nvSpPr>
      <dsp:spPr>
        <a:xfrm>
          <a:off x="0" y="1000770"/>
          <a:ext cx="61893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A965CD-89AD-487F-A1C1-1EB22E987C57}">
      <dsp:nvSpPr>
        <dsp:cNvPr id="0" name=""/>
        <dsp:cNvSpPr/>
      </dsp:nvSpPr>
      <dsp:spPr>
        <a:xfrm>
          <a:off x="0" y="1000770"/>
          <a:ext cx="6189365" cy="50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mj-lt"/>
            </a:rPr>
            <a:t>Outside Activities </a:t>
          </a:r>
        </a:p>
      </dsp:txBody>
      <dsp:txXfrm>
        <a:off x="0" y="1000770"/>
        <a:ext cx="6189365" cy="500385"/>
      </dsp:txXfrm>
    </dsp:sp>
    <dsp:sp modelId="{CEAA5DE5-0275-4608-AC2C-0B58D25CFB34}">
      <dsp:nvSpPr>
        <dsp:cNvPr id="0" name=""/>
        <dsp:cNvSpPr/>
      </dsp:nvSpPr>
      <dsp:spPr>
        <a:xfrm>
          <a:off x="0" y="1501155"/>
          <a:ext cx="61893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A127B7-8070-4C63-87FB-A18507FDB5A7}">
      <dsp:nvSpPr>
        <dsp:cNvPr id="0" name=""/>
        <dsp:cNvSpPr/>
      </dsp:nvSpPr>
      <dsp:spPr>
        <a:xfrm>
          <a:off x="0" y="1501155"/>
          <a:ext cx="6189365" cy="50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mj-lt"/>
            </a:rPr>
            <a:t>Gifts and Things of Value </a:t>
          </a:r>
        </a:p>
      </dsp:txBody>
      <dsp:txXfrm>
        <a:off x="0" y="1501155"/>
        <a:ext cx="6189365" cy="500385"/>
      </dsp:txXfrm>
    </dsp:sp>
    <dsp:sp modelId="{544D436A-B6BD-4113-A1FD-1BCAE7A01216}">
      <dsp:nvSpPr>
        <dsp:cNvPr id="0" name=""/>
        <dsp:cNvSpPr/>
      </dsp:nvSpPr>
      <dsp:spPr>
        <a:xfrm>
          <a:off x="0" y="2001540"/>
          <a:ext cx="61893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E0B874-E678-4EFD-875F-BCBB4315A1BE}">
      <dsp:nvSpPr>
        <dsp:cNvPr id="0" name=""/>
        <dsp:cNvSpPr/>
      </dsp:nvSpPr>
      <dsp:spPr>
        <a:xfrm>
          <a:off x="0" y="2001540"/>
          <a:ext cx="6189365" cy="50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mj-lt"/>
            </a:rPr>
            <a:t>The “Little Hatch Act” </a:t>
          </a:r>
        </a:p>
      </dsp:txBody>
      <dsp:txXfrm>
        <a:off x="0" y="2001540"/>
        <a:ext cx="6189365" cy="500385"/>
      </dsp:txXfrm>
    </dsp:sp>
    <dsp:sp modelId="{62ACFB00-545C-463B-8400-E84A86FF98CA}">
      <dsp:nvSpPr>
        <dsp:cNvPr id="0" name=""/>
        <dsp:cNvSpPr/>
      </dsp:nvSpPr>
      <dsp:spPr>
        <a:xfrm>
          <a:off x="0" y="2501925"/>
          <a:ext cx="61893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36A372-9BCF-4816-9D1A-70B3A6BE7F68}">
      <dsp:nvSpPr>
        <dsp:cNvPr id="0" name=""/>
        <dsp:cNvSpPr/>
      </dsp:nvSpPr>
      <dsp:spPr>
        <a:xfrm>
          <a:off x="0" y="2501925"/>
          <a:ext cx="6189365" cy="50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mj-lt"/>
            </a:rPr>
            <a:t>Post-Employment Restrictions </a:t>
          </a:r>
        </a:p>
      </dsp:txBody>
      <dsp:txXfrm>
        <a:off x="0" y="2501925"/>
        <a:ext cx="6189365" cy="500385"/>
      </dsp:txXfrm>
    </dsp:sp>
    <dsp:sp modelId="{824CEB1E-D693-4C24-ACFB-3C01F3D03819}">
      <dsp:nvSpPr>
        <dsp:cNvPr id="0" name=""/>
        <dsp:cNvSpPr/>
      </dsp:nvSpPr>
      <dsp:spPr>
        <a:xfrm>
          <a:off x="0" y="3002310"/>
          <a:ext cx="61893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B2106B-3C13-4864-A6A7-5256A01CFC75}">
      <dsp:nvSpPr>
        <dsp:cNvPr id="0" name=""/>
        <dsp:cNvSpPr/>
      </dsp:nvSpPr>
      <dsp:spPr>
        <a:xfrm>
          <a:off x="0" y="3002310"/>
          <a:ext cx="6189365" cy="50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mj-lt"/>
            </a:rPr>
            <a:t>Financial Disclosure Statements (FDS)</a:t>
          </a:r>
        </a:p>
      </dsp:txBody>
      <dsp:txXfrm>
        <a:off x="0" y="3002310"/>
        <a:ext cx="6189365" cy="500385"/>
      </dsp:txXfrm>
    </dsp:sp>
    <dsp:sp modelId="{E4F4CE04-AED6-4ABF-8EF3-80D5ED2A6070}">
      <dsp:nvSpPr>
        <dsp:cNvPr id="0" name=""/>
        <dsp:cNvSpPr/>
      </dsp:nvSpPr>
      <dsp:spPr>
        <a:xfrm>
          <a:off x="0" y="3502695"/>
          <a:ext cx="61893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10FEE7-7142-4A48-B851-CB4295271ADC}">
      <dsp:nvSpPr>
        <dsp:cNvPr id="0" name=""/>
        <dsp:cNvSpPr/>
      </dsp:nvSpPr>
      <dsp:spPr>
        <a:xfrm>
          <a:off x="0" y="3502695"/>
          <a:ext cx="6189365" cy="50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mj-lt"/>
            </a:rPr>
            <a:t>Commission Overview</a:t>
          </a:r>
        </a:p>
      </dsp:txBody>
      <dsp:txXfrm>
        <a:off x="0" y="3502695"/>
        <a:ext cx="6189365" cy="5003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BC307-3D61-4E00-9D71-6130BF1154B6}">
      <dsp:nvSpPr>
        <dsp:cNvPr id="0" name=""/>
        <dsp:cNvSpPr/>
      </dsp:nvSpPr>
      <dsp:spPr>
        <a:xfrm>
          <a:off x="1606942" y="2190"/>
          <a:ext cx="4188495" cy="61789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a:ea typeface="+mn-ea"/>
              <a:cs typeface="+mn-cs"/>
            </a:rPr>
            <a:t>Is the item or service valued at $15 or less or does it fall into one of the Gift Exclusions?</a:t>
          </a:r>
          <a:endParaRPr lang="en-US" sz="1600" kern="1200">
            <a:latin typeface="Calibri"/>
            <a:ea typeface="+mn-ea"/>
            <a:cs typeface="+mn-cs"/>
          </a:endParaRPr>
        </a:p>
      </dsp:txBody>
      <dsp:txXfrm>
        <a:off x="1625040" y="20288"/>
        <a:ext cx="4152299" cy="581699"/>
      </dsp:txXfrm>
    </dsp:sp>
    <dsp:sp modelId="{CFCCBEAF-5B05-4E75-AF58-0035C2F3F2B6}">
      <dsp:nvSpPr>
        <dsp:cNvPr id="0" name=""/>
        <dsp:cNvSpPr/>
      </dsp:nvSpPr>
      <dsp:spPr>
        <a:xfrm>
          <a:off x="1330948" y="620085"/>
          <a:ext cx="2370241" cy="247158"/>
        </a:xfrm>
        <a:custGeom>
          <a:avLst/>
          <a:gdLst/>
          <a:ahLst/>
          <a:cxnLst/>
          <a:rect l="0" t="0" r="0" b="0"/>
          <a:pathLst>
            <a:path>
              <a:moveTo>
                <a:pt x="1867880" y="0"/>
              </a:moveTo>
              <a:lnTo>
                <a:pt x="1867880" y="104348"/>
              </a:lnTo>
              <a:lnTo>
                <a:pt x="0" y="104348"/>
              </a:lnTo>
              <a:lnTo>
                <a:pt x="0" y="208697"/>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8FC820-51F3-40AD-B7C6-47ABD246FF73}">
      <dsp:nvSpPr>
        <dsp:cNvPr id="0" name=""/>
        <dsp:cNvSpPr/>
      </dsp:nvSpPr>
      <dsp:spPr>
        <a:xfrm>
          <a:off x="867527" y="867243"/>
          <a:ext cx="926842" cy="61789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Calibri"/>
              <a:ea typeface="+mn-ea"/>
              <a:cs typeface="+mn-cs"/>
            </a:rPr>
            <a:t>Yes</a:t>
          </a:r>
          <a:endParaRPr lang="en-US" sz="1800" kern="1200">
            <a:latin typeface="Calibri"/>
            <a:ea typeface="+mn-ea"/>
            <a:cs typeface="+mn-cs"/>
          </a:endParaRPr>
        </a:p>
      </dsp:txBody>
      <dsp:txXfrm>
        <a:off x="885625" y="885341"/>
        <a:ext cx="890646" cy="581699"/>
      </dsp:txXfrm>
    </dsp:sp>
    <dsp:sp modelId="{50305866-C88B-4AF7-9D17-7E3723B34870}">
      <dsp:nvSpPr>
        <dsp:cNvPr id="0" name=""/>
        <dsp:cNvSpPr/>
      </dsp:nvSpPr>
      <dsp:spPr>
        <a:xfrm>
          <a:off x="1285228" y="1485138"/>
          <a:ext cx="91440" cy="247158"/>
        </a:xfrm>
        <a:custGeom>
          <a:avLst/>
          <a:gdLst/>
          <a:ahLst/>
          <a:cxnLst/>
          <a:rect l="0" t="0" r="0" b="0"/>
          <a:pathLst>
            <a:path>
              <a:moveTo>
                <a:pt x="45720" y="0"/>
              </a:moveTo>
              <a:lnTo>
                <a:pt x="45720" y="208697"/>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7F84E76-A44D-4CAE-B726-C1EF150010ED}">
      <dsp:nvSpPr>
        <dsp:cNvPr id="0" name=""/>
        <dsp:cNvSpPr/>
      </dsp:nvSpPr>
      <dsp:spPr>
        <a:xfrm>
          <a:off x="61948" y="1732297"/>
          <a:ext cx="2538001" cy="219016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n-US" sz="1600" b="0" kern="1200">
              <a:latin typeface="Calibri"/>
              <a:ea typeface="+mn-ea"/>
              <a:cs typeface="+mn-cs"/>
            </a:rPr>
            <a:t>The item or service </a:t>
          </a:r>
          <a:r>
            <a:rPr lang="en-US" sz="1600" b="1" i="1" kern="1200">
              <a:latin typeface="Calibri"/>
              <a:ea typeface="+mn-ea"/>
              <a:cs typeface="+mn-cs"/>
            </a:rPr>
            <a:t>may ordinarily be accepted</a:t>
          </a:r>
          <a:r>
            <a:rPr lang="en-US" sz="1600" b="0" kern="1200">
              <a:latin typeface="Calibri"/>
              <a:ea typeface="+mn-ea"/>
              <a:cs typeface="+mn-cs"/>
            </a:rPr>
            <a:t>.  </a:t>
          </a:r>
        </a:p>
        <a:p>
          <a:pPr marL="0" lvl="0" indent="0" algn="just" defTabSz="711200">
            <a:lnSpc>
              <a:spcPct val="90000"/>
            </a:lnSpc>
            <a:spcBef>
              <a:spcPct val="0"/>
            </a:spcBef>
            <a:spcAft>
              <a:spcPct val="35000"/>
            </a:spcAft>
            <a:buNone/>
          </a:pPr>
          <a:r>
            <a:rPr lang="en-US" sz="1400" b="0" kern="1200">
              <a:latin typeface="Calibri"/>
              <a:ea typeface="+mn-ea"/>
              <a:cs typeface="+mn-cs"/>
            </a:rPr>
            <a:t>There may be some circumstances, however, where acceptance is not permitted because it would create an actual or apparent conflict of interest under Public Officers Law § 74. </a:t>
          </a:r>
        </a:p>
      </dsp:txBody>
      <dsp:txXfrm>
        <a:off x="126096" y="1796445"/>
        <a:ext cx="2409705" cy="2061870"/>
      </dsp:txXfrm>
    </dsp:sp>
    <dsp:sp modelId="{620FCAB5-21D0-4491-8A31-D31ABC12588F}">
      <dsp:nvSpPr>
        <dsp:cNvPr id="0" name=""/>
        <dsp:cNvSpPr/>
      </dsp:nvSpPr>
      <dsp:spPr>
        <a:xfrm>
          <a:off x="3701190" y="620085"/>
          <a:ext cx="2370241" cy="247158"/>
        </a:xfrm>
        <a:custGeom>
          <a:avLst/>
          <a:gdLst/>
          <a:ahLst/>
          <a:cxnLst/>
          <a:rect l="0" t="0" r="0" b="0"/>
          <a:pathLst>
            <a:path>
              <a:moveTo>
                <a:pt x="0" y="0"/>
              </a:moveTo>
              <a:lnTo>
                <a:pt x="0" y="104348"/>
              </a:lnTo>
              <a:lnTo>
                <a:pt x="1867880" y="104348"/>
              </a:lnTo>
              <a:lnTo>
                <a:pt x="1867880" y="208697"/>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23F22D0-278C-4450-B10C-DAF91E83807D}">
      <dsp:nvSpPr>
        <dsp:cNvPr id="0" name=""/>
        <dsp:cNvSpPr/>
      </dsp:nvSpPr>
      <dsp:spPr>
        <a:xfrm>
          <a:off x="5608010" y="867243"/>
          <a:ext cx="926842" cy="61789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Calibri"/>
              <a:ea typeface="+mn-ea"/>
              <a:cs typeface="+mn-cs"/>
            </a:rPr>
            <a:t>No</a:t>
          </a:r>
        </a:p>
      </dsp:txBody>
      <dsp:txXfrm>
        <a:off x="5626108" y="885341"/>
        <a:ext cx="890646" cy="581699"/>
      </dsp:txXfrm>
    </dsp:sp>
    <dsp:sp modelId="{A2C6877D-D361-410F-AFE2-381E6D6F8555}">
      <dsp:nvSpPr>
        <dsp:cNvPr id="0" name=""/>
        <dsp:cNvSpPr/>
      </dsp:nvSpPr>
      <dsp:spPr>
        <a:xfrm>
          <a:off x="6025712" y="1485138"/>
          <a:ext cx="91440" cy="247158"/>
        </a:xfrm>
        <a:custGeom>
          <a:avLst/>
          <a:gdLst/>
          <a:ahLst/>
          <a:cxnLst/>
          <a:rect l="0" t="0" r="0" b="0"/>
          <a:pathLst>
            <a:path>
              <a:moveTo>
                <a:pt x="45720" y="0"/>
              </a:moveTo>
              <a:lnTo>
                <a:pt x="45720" y="208697"/>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0538FE8-DD3C-4759-A80A-16AFB2C5A8AC}">
      <dsp:nvSpPr>
        <dsp:cNvPr id="0" name=""/>
        <dsp:cNvSpPr/>
      </dsp:nvSpPr>
      <dsp:spPr>
        <a:xfrm>
          <a:off x="4920390" y="1732297"/>
          <a:ext cx="2302082" cy="61789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a:ea typeface="+mn-ea"/>
              <a:cs typeface="+mn-cs"/>
            </a:rPr>
            <a:t>Is the Gift from an </a:t>
          </a:r>
        </a:p>
        <a:p>
          <a:pPr marL="0" lvl="0" indent="0" algn="ctr" defTabSz="711200">
            <a:lnSpc>
              <a:spcPct val="90000"/>
            </a:lnSpc>
            <a:spcBef>
              <a:spcPct val="0"/>
            </a:spcBef>
            <a:spcAft>
              <a:spcPct val="35000"/>
            </a:spcAft>
            <a:buNone/>
          </a:pPr>
          <a:r>
            <a:rPr lang="en-US" sz="1600" b="1" kern="1200">
              <a:latin typeface="Calibri"/>
              <a:ea typeface="+mn-ea"/>
              <a:cs typeface="+mn-cs"/>
            </a:rPr>
            <a:t>Interested Source?</a:t>
          </a:r>
          <a:endParaRPr lang="en-US" sz="1600" kern="1200">
            <a:latin typeface="Calibri"/>
            <a:ea typeface="+mn-ea"/>
            <a:cs typeface="+mn-cs"/>
          </a:endParaRPr>
        </a:p>
      </dsp:txBody>
      <dsp:txXfrm>
        <a:off x="4938488" y="1750395"/>
        <a:ext cx="2265886" cy="581699"/>
      </dsp:txXfrm>
    </dsp:sp>
    <dsp:sp modelId="{A6EAF261-564D-44E0-884B-517A40292BD1}">
      <dsp:nvSpPr>
        <dsp:cNvPr id="0" name=""/>
        <dsp:cNvSpPr/>
      </dsp:nvSpPr>
      <dsp:spPr>
        <a:xfrm>
          <a:off x="4438875" y="2350192"/>
          <a:ext cx="1632557" cy="247158"/>
        </a:xfrm>
        <a:custGeom>
          <a:avLst/>
          <a:gdLst/>
          <a:ahLst/>
          <a:cxnLst/>
          <a:rect l="0" t="0" r="0" b="0"/>
          <a:pathLst>
            <a:path>
              <a:moveTo>
                <a:pt x="1324658" y="0"/>
              </a:moveTo>
              <a:lnTo>
                <a:pt x="1324658" y="104348"/>
              </a:lnTo>
              <a:lnTo>
                <a:pt x="0" y="104348"/>
              </a:lnTo>
              <a:lnTo>
                <a:pt x="0" y="208697"/>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0079C62-433B-4EAE-80A3-3678A1BD0740}">
      <dsp:nvSpPr>
        <dsp:cNvPr id="0" name=""/>
        <dsp:cNvSpPr/>
      </dsp:nvSpPr>
      <dsp:spPr>
        <a:xfrm>
          <a:off x="3975453" y="2597350"/>
          <a:ext cx="926842" cy="61789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Calibri"/>
              <a:ea typeface="+mn-ea"/>
              <a:cs typeface="+mn-cs"/>
            </a:rPr>
            <a:t>Yes</a:t>
          </a:r>
          <a:endParaRPr lang="en-US" sz="800" b="1" kern="1200">
            <a:latin typeface="Calibri"/>
            <a:ea typeface="+mn-ea"/>
            <a:cs typeface="+mn-cs"/>
          </a:endParaRPr>
        </a:p>
      </dsp:txBody>
      <dsp:txXfrm>
        <a:off x="3993551" y="2615448"/>
        <a:ext cx="890646" cy="581699"/>
      </dsp:txXfrm>
    </dsp:sp>
    <dsp:sp modelId="{809B6471-B2E7-4398-903C-81FAA590F365}">
      <dsp:nvSpPr>
        <dsp:cNvPr id="0" name=""/>
        <dsp:cNvSpPr/>
      </dsp:nvSpPr>
      <dsp:spPr>
        <a:xfrm>
          <a:off x="4393155" y="3215245"/>
          <a:ext cx="91440" cy="247158"/>
        </a:xfrm>
        <a:custGeom>
          <a:avLst/>
          <a:gdLst/>
          <a:ahLst/>
          <a:cxnLst/>
          <a:rect l="0" t="0" r="0" b="0"/>
          <a:pathLst>
            <a:path>
              <a:moveTo>
                <a:pt x="45720" y="0"/>
              </a:moveTo>
              <a:lnTo>
                <a:pt x="45720" y="208697"/>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B25042A-25D5-407B-B5D9-A33422FCA5F7}">
      <dsp:nvSpPr>
        <dsp:cNvPr id="0" name=""/>
        <dsp:cNvSpPr/>
      </dsp:nvSpPr>
      <dsp:spPr>
        <a:xfrm>
          <a:off x="2878002" y="3462403"/>
          <a:ext cx="3121745" cy="190159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1" kern="1200">
              <a:latin typeface="Calibri"/>
              <a:ea typeface="+mn-ea"/>
              <a:cs typeface="+mn-cs"/>
            </a:rPr>
            <a:t>Gift is presumptively prohibited </a:t>
          </a:r>
          <a:r>
            <a:rPr lang="en-US" sz="1400" b="1" i="1" u="sng" kern="1200">
              <a:latin typeface="Calibri"/>
              <a:ea typeface="+mn-ea"/>
              <a:cs typeface="+mn-cs"/>
            </a:rPr>
            <a:t>unless</a:t>
          </a:r>
          <a:r>
            <a:rPr lang="en-US" sz="1400" b="1" i="1" kern="1200">
              <a:latin typeface="Calibri"/>
              <a:ea typeface="+mn-ea"/>
              <a:cs typeface="+mn-cs"/>
            </a:rPr>
            <a:t> </a:t>
          </a:r>
          <a:r>
            <a:rPr lang="en-US" sz="1400" kern="1200">
              <a:latin typeface="Calibri"/>
              <a:ea typeface="+mn-ea"/>
              <a:cs typeface="+mn-cs"/>
            </a:rPr>
            <a:t>it is </a:t>
          </a:r>
          <a:r>
            <a:rPr lang="en-US" sz="1400" b="1" i="1" kern="1200">
              <a:latin typeface="Calibri"/>
              <a:ea typeface="+mn-ea"/>
              <a:cs typeface="+mn-cs"/>
            </a:rPr>
            <a:t>not</a:t>
          </a:r>
          <a:r>
            <a:rPr lang="en-US" sz="1400" kern="1200">
              <a:latin typeface="Calibri"/>
              <a:ea typeface="+mn-ea"/>
              <a:cs typeface="+mn-cs"/>
            </a:rPr>
            <a:t> reasonable to infer that the Gift was: </a:t>
          </a:r>
        </a:p>
        <a:p>
          <a:pPr marL="0" lvl="0" indent="0" algn="l" defTabSz="711200">
            <a:lnSpc>
              <a:spcPct val="90000"/>
            </a:lnSpc>
            <a:spcBef>
              <a:spcPct val="0"/>
            </a:spcBef>
            <a:spcAft>
              <a:spcPct val="35000"/>
            </a:spcAft>
            <a:buNone/>
          </a:pPr>
          <a:r>
            <a:rPr lang="en-US" sz="1400" kern="1200">
              <a:latin typeface="Calibri"/>
              <a:ea typeface="+mn-ea"/>
              <a:cs typeface="+mn-cs"/>
            </a:rPr>
            <a:t>(</a:t>
          </a:r>
          <a:r>
            <a:rPr lang="en-US" sz="1400" kern="1200" err="1">
              <a:latin typeface="Calibri"/>
              <a:ea typeface="+mn-ea"/>
              <a:cs typeface="+mn-cs"/>
            </a:rPr>
            <a:t>i</a:t>
          </a:r>
          <a:r>
            <a:rPr lang="en-US" sz="1400" kern="1200">
              <a:latin typeface="Calibri"/>
              <a:ea typeface="+mn-ea"/>
              <a:cs typeface="+mn-cs"/>
            </a:rPr>
            <a:t>) intended or expected to influence the Covered Person </a:t>
          </a:r>
          <a:r>
            <a:rPr lang="en-US" sz="1400" u="sng" kern="1200">
              <a:latin typeface="Calibri"/>
              <a:ea typeface="+mn-ea"/>
              <a:cs typeface="+mn-cs"/>
            </a:rPr>
            <a:t>or</a:t>
          </a:r>
          <a:r>
            <a:rPr lang="en-US" sz="1400" kern="1200">
              <a:latin typeface="Calibri"/>
              <a:ea typeface="+mn-ea"/>
              <a:cs typeface="+mn-cs"/>
            </a:rPr>
            <a:t> </a:t>
          </a:r>
        </a:p>
        <a:p>
          <a:pPr marL="0" lvl="0" indent="0" algn="l" defTabSz="711200">
            <a:lnSpc>
              <a:spcPct val="90000"/>
            </a:lnSpc>
            <a:spcBef>
              <a:spcPct val="0"/>
            </a:spcBef>
            <a:spcAft>
              <a:spcPct val="35000"/>
            </a:spcAft>
            <a:buNone/>
          </a:pPr>
          <a:r>
            <a:rPr lang="en-US" sz="1400" kern="1200">
              <a:latin typeface="Calibri"/>
              <a:ea typeface="+mn-ea"/>
              <a:cs typeface="+mn-cs"/>
            </a:rPr>
            <a:t>(ii) intended as a reward for official action</a:t>
          </a:r>
        </a:p>
      </dsp:txBody>
      <dsp:txXfrm>
        <a:off x="2933698" y="3518099"/>
        <a:ext cx="3010353" cy="1790198"/>
      </dsp:txXfrm>
    </dsp:sp>
    <dsp:sp modelId="{F2D26DDF-336E-4CE4-834C-3103F86B71C3}">
      <dsp:nvSpPr>
        <dsp:cNvPr id="0" name=""/>
        <dsp:cNvSpPr/>
      </dsp:nvSpPr>
      <dsp:spPr>
        <a:xfrm>
          <a:off x="6071432" y="2350192"/>
          <a:ext cx="1632557" cy="247158"/>
        </a:xfrm>
        <a:custGeom>
          <a:avLst/>
          <a:gdLst/>
          <a:ahLst/>
          <a:cxnLst/>
          <a:rect l="0" t="0" r="0" b="0"/>
          <a:pathLst>
            <a:path>
              <a:moveTo>
                <a:pt x="0" y="0"/>
              </a:moveTo>
              <a:lnTo>
                <a:pt x="0" y="104348"/>
              </a:lnTo>
              <a:lnTo>
                <a:pt x="1324658" y="104348"/>
              </a:lnTo>
              <a:lnTo>
                <a:pt x="1324658" y="208697"/>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DF79746-1F00-46AD-90B6-872D434B1668}">
      <dsp:nvSpPr>
        <dsp:cNvPr id="0" name=""/>
        <dsp:cNvSpPr/>
      </dsp:nvSpPr>
      <dsp:spPr>
        <a:xfrm>
          <a:off x="7240567" y="2597350"/>
          <a:ext cx="926842" cy="61789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Calibri"/>
              <a:ea typeface="+mn-ea"/>
              <a:cs typeface="+mn-cs"/>
            </a:rPr>
            <a:t>No</a:t>
          </a:r>
          <a:endParaRPr lang="en-US" sz="900" b="1" kern="1200">
            <a:latin typeface="Calibri"/>
            <a:ea typeface="+mn-ea"/>
            <a:cs typeface="+mn-cs"/>
          </a:endParaRPr>
        </a:p>
      </dsp:txBody>
      <dsp:txXfrm>
        <a:off x="7258665" y="2615448"/>
        <a:ext cx="890646" cy="581699"/>
      </dsp:txXfrm>
    </dsp:sp>
    <dsp:sp modelId="{79F37F4A-EEEE-41E8-A030-88AE6E982028}">
      <dsp:nvSpPr>
        <dsp:cNvPr id="0" name=""/>
        <dsp:cNvSpPr/>
      </dsp:nvSpPr>
      <dsp:spPr>
        <a:xfrm>
          <a:off x="7658269" y="3215245"/>
          <a:ext cx="91440" cy="247158"/>
        </a:xfrm>
        <a:custGeom>
          <a:avLst/>
          <a:gdLst/>
          <a:ahLst/>
          <a:cxnLst/>
          <a:rect l="0" t="0" r="0" b="0"/>
          <a:pathLst>
            <a:path>
              <a:moveTo>
                <a:pt x="45720" y="0"/>
              </a:moveTo>
              <a:lnTo>
                <a:pt x="45720" y="208697"/>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94C897A-6ECA-4339-A7FB-B4D5D4654A3C}">
      <dsp:nvSpPr>
        <dsp:cNvPr id="0" name=""/>
        <dsp:cNvSpPr/>
      </dsp:nvSpPr>
      <dsp:spPr>
        <a:xfrm>
          <a:off x="6277800" y="3462403"/>
          <a:ext cx="2852377" cy="186057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1" kern="1200">
              <a:latin typeface="Calibri"/>
              <a:ea typeface="+mn-ea"/>
              <a:cs typeface="+mn-cs"/>
            </a:rPr>
            <a:t>Gift is ordinarily permissible </a:t>
          </a:r>
          <a:r>
            <a:rPr lang="en-US" sz="1400" b="1" i="1" u="sng" kern="1200">
              <a:latin typeface="Calibri"/>
              <a:ea typeface="+mn-ea"/>
              <a:cs typeface="+mn-cs"/>
            </a:rPr>
            <a:t>unless</a:t>
          </a:r>
          <a:r>
            <a:rPr lang="en-US" sz="1400" b="1" i="1" kern="1200">
              <a:latin typeface="Calibri"/>
              <a:ea typeface="+mn-ea"/>
              <a:cs typeface="+mn-cs"/>
            </a:rPr>
            <a:t> </a:t>
          </a:r>
          <a:r>
            <a:rPr lang="en-US" sz="1400" kern="1200">
              <a:latin typeface="Calibri"/>
              <a:ea typeface="+mn-ea"/>
              <a:cs typeface="+mn-cs"/>
            </a:rPr>
            <a:t>it could be reasonably inferred that the Gift was:</a:t>
          </a:r>
        </a:p>
        <a:p>
          <a:pPr marL="0" lvl="0" indent="0" algn="l" defTabSz="711200">
            <a:lnSpc>
              <a:spcPct val="90000"/>
            </a:lnSpc>
            <a:spcBef>
              <a:spcPct val="0"/>
            </a:spcBef>
            <a:spcAft>
              <a:spcPct val="35000"/>
            </a:spcAft>
            <a:buNone/>
          </a:pPr>
          <a:r>
            <a:rPr lang="en-US" sz="1400" kern="1200">
              <a:latin typeface="Calibri"/>
              <a:ea typeface="+mn-ea"/>
              <a:cs typeface="+mn-cs"/>
            </a:rPr>
            <a:t>(i) intended or expected to influence the Covered Person </a:t>
          </a:r>
          <a:r>
            <a:rPr lang="en-US" sz="1400" u="sng" kern="1200">
              <a:latin typeface="Calibri"/>
              <a:ea typeface="+mn-ea"/>
              <a:cs typeface="+mn-cs"/>
            </a:rPr>
            <a:t>or</a:t>
          </a:r>
          <a:r>
            <a:rPr lang="en-US" sz="1400" kern="1200">
              <a:latin typeface="Calibri"/>
              <a:ea typeface="+mn-ea"/>
              <a:cs typeface="+mn-cs"/>
            </a:rPr>
            <a:t> </a:t>
          </a:r>
        </a:p>
        <a:p>
          <a:pPr marL="0" lvl="0" indent="0" algn="l" defTabSz="711200">
            <a:lnSpc>
              <a:spcPct val="90000"/>
            </a:lnSpc>
            <a:spcBef>
              <a:spcPct val="0"/>
            </a:spcBef>
            <a:spcAft>
              <a:spcPct val="35000"/>
            </a:spcAft>
            <a:buNone/>
          </a:pPr>
          <a:r>
            <a:rPr lang="en-US" sz="1400" kern="1200">
              <a:latin typeface="Calibri"/>
              <a:ea typeface="+mn-ea"/>
              <a:cs typeface="+mn-cs"/>
            </a:rPr>
            <a:t>(ii) intended as a reward for official action</a:t>
          </a:r>
        </a:p>
      </dsp:txBody>
      <dsp:txXfrm>
        <a:off x="6332294" y="3516897"/>
        <a:ext cx="2743389" cy="175158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C6E3C-0883-43F5-8BCC-BC0B19EFAC07}">
      <dsp:nvSpPr>
        <dsp:cNvPr id="0" name=""/>
        <dsp:cNvSpPr/>
      </dsp:nvSpPr>
      <dsp:spPr>
        <a:xfrm rot="10800000">
          <a:off x="2200761" y="2018"/>
          <a:ext cx="7746360" cy="99844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285" tIns="91440" rIns="170688" bIns="91440" numCol="1" spcCol="1270" anchor="ctr" anchorCtr="0">
          <a:noAutofit/>
        </a:bodyPr>
        <a:lstStyle/>
        <a:p>
          <a:pPr marL="0" lvl="0" indent="0" algn="l" defTabSz="1066800" rtl="0">
            <a:lnSpc>
              <a:spcPct val="90000"/>
            </a:lnSpc>
            <a:spcBef>
              <a:spcPct val="0"/>
            </a:spcBef>
            <a:spcAft>
              <a:spcPct val="35000"/>
            </a:spcAft>
            <a:buNone/>
          </a:pPr>
          <a:r>
            <a:rPr lang="en-US" sz="2400" b="1" kern="1200">
              <a:solidFill>
                <a:schemeClr val="bg1"/>
              </a:solidFill>
            </a:rPr>
            <a:t>Circulating a candidate's nominating petition within your office </a:t>
          </a:r>
        </a:p>
      </dsp:txBody>
      <dsp:txXfrm rot="10800000">
        <a:off x="2450371" y="2018"/>
        <a:ext cx="7496750" cy="998440"/>
      </dsp:txXfrm>
    </dsp:sp>
    <dsp:sp modelId="{B95326C3-970A-409F-B956-2422C022B2F9}">
      <dsp:nvSpPr>
        <dsp:cNvPr id="0" name=""/>
        <dsp:cNvSpPr/>
      </dsp:nvSpPr>
      <dsp:spPr>
        <a:xfrm>
          <a:off x="1701540" y="2018"/>
          <a:ext cx="998440" cy="998440"/>
        </a:xfrm>
        <a:prstGeom prst="ellipse">
          <a:avLst/>
        </a:prstGeom>
        <a:blipFill>
          <a:blip xmlns:r="http://schemas.openxmlformats.org/officeDocument/2006/relationships" r:embed="rId1" cstate="print"/>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F4D102-D553-4BD5-97EE-FA92EBEB70A6}">
      <dsp:nvSpPr>
        <dsp:cNvPr id="0" name=""/>
        <dsp:cNvSpPr/>
      </dsp:nvSpPr>
      <dsp:spPr>
        <a:xfrm rot="10800000">
          <a:off x="2200761" y="1298501"/>
          <a:ext cx="7746360" cy="99844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285" tIns="91440" rIns="170688" bIns="91440" numCol="1" spcCol="1270" anchor="ctr" anchorCtr="0">
          <a:noAutofit/>
        </a:bodyPr>
        <a:lstStyle/>
        <a:p>
          <a:pPr marL="0" lvl="0" indent="0" algn="l" defTabSz="1066800" rtl="0">
            <a:lnSpc>
              <a:spcPct val="90000"/>
            </a:lnSpc>
            <a:spcBef>
              <a:spcPct val="0"/>
            </a:spcBef>
            <a:spcAft>
              <a:spcPct val="35000"/>
            </a:spcAft>
            <a:buNone/>
          </a:pPr>
          <a:r>
            <a:rPr lang="en-US" sz="2400" b="1" kern="1200">
              <a:solidFill>
                <a:schemeClr val="bg1"/>
              </a:solidFill>
            </a:rPr>
            <a:t>Using office computer after work to produce a campaign brochure</a:t>
          </a:r>
        </a:p>
      </dsp:txBody>
      <dsp:txXfrm rot="10800000">
        <a:off x="2450371" y="1298501"/>
        <a:ext cx="7496750" cy="998440"/>
      </dsp:txXfrm>
    </dsp:sp>
    <dsp:sp modelId="{B189F82C-856B-4BDC-9CC3-20A277041044}">
      <dsp:nvSpPr>
        <dsp:cNvPr id="0" name=""/>
        <dsp:cNvSpPr/>
      </dsp:nvSpPr>
      <dsp:spPr>
        <a:xfrm>
          <a:off x="1701540" y="1298501"/>
          <a:ext cx="998440" cy="998440"/>
        </a:xfrm>
        <a:prstGeom prst="ellipse">
          <a:avLst/>
        </a:prstGeom>
        <a:blipFill>
          <a:blip xmlns:r="http://schemas.openxmlformats.org/officeDocument/2006/relationships" r:embed="rId2" cstate="print"/>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497442-67AD-4242-AD74-0BE1CBB464A3}">
      <dsp:nvSpPr>
        <dsp:cNvPr id="0" name=""/>
        <dsp:cNvSpPr/>
      </dsp:nvSpPr>
      <dsp:spPr>
        <a:xfrm rot="10800000">
          <a:off x="2200761" y="2594983"/>
          <a:ext cx="7746360" cy="99844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285" tIns="91440" rIns="170688" bIns="91440" numCol="1" spcCol="1270" anchor="ctr" anchorCtr="0">
          <a:noAutofit/>
        </a:bodyPr>
        <a:lstStyle/>
        <a:p>
          <a:pPr marL="0" lvl="0" indent="0" algn="l" defTabSz="1066800" rtl="0">
            <a:lnSpc>
              <a:spcPct val="90000"/>
            </a:lnSpc>
            <a:spcBef>
              <a:spcPct val="0"/>
            </a:spcBef>
            <a:spcAft>
              <a:spcPct val="35000"/>
            </a:spcAft>
            <a:buNone/>
          </a:pPr>
          <a:r>
            <a:rPr lang="en-US" sz="2400" b="1" kern="1200">
              <a:solidFill>
                <a:schemeClr val="bg1"/>
              </a:solidFill>
            </a:rPr>
            <a:t>Sending email invitations to campaign events to friends within the agency </a:t>
          </a:r>
        </a:p>
      </dsp:txBody>
      <dsp:txXfrm rot="10800000">
        <a:off x="2450371" y="2594983"/>
        <a:ext cx="7496750" cy="998440"/>
      </dsp:txXfrm>
    </dsp:sp>
    <dsp:sp modelId="{E0B38338-E613-4BE2-B8B2-34942AAA80DA}">
      <dsp:nvSpPr>
        <dsp:cNvPr id="0" name=""/>
        <dsp:cNvSpPr/>
      </dsp:nvSpPr>
      <dsp:spPr>
        <a:xfrm>
          <a:off x="1701540" y="2594983"/>
          <a:ext cx="998440" cy="998440"/>
        </a:xfrm>
        <a:prstGeom prst="ellipse">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272CE7-CB98-4924-8DD0-FB88D9C43BA0}">
      <dsp:nvSpPr>
        <dsp:cNvPr id="0" name=""/>
        <dsp:cNvSpPr/>
      </dsp:nvSpPr>
      <dsp:spPr>
        <a:xfrm rot="10800000">
          <a:off x="2200761" y="3891466"/>
          <a:ext cx="7746360" cy="109142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285" tIns="91440" rIns="170688" bIns="91440" numCol="1" spcCol="1270" anchor="ctr" anchorCtr="0">
          <a:noAutofit/>
        </a:bodyPr>
        <a:lstStyle/>
        <a:p>
          <a:pPr marL="0" lvl="0" indent="0" algn="l" defTabSz="1066800" rtl="0">
            <a:lnSpc>
              <a:spcPct val="90000"/>
            </a:lnSpc>
            <a:spcBef>
              <a:spcPct val="0"/>
            </a:spcBef>
            <a:spcAft>
              <a:spcPct val="35000"/>
            </a:spcAft>
            <a:buNone/>
          </a:pPr>
          <a:r>
            <a:rPr lang="en-US" sz="2400" b="1" kern="1200">
              <a:solidFill>
                <a:schemeClr val="bg1"/>
              </a:solidFill>
            </a:rPr>
            <a:t>Using New York State internet connections to forward email messages received from a partisan campaign or candidate </a:t>
          </a:r>
        </a:p>
      </dsp:txBody>
      <dsp:txXfrm rot="10800000">
        <a:off x="2473617" y="3891466"/>
        <a:ext cx="7473504" cy="1091425"/>
      </dsp:txXfrm>
    </dsp:sp>
    <dsp:sp modelId="{4A8B1571-C945-4068-9F14-4511918388DA}">
      <dsp:nvSpPr>
        <dsp:cNvPr id="0" name=""/>
        <dsp:cNvSpPr/>
      </dsp:nvSpPr>
      <dsp:spPr>
        <a:xfrm>
          <a:off x="1701540" y="3937958"/>
          <a:ext cx="998440" cy="998440"/>
        </a:xfrm>
        <a:prstGeom prst="ellipse">
          <a:avLst/>
        </a:prstGeom>
        <a:blipFill>
          <a:blip xmlns:r="http://schemas.openxmlformats.org/officeDocument/2006/relationships" r:embed="rId4"/>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D5517-B4AC-419F-89B3-E4D9C0F81B10}">
      <dsp:nvSpPr>
        <dsp:cNvPr id="0" name=""/>
        <dsp:cNvSpPr/>
      </dsp:nvSpPr>
      <dsp:spPr>
        <a:xfrm>
          <a:off x="161653" y="994335"/>
          <a:ext cx="3867961" cy="120873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8719"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rPr>
            <a:t>the general nature of the project </a:t>
          </a:r>
        </a:p>
      </dsp:txBody>
      <dsp:txXfrm>
        <a:off x="161653" y="994335"/>
        <a:ext cx="3867961" cy="1208738"/>
      </dsp:txXfrm>
    </dsp:sp>
    <dsp:sp modelId="{941E7E69-D09B-4EFB-BC4D-45D2CA2D0803}">
      <dsp:nvSpPr>
        <dsp:cNvPr id="0" name=""/>
        <dsp:cNvSpPr/>
      </dsp:nvSpPr>
      <dsp:spPr>
        <a:xfrm>
          <a:off x="35263" y="819740"/>
          <a:ext cx="846116" cy="1269174"/>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t="10514" r="-923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15B39A-FD18-43EE-A1A9-3E4DB5CF780B}">
      <dsp:nvSpPr>
        <dsp:cNvPr id="0" name=""/>
        <dsp:cNvSpPr/>
      </dsp:nvSpPr>
      <dsp:spPr>
        <a:xfrm>
          <a:off x="4483424" y="994335"/>
          <a:ext cx="3867961" cy="120873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8719"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rPr>
            <a:t>the phases of the project involved </a:t>
          </a:r>
        </a:p>
      </dsp:txBody>
      <dsp:txXfrm>
        <a:off x="4483424" y="994335"/>
        <a:ext cx="3867961" cy="1208738"/>
      </dsp:txXfrm>
    </dsp:sp>
    <dsp:sp modelId="{2BF8E51B-6E91-40EE-BECB-49F45239242D}">
      <dsp:nvSpPr>
        <dsp:cNvPr id="0" name=""/>
        <dsp:cNvSpPr/>
      </dsp:nvSpPr>
      <dsp:spPr>
        <a:xfrm>
          <a:off x="4322259" y="819740"/>
          <a:ext cx="846116" cy="12691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0C0E2F-44E6-41E6-9EC1-2D43122453F0}">
      <dsp:nvSpPr>
        <dsp:cNvPr id="0" name=""/>
        <dsp:cNvSpPr/>
      </dsp:nvSpPr>
      <dsp:spPr>
        <a:xfrm>
          <a:off x="161653" y="2516002"/>
          <a:ext cx="3867961" cy="120873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8719"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rPr>
            <a:t>the nature of the work performed as a State employee and the nature of the work projected to be performed </a:t>
          </a:r>
        </a:p>
      </dsp:txBody>
      <dsp:txXfrm>
        <a:off x="161653" y="2516002"/>
        <a:ext cx="3867961" cy="1208738"/>
      </dsp:txXfrm>
    </dsp:sp>
    <dsp:sp modelId="{C6DF3C49-B339-4A5C-BD2C-206F9B603904}">
      <dsp:nvSpPr>
        <dsp:cNvPr id="0" name=""/>
        <dsp:cNvSpPr/>
      </dsp:nvSpPr>
      <dsp:spPr>
        <a:xfrm>
          <a:off x="488" y="2341407"/>
          <a:ext cx="846116" cy="12691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7FD46A-650C-4B47-B67A-1505B29BF77F}">
      <dsp:nvSpPr>
        <dsp:cNvPr id="0" name=""/>
        <dsp:cNvSpPr/>
      </dsp:nvSpPr>
      <dsp:spPr>
        <a:xfrm>
          <a:off x="4483424" y="2516002"/>
          <a:ext cx="3867961" cy="120873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8719"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rPr>
            <a:t>the extent to which the projected work constitutes a continuation of the earlier work </a:t>
          </a:r>
        </a:p>
      </dsp:txBody>
      <dsp:txXfrm>
        <a:off x="4483424" y="2516002"/>
        <a:ext cx="3867961" cy="1208738"/>
      </dsp:txXfrm>
    </dsp:sp>
    <dsp:sp modelId="{AD4C1321-E116-44DA-A313-F4ACBA315B24}">
      <dsp:nvSpPr>
        <dsp:cNvPr id="0" name=""/>
        <dsp:cNvSpPr/>
      </dsp:nvSpPr>
      <dsp:spPr>
        <a:xfrm>
          <a:off x="4322259" y="2341407"/>
          <a:ext cx="846116" cy="12691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E6D16A-554B-43D0-9077-0793CC1C69DB}">
      <dsp:nvSpPr>
        <dsp:cNvPr id="0" name=""/>
        <dsp:cNvSpPr/>
      </dsp:nvSpPr>
      <dsp:spPr>
        <a:xfrm>
          <a:off x="161653" y="4037669"/>
          <a:ext cx="3867961" cy="120873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8719"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rPr>
            <a:t>the identities of other persons and/or entities directly involved in the earlier work and in the projected work</a:t>
          </a:r>
        </a:p>
      </dsp:txBody>
      <dsp:txXfrm>
        <a:off x="161653" y="4037669"/>
        <a:ext cx="3867961" cy="1208738"/>
      </dsp:txXfrm>
    </dsp:sp>
    <dsp:sp modelId="{AA1DEFCF-8547-42EE-886B-E83096D40808}">
      <dsp:nvSpPr>
        <dsp:cNvPr id="0" name=""/>
        <dsp:cNvSpPr/>
      </dsp:nvSpPr>
      <dsp:spPr>
        <a:xfrm>
          <a:off x="488" y="3863074"/>
          <a:ext cx="846116" cy="126917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DDC08-BAB6-4EAC-89FF-19548DF31BF3}">
      <dsp:nvSpPr>
        <dsp:cNvPr id="0" name=""/>
        <dsp:cNvSpPr/>
      </dsp:nvSpPr>
      <dsp:spPr>
        <a:xfrm>
          <a:off x="4483424" y="4037669"/>
          <a:ext cx="3867961" cy="120873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8719"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rPr>
            <a:t>intervening changes in design, methods, or technology </a:t>
          </a:r>
        </a:p>
      </dsp:txBody>
      <dsp:txXfrm>
        <a:off x="4483424" y="4037669"/>
        <a:ext cx="3867961" cy="1208738"/>
      </dsp:txXfrm>
    </dsp:sp>
    <dsp:sp modelId="{87DFA228-B637-4815-BAE5-AC0F3042DB12}">
      <dsp:nvSpPr>
        <dsp:cNvPr id="0" name=""/>
        <dsp:cNvSpPr/>
      </dsp:nvSpPr>
      <dsp:spPr>
        <a:xfrm>
          <a:off x="4322259" y="3863074"/>
          <a:ext cx="846116" cy="126917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E6C2B-967B-48E9-8C11-B58350E9A190}">
      <dsp:nvSpPr>
        <dsp:cNvPr id="0" name=""/>
        <dsp:cNvSpPr/>
      </dsp:nvSpPr>
      <dsp:spPr>
        <a:xfrm>
          <a:off x="0" y="461759"/>
          <a:ext cx="3464963" cy="2387360"/>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570B78-E97D-47F1-AB08-562D39EB943B}">
      <dsp:nvSpPr>
        <dsp:cNvPr id="0" name=""/>
        <dsp:cNvSpPr/>
      </dsp:nvSpPr>
      <dsp:spPr>
        <a:xfrm>
          <a:off x="2183" y="2794066"/>
          <a:ext cx="3464963" cy="1285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rtl="0">
            <a:lnSpc>
              <a:spcPct val="90000"/>
            </a:lnSpc>
            <a:spcBef>
              <a:spcPct val="0"/>
            </a:spcBef>
            <a:spcAft>
              <a:spcPct val="35000"/>
            </a:spcAft>
            <a:buNone/>
          </a:pPr>
          <a:r>
            <a:rPr lang="en-US" sz="2400" b="1" kern="1200"/>
            <a:t>Government-to-Government</a:t>
          </a:r>
        </a:p>
      </dsp:txBody>
      <dsp:txXfrm>
        <a:off x="2183" y="2794066"/>
        <a:ext cx="3464963" cy="1285501"/>
      </dsp:txXfrm>
    </dsp:sp>
    <dsp:sp modelId="{FFF649C3-3A1C-4203-A293-DD35C3AFBAB6}">
      <dsp:nvSpPr>
        <dsp:cNvPr id="0" name=""/>
        <dsp:cNvSpPr/>
      </dsp:nvSpPr>
      <dsp:spPr>
        <a:xfrm>
          <a:off x="3813789" y="406706"/>
          <a:ext cx="3464963" cy="2387360"/>
        </a:xfrm>
        <a:prstGeom prst="roundRect">
          <a:avLst/>
        </a:prstGeom>
        <a:blipFill>
          <a:blip xmlns:r="http://schemas.openxmlformats.org/officeDocument/2006/relationships" r:embed="rId2"/>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CE963D-8259-4CDC-878E-E8839AF172E2}">
      <dsp:nvSpPr>
        <dsp:cNvPr id="0" name=""/>
        <dsp:cNvSpPr/>
      </dsp:nvSpPr>
      <dsp:spPr>
        <a:xfrm>
          <a:off x="3813789" y="2794066"/>
          <a:ext cx="3464963" cy="1285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rtl="0">
            <a:lnSpc>
              <a:spcPct val="90000"/>
            </a:lnSpc>
            <a:spcBef>
              <a:spcPct val="0"/>
            </a:spcBef>
            <a:spcAft>
              <a:spcPct val="35000"/>
            </a:spcAft>
            <a:buNone/>
          </a:pPr>
          <a:r>
            <a:rPr lang="en-US" sz="2400" b="1" kern="1200"/>
            <a:t>Continuity of Care for Health Care Professionals</a:t>
          </a:r>
        </a:p>
      </dsp:txBody>
      <dsp:txXfrm>
        <a:off x="3813789" y="2794066"/>
        <a:ext cx="3464963" cy="1285501"/>
      </dsp:txXfrm>
    </dsp:sp>
    <dsp:sp modelId="{C81EA2EF-802B-488E-AFA5-AF0C15B0D4CA}">
      <dsp:nvSpPr>
        <dsp:cNvPr id="0" name=""/>
        <dsp:cNvSpPr/>
      </dsp:nvSpPr>
      <dsp:spPr>
        <a:xfrm>
          <a:off x="7625395" y="406706"/>
          <a:ext cx="3464963" cy="2387360"/>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588A9F-22AA-4918-B71B-100024F6A6E5}">
      <dsp:nvSpPr>
        <dsp:cNvPr id="0" name=""/>
        <dsp:cNvSpPr/>
      </dsp:nvSpPr>
      <dsp:spPr>
        <a:xfrm>
          <a:off x="7625395" y="2794066"/>
          <a:ext cx="3464963" cy="1285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rtl="0">
            <a:lnSpc>
              <a:spcPct val="90000"/>
            </a:lnSpc>
            <a:spcBef>
              <a:spcPct val="0"/>
            </a:spcBef>
            <a:spcAft>
              <a:spcPct val="35000"/>
            </a:spcAft>
            <a:buNone/>
          </a:pPr>
          <a:r>
            <a:rPr lang="en-US" sz="2400" b="1" kern="1200"/>
            <a:t>Certificate of Exemption </a:t>
          </a:r>
        </a:p>
      </dsp:txBody>
      <dsp:txXfrm>
        <a:off x="7625395" y="2794066"/>
        <a:ext cx="3464963" cy="128550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B7836-969A-46B4-AEA1-39804D01118E}">
      <dsp:nvSpPr>
        <dsp:cNvPr id="0" name=""/>
        <dsp:cNvSpPr/>
      </dsp:nvSpPr>
      <dsp:spPr>
        <a:xfrm rot="10800000">
          <a:off x="1513511" y="146"/>
          <a:ext cx="5038343" cy="97781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191"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b="1" u="sng" kern="1200"/>
            <a:t>Redaction</a:t>
          </a:r>
          <a:r>
            <a:rPr lang="en-US" sz="2700" kern="1200"/>
            <a:t> of responses</a:t>
          </a:r>
        </a:p>
      </dsp:txBody>
      <dsp:txXfrm rot="10800000">
        <a:off x="1757965" y="146"/>
        <a:ext cx="4793889" cy="977817"/>
      </dsp:txXfrm>
    </dsp:sp>
    <dsp:sp modelId="{99ACE306-424B-450F-A217-E81A05154D31}">
      <dsp:nvSpPr>
        <dsp:cNvPr id="0" name=""/>
        <dsp:cNvSpPr/>
      </dsp:nvSpPr>
      <dsp:spPr>
        <a:xfrm>
          <a:off x="1024602" y="146"/>
          <a:ext cx="977817" cy="97781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854D4F-8051-46D6-A3FC-1E93AA958CE6}">
      <dsp:nvSpPr>
        <dsp:cNvPr id="0" name=""/>
        <dsp:cNvSpPr/>
      </dsp:nvSpPr>
      <dsp:spPr>
        <a:xfrm rot="10800000">
          <a:off x="1513511" y="1269850"/>
          <a:ext cx="5038343" cy="97781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191"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b="1" u="sng" kern="1200"/>
            <a:t>Not answering</a:t>
          </a:r>
          <a:r>
            <a:rPr lang="en-US" sz="2700" b="1" kern="1200"/>
            <a:t> </a:t>
          </a:r>
          <a:r>
            <a:rPr lang="en-US" sz="2700" kern="1200"/>
            <a:t>specific questions</a:t>
          </a:r>
        </a:p>
      </dsp:txBody>
      <dsp:txXfrm rot="10800000">
        <a:off x="1757965" y="1269850"/>
        <a:ext cx="4793889" cy="977817"/>
      </dsp:txXfrm>
    </dsp:sp>
    <dsp:sp modelId="{57556ACE-8646-4AAC-A4EB-E63FD598D3FE}">
      <dsp:nvSpPr>
        <dsp:cNvPr id="0" name=""/>
        <dsp:cNvSpPr/>
      </dsp:nvSpPr>
      <dsp:spPr>
        <a:xfrm>
          <a:off x="1024602" y="1269850"/>
          <a:ext cx="977817" cy="97781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30CCD3-46E7-41C5-BDC0-E8187F4B5FAB}">
      <dsp:nvSpPr>
        <dsp:cNvPr id="0" name=""/>
        <dsp:cNvSpPr/>
      </dsp:nvSpPr>
      <dsp:spPr>
        <a:xfrm rot="10800000">
          <a:off x="1513511" y="2539553"/>
          <a:ext cx="5038343" cy="97781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191"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b="1" u="sng" kern="1200"/>
            <a:t>Extension</a:t>
          </a:r>
          <a:r>
            <a:rPr lang="en-US" sz="2700" kern="1200"/>
            <a:t> of time to file an FDS</a:t>
          </a:r>
        </a:p>
      </dsp:txBody>
      <dsp:txXfrm rot="10800000">
        <a:off x="1757965" y="2539553"/>
        <a:ext cx="4793889" cy="977817"/>
      </dsp:txXfrm>
    </dsp:sp>
    <dsp:sp modelId="{0E7FCDC7-AEC6-4B5A-830A-D1568BB7EB12}">
      <dsp:nvSpPr>
        <dsp:cNvPr id="0" name=""/>
        <dsp:cNvSpPr/>
      </dsp:nvSpPr>
      <dsp:spPr>
        <a:xfrm>
          <a:off x="1024602" y="2539553"/>
          <a:ext cx="977817" cy="97781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F527F6-9666-4251-9892-C721D4A4FDA7}">
      <dsp:nvSpPr>
        <dsp:cNvPr id="0" name=""/>
        <dsp:cNvSpPr/>
      </dsp:nvSpPr>
      <dsp:spPr>
        <a:xfrm rot="10800000">
          <a:off x="1513511" y="3809257"/>
          <a:ext cx="5038343" cy="97781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191"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b="1" u="sng" kern="1200"/>
            <a:t>Exemption</a:t>
          </a:r>
          <a:r>
            <a:rPr lang="en-US" sz="2700" kern="1200"/>
            <a:t> from filing (Threshold Filers only)</a:t>
          </a:r>
        </a:p>
      </dsp:txBody>
      <dsp:txXfrm rot="10800000">
        <a:off x="1757965" y="3809257"/>
        <a:ext cx="4793889" cy="977817"/>
      </dsp:txXfrm>
    </dsp:sp>
    <dsp:sp modelId="{3B9C626A-48FA-4537-BE17-415FAE1CBF62}">
      <dsp:nvSpPr>
        <dsp:cNvPr id="0" name=""/>
        <dsp:cNvSpPr/>
      </dsp:nvSpPr>
      <dsp:spPr>
        <a:xfrm>
          <a:off x="1024602" y="3809257"/>
          <a:ext cx="977817" cy="977817"/>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09AA6-F061-40CF-AE59-1C569C2A1FE9}">
      <dsp:nvSpPr>
        <dsp:cNvPr id="0" name=""/>
        <dsp:cNvSpPr/>
      </dsp:nvSpPr>
      <dsp:spPr>
        <a:xfrm>
          <a:off x="1758833" y="194609"/>
          <a:ext cx="3233816" cy="1138167"/>
        </a:xfrm>
        <a:prstGeom prst="roundRect">
          <a:avLst/>
        </a:prstGeom>
        <a:solidFill>
          <a:srgbClr val="00B0F0"/>
        </a:soli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770919" tIns="68580" rIns="68580" bIns="68580" numCol="1" spcCol="1270" anchor="ctr" anchorCtr="0">
          <a:noAutofit/>
        </a:bodyPr>
        <a:lstStyle/>
        <a:p>
          <a:pPr marL="0" lvl="0" indent="0" algn="ctr" defTabSz="800100" rtl="0">
            <a:lnSpc>
              <a:spcPct val="90000"/>
            </a:lnSpc>
            <a:spcBef>
              <a:spcPct val="0"/>
            </a:spcBef>
            <a:spcAft>
              <a:spcPct val="35000"/>
            </a:spcAft>
            <a:buNone/>
          </a:pPr>
          <a:endParaRPr lang="en-US" sz="1800" kern="1200">
            <a:solidFill>
              <a:schemeClr val="bg1"/>
            </a:solidFill>
          </a:endParaRPr>
        </a:p>
      </dsp:txBody>
      <dsp:txXfrm>
        <a:off x="1814394" y="250170"/>
        <a:ext cx="3122694" cy="1027045"/>
      </dsp:txXfrm>
    </dsp:sp>
    <dsp:sp modelId="{A6FD44F3-5374-44A3-A072-3F30B8677391}">
      <dsp:nvSpPr>
        <dsp:cNvPr id="0" name=""/>
        <dsp:cNvSpPr/>
      </dsp:nvSpPr>
      <dsp:spPr>
        <a:xfrm>
          <a:off x="1402917" y="30207"/>
          <a:ext cx="796717" cy="119507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E6FB0B7-6766-4D49-AB1F-726B4A695AD5}">
      <dsp:nvSpPr>
        <dsp:cNvPr id="0" name=""/>
        <dsp:cNvSpPr/>
      </dsp:nvSpPr>
      <dsp:spPr>
        <a:xfrm>
          <a:off x="5506726" y="194609"/>
          <a:ext cx="3233816" cy="1138167"/>
        </a:xfrm>
        <a:prstGeom prst="roundRect">
          <a:avLst/>
        </a:prstGeom>
        <a:solidFill>
          <a:srgbClr val="00B0F0"/>
        </a:solidFill>
        <a:ln>
          <a:solidFill>
            <a:schemeClr val="bg2">
              <a:lumMod val="40000"/>
              <a:lumOff val="60000"/>
            </a:schemeClr>
          </a:solid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770919" tIns="68580" rIns="68580" bIns="68580" numCol="1" spcCol="1270" anchor="ctr" anchorCtr="0">
          <a:noAutofit/>
        </a:bodyPr>
        <a:lstStyle/>
        <a:p>
          <a:pPr marL="0" lvl="0" indent="0" algn="ctr" defTabSz="800100" rtl="0">
            <a:lnSpc>
              <a:spcPct val="90000"/>
            </a:lnSpc>
            <a:spcBef>
              <a:spcPct val="0"/>
            </a:spcBef>
            <a:spcAft>
              <a:spcPct val="35000"/>
            </a:spcAft>
            <a:buNone/>
          </a:pPr>
          <a:endParaRPr lang="en-US" sz="1800" kern="1200">
            <a:solidFill>
              <a:schemeClr val="bg1"/>
            </a:solidFill>
          </a:endParaRPr>
        </a:p>
      </dsp:txBody>
      <dsp:txXfrm>
        <a:off x="5562287" y="250170"/>
        <a:ext cx="3122694" cy="1027045"/>
      </dsp:txXfrm>
    </dsp:sp>
    <dsp:sp modelId="{A5628DE4-0097-47F6-95F4-0C3DD5853912}">
      <dsp:nvSpPr>
        <dsp:cNvPr id="0" name=""/>
        <dsp:cNvSpPr/>
      </dsp:nvSpPr>
      <dsp:spPr>
        <a:xfrm>
          <a:off x="5150810" y="30207"/>
          <a:ext cx="796717" cy="119507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75245F-3CC6-42F9-BC8C-470A25D474B7}">
      <dsp:nvSpPr>
        <dsp:cNvPr id="0" name=""/>
        <dsp:cNvSpPr/>
      </dsp:nvSpPr>
      <dsp:spPr>
        <a:xfrm>
          <a:off x="1750237" y="1633730"/>
          <a:ext cx="3233816" cy="1138167"/>
        </a:xfrm>
        <a:prstGeom prst="roundRect">
          <a:avLst/>
        </a:prstGeom>
        <a:solidFill>
          <a:srgbClr val="00B0F0"/>
        </a:soli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770919" tIns="68580" rIns="68580" bIns="68580" numCol="1" spcCol="1270" anchor="ctr" anchorCtr="0">
          <a:noAutofit/>
        </a:bodyPr>
        <a:lstStyle/>
        <a:p>
          <a:pPr marL="0" lvl="0" indent="0" algn="ctr" defTabSz="800100" rtl="0">
            <a:lnSpc>
              <a:spcPct val="90000"/>
            </a:lnSpc>
            <a:spcBef>
              <a:spcPct val="0"/>
            </a:spcBef>
            <a:spcAft>
              <a:spcPct val="35000"/>
            </a:spcAft>
            <a:buNone/>
          </a:pPr>
          <a:endParaRPr lang="en-US" sz="1800" kern="1200">
            <a:solidFill>
              <a:schemeClr val="bg1"/>
            </a:solidFill>
          </a:endParaRPr>
        </a:p>
      </dsp:txBody>
      <dsp:txXfrm>
        <a:off x="1805798" y="1689291"/>
        <a:ext cx="3122694" cy="1027045"/>
      </dsp:txXfrm>
    </dsp:sp>
    <dsp:sp modelId="{D3BE77F0-C150-43DE-B2D7-6770188C5FB4}">
      <dsp:nvSpPr>
        <dsp:cNvPr id="0" name=""/>
        <dsp:cNvSpPr/>
      </dsp:nvSpPr>
      <dsp:spPr>
        <a:xfrm>
          <a:off x="1402917" y="1463034"/>
          <a:ext cx="796717" cy="119507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2B12640-3D9C-4576-A29D-C1EAD8DDE627}">
      <dsp:nvSpPr>
        <dsp:cNvPr id="0" name=""/>
        <dsp:cNvSpPr/>
      </dsp:nvSpPr>
      <dsp:spPr>
        <a:xfrm>
          <a:off x="5506726" y="1627436"/>
          <a:ext cx="3233816" cy="1138167"/>
        </a:xfrm>
        <a:prstGeom prst="roundRect">
          <a:avLst/>
        </a:prstGeom>
        <a:solidFill>
          <a:srgbClr val="00B0F0"/>
        </a:soli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548640" tIns="68580" rIns="68580" bIns="68580" numCol="1" spcCol="1270" anchor="ctr" anchorCtr="0">
          <a:noAutofit/>
        </a:bodyPr>
        <a:lstStyle/>
        <a:p>
          <a:pPr marL="0" lvl="0" indent="0" algn="ctr" defTabSz="800100" rtl="0">
            <a:lnSpc>
              <a:spcPct val="90000"/>
            </a:lnSpc>
            <a:spcBef>
              <a:spcPct val="0"/>
            </a:spcBef>
            <a:spcAft>
              <a:spcPct val="35000"/>
            </a:spcAft>
            <a:buNone/>
          </a:pPr>
          <a:endParaRPr lang="en-US" sz="1800" b="1" kern="1200">
            <a:solidFill>
              <a:schemeClr val="tx1"/>
            </a:solidFill>
            <a:latin typeface="Arial" panose="020B0604020202020204" pitchFamily="34" charset="0"/>
            <a:cs typeface="Arial" panose="020B0604020202020204" pitchFamily="34" charset="0"/>
          </a:endParaRPr>
        </a:p>
      </dsp:txBody>
      <dsp:txXfrm>
        <a:off x="5562287" y="1682997"/>
        <a:ext cx="3122694" cy="1027045"/>
      </dsp:txXfrm>
    </dsp:sp>
    <dsp:sp modelId="{70A8BC4D-F9AB-454D-BD82-64C70DA58512}">
      <dsp:nvSpPr>
        <dsp:cNvPr id="0" name=""/>
        <dsp:cNvSpPr/>
      </dsp:nvSpPr>
      <dsp:spPr>
        <a:xfrm>
          <a:off x="8484849" y="1948235"/>
          <a:ext cx="796717" cy="119507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C8FCCB2-6FBC-49FB-8018-772AAB9EC1AE}">
      <dsp:nvSpPr>
        <dsp:cNvPr id="0" name=""/>
        <dsp:cNvSpPr/>
      </dsp:nvSpPr>
      <dsp:spPr>
        <a:xfrm>
          <a:off x="1758833" y="3060262"/>
          <a:ext cx="3233816" cy="1138167"/>
        </a:xfrm>
        <a:prstGeom prst="roundRect">
          <a:avLst/>
        </a:prstGeom>
        <a:solidFill>
          <a:srgbClr val="00B0F0"/>
        </a:soli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770919" tIns="68580" rIns="68580" bIns="68580" numCol="1" spcCol="1270" anchor="ctr" anchorCtr="0">
          <a:noAutofit/>
        </a:bodyPr>
        <a:lstStyle/>
        <a:p>
          <a:pPr marL="0" lvl="0" indent="0" algn="ctr" defTabSz="800100" rtl="0">
            <a:lnSpc>
              <a:spcPct val="90000"/>
            </a:lnSpc>
            <a:spcBef>
              <a:spcPct val="0"/>
            </a:spcBef>
            <a:spcAft>
              <a:spcPct val="35000"/>
            </a:spcAft>
            <a:buNone/>
          </a:pPr>
          <a:endParaRPr lang="en-US" sz="1800" kern="1200">
            <a:solidFill>
              <a:schemeClr val="bg1"/>
            </a:solidFill>
          </a:endParaRPr>
        </a:p>
      </dsp:txBody>
      <dsp:txXfrm>
        <a:off x="1814394" y="3115823"/>
        <a:ext cx="3122694" cy="1027045"/>
      </dsp:txXfrm>
    </dsp:sp>
    <dsp:sp modelId="{9AFE034A-FEA8-4BF4-8451-0A6D070BBCA8}">
      <dsp:nvSpPr>
        <dsp:cNvPr id="0" name=""/>
        <dsp:cNvSpPr/>
      </dsp:nvSpPr>
      <dsp:spPr>
        <a:xfrm>
          <a:off x="1402917" y="2895860"/>
          <a:ext cx="796717" cy="119507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A7A8B11-1694-4453-9AD8-9FEF089F24A5}">
      <dsp:nvSpPr>
        <dsp:cNvPr id="0" name=""/>
        <dsp:cNvSpPr/>
      </dsp:nvSpPr>
      <dsp:spPr>
        <a:xfrm>
          <a:off x="5454206" y="3081830"/>
          <a:ext cx="3233816" cy="1138167"/>
        </a:xfrm>
        <a:prstGeom prst="roundRect">
          <a:avLst/>
        </a:prstGeom>
        <a:solidFill>
          <a:srgbClr val="00B0F0"/>
        </a:soli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770919" tIns="68580" rIns="68580" bIns="68580" numCol="1" spcCol="1270" anchor="ctr" anchorCtr="0">
          <a:noAutofit/>
        </a:bodyPr>
        <a:lstStyle/>
        <a:p>
          <a:pPr marL="0" lvl="0" indent="0" algn="ctr" defTabSz="800100" rtl="0">
            <a:lnSpc>
              <a:spcPct val="90000"/>
            </a:lnSpc>
            <a:spcBef>
              <a:spcPct val="0"/>
            </a:spcBef>
            <a:spcAft>
              <a:spcPct val="35000"/>
            </a:spcAft>
            <a:buNone/>
          </a:pPr>
          <a:endParaRPr lang="en-US" sz="1800" kern="1200">
            <a:solidFill>
              <a:schemeClr val="bg1"/>
            </a:solidFill>
          </a:endParaRPr>
        </a:p>
      </dsp:txBody>
      <dsp:txXfrm>
        <a:off x="5509767" y="3137391"/>
        <a:ext cx="3122694" cy="1027045"/>
      </dsp:txXfrm>
    </dsp:sp>
    <dsp:sp modelId="{C2C40F8A-6780-455E-B52F-2BB6ABC5E835}">
      <dsp:nvSpPr>
        <dsp:cNvPr id="0" name=""/>
        <dsp:cNvSpPr/>
      </dsp:nvSpPr>
      <dsp:spPr>
        <a:xfrm>
          <a:off x="5150810" y="2895860"/>
          <a:ext cx="796717" cy="119507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3DC95-BCEF-40DC-BD02-A4561BC783DB}">
      <dsp:nvSpPr>
        <dsp:cNvPr id="0" name=""/>
        <dsp:cNvSpPr/>
      </dsp:nvSpPr>
      <dsp:spPr>
        <a:xfrm>
          <a:off x="2516865" y="1148"/>
          <a:ext cx="2155307" cy="1400949"/>
        </a:xfrm>
        <a:prstGeom prst="roundRect">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solidFill>
                <a:schemeClr val="bg1"/>
              </a:solidFill>
            </a:rPr>
            <a:t>Advice, Guidance, &amp; Education</a:t>
          </a:r>
        </a:p>
      </dsp:txBody>
      <dsp:txXfrm>
        <a:off x="2585254" y="69537"/>
        <a:ext cx="2018529" cy="1264171"/>
      </dsp:txXfrm>
    </dsp:sp>
    <dsp:sp modelId="{7CFE40C4-15FE-413F-904E-F77E41C7765B}">
      <dsp:nvSpPr>
        <dsp:cNvPr id="0" name=""/>
        <dsp:cNvSpPr/>
      </dsp:nvSpPr>
      <dsp:spPr>
        <a:xfrm>
          <a:off x="1277278" y="701623"/>
          <a:ext cx="4634482" cy="4634482"/>
        </a:xfrm>
        <a:custGeom>
          <a:avLst/>
          <a:gdLst/>
          <a:ahLst/>
          <a:cxnLst/>
          <a:rect l="0" t="0" r="0" b="0"/>
          <a:pathLst>
            <a:path>
              <a:moveTo>
                <a:pt x="3693225" y="452764"/>
              </a:moveTo>
              <a:arcTo wR="2317241" hR="2317241" stAng="18385641" swAng="1635855"/>
            </a:path>
          </a:pathLst>
        </a:custGeom>
        <a:noFill/>
        <a:ln w="6350" cap="flat" cmpd="sng" algn="ctr">
          <a:solidFill>
            <a:schemeClr val="accent1">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58B6096-AFE7-41D8-A703-8FB4401A71DA}">
      <dsp:nvSpPr>
        <dsp:cNvPr id="0" name=""/>
        <dsp:cNvSpPr/>
      </dsp:nvSpPr>
      <dsp:spPr>
        <a:xfrm>
          <a:off x="4834106" y="2318389"/>
          <a:ext cx="2155307" cy="1400949"/>
        </a:xfrm>
        <a:prstGeom prst="roundRect">
          <a:avLst/>
        </a:prstGeom>
        <a:solidFill>
          <a:schemeClr val="accent1">
            <a:shade val="50000"/>
            <a:hueOff val="88761"/>
            <a:satOff val="-7116"/>
            <a:lumOff val="2182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solidFill>
                <a:schemeClr val="bg1"/>
              </a:solidFill>
            </a:rPr>
            <a:t>Transparency</a:t>
          </a:r>
        </a:p>
      </dsp:txBody>
      <dsp:txXfrm>
        <a:off x="4902495" y="2386778"/>
        <a:ext cx="2018529" cy="1264171"/>
      </dsp:txXfrm>
    </dsp:sp>
    <dsp:sp modelId="{A6111CDC-BF9B-4603-907B-C106D4D90F26}">
      <dsp:nvSpPr>
        <dsp:cNvPr id="0" name=""/>
        <dsp:cNvSpPr/>
      </dsp:nvSpPr>
      <dsp:spPr>
        <a:xfrm>
          <a:off x="1277278" y="701623"/>
          <a:ext cx="4634482" cy="4634482"/>
        </a:xfrm>
        <a:custGeom>
          <a:avLst/>
          <a:gdLst/>
          <a:ahLst/>
          <a:cxnLst/>
          <a:rect l="0" t="0" r="0" b="0"/>
          <a:pathLst>
            <a:path>
              <a:moveTo>
                <a:pt x="4394465" y="3344248"/>
              </a:moveTo>
              <a:arcTo wR="2317241" hR="2317241" stAng="1578504" swAng="1635855"/>
            </a:path>
          </a:pathLst>
        </a:custGeom>
        <a:noFill/>
        <a:ln w="6350" cap="flat" cmpd="sng" algn="ctr">
          <a:solidFill>
            <a:schemeClr val="accent1">
              <a:shade val="90000"/>
              <a:hueOff val="93127"/>
              <a:satOff val="-6607"/>
              <a:lumOff val="1717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CDAA831-8D1C-4335-B2D4-7E58905D06C1}">
      <dsp:nvSpPr>
        <dsp:cNvPr id="0" name=""/>
        <dsp:cNvSpPr/>
      </dsp:nvSpPr>
      <dsp:spPr>
        <a:xfrm>
          <a:off x="2516865" y="4635630"/>
          <a:ext cx="2155307" cy="1400949"/>
        </a:xfrm>
        <a:prstGeom prst="roundRect">
          <a:avLst/>
        </a:prstGeom>
        <a:solidFill>
          <a:schemeClr val="accent1">
            <a:shade val="50000"/>
            <a:hueOff val="177523"/>
            <a:satOff val="-14232"/>
            <a:lumOff val="436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solidFill>
                <a:schemeClr val="bg1"/>
              </a:solidFill>
            </a:rPr>
            <a:t>Ethics &amp; Lobbying Regulations</a:t>
          </a:r>
        </a:p>
      </dsp:txBody>
      <dsp:txXfrm>
        <a:off x="2585254" y="4704019"/>
        <a:ext cx="2018529" cy="1264171"/>
      </dsp:txXfrm>
    </dsp:sp>
    <dsp:sp modelId="{7FA32253-3D89-4648-AFB3-6E96D2432D91}">
      <dsp:nvSpPr>
        <dsp:cNvPr id="0" name=""/>
        <dsp:cNvSpPr/>
      </dsp:nvSpPr>
      <dsp:spPr>
        <a:xfrm>
          <a:off x="1277278" y="701623"/>
          <a:ext cx="4634482" cy="4634482"/>
        </a:xfrm>
        <a:custGeom>
          <a:avLst/>
          <a:gdLst/>
          <a:ahLst/>
          <a:cxnLst/>
          <a:rect l="0" t="0" r="0" b="0"/>
          <a:pathLst>
            <a:path>
              <a:moveTo>
                <a:pt x="941256" y="4181717"/>
              </a:moveTo>
              <a:arcTo wR="2317241" hR="2317241" stAng="7585641" swAng="1635855"/>
            </a:path>
          </a:pathLst>
        </a:custGeom>
        <a:noFill/>
        <a:ln w="6350" cap="flat" cmpd="sng" algn="ctr">
          <a:solidFill>
            <a:schemeClr val="accent1">
              <a:shade val="90000"/>
              <a:hueOff val="186255"/>
              <a:satOff val="-13214"/>
              <a:lumOff val="3435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E96BD48-B5A6-494E-85F5-7D4215791244}">
      <dsp:nvSpPr>
        <dsp:cNvPr id="0" name=""/>
        <dsp:cNvSpPr/>
      </dsp:nvSpPr>
      <dsp:spPr>
        <a:xfrm>
          <a:off x="199624" y="2318389"/>
          <a:ext cx="2155307" cy="1400949"/>
        </a:xfrm>
        <a:prstGeom prst="roundRect">
          <a:avLst/>
        </a:prstGeom>
        <a:solidFill>
          <a:schemeClr val="accent1">
            <a:shade val="50000"/>
            <a:hueOff val="88761"/>
            <a:satOff val="-7116"/>
            <a:lumOff val="2182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solidFill>
                <a:schemeClr val="bg1"/>
              </a:solidFill>
            </a:rPr>
            <a:t>Investigations &amp; Enforcement</a:t>
          </a:r>
        </a:p>
      </dsp:txBody>
      <dsp:txXfrm>
        <a:off x="268013" y="2386778"/>
        <a:ext cx="2018529" cy="1264171"/>
      </dsp:txXfrm>
    </dsp:sp>
    <dsp:sp modelId="{1A81747D-6130-4091-A364-7548BC10C025}">
      <dsp:nvSpPr>
        <dsp:cNvPr id="0" name=""/>
        <dsp:cNvSpPr/>
      </dsp:nvSpPr>
      <dsp:spPr>
        <a:xfrm>
          <a:off x="1277278" y="701623"/>
          <a:ext cx="4634482" cy="4634482"/>
        </a:xfrm>
        <a:custGeom>
          <a:avLst/>
          <a:gdLst/>
          <a:ahLst/>
          <a:cxnLst/>
          <a:rect l="0" t="0" r="0" b="0"/>
          <a:pathLst>
            <a:path>
              <a:moveTo>
                <a:pt x="240016" y="1290233"/>
              </a:moveTo>
              <a:arcTo wR="2317241" hR="2317241" stAng="12378504" swAng="1635855"/>
            </a:path>
          </a:pathLst>
        </a:custGeom>
        <a:noFill/>
        <a:ln w="6350" cap="flat" cmpd="sng" algn="ctr">
          <a:solidFill>
            <a:schemeClr val="accent1">
              <a:shade val="90000"/>
              <a:hueOff val="93127"/>
              <a:satOff val="-6607"/>
              <a:lumOff val="1717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BE99D-FBCE-46D1-9DD0-7909857A218A}">
      <dsp:nvSpPr>
        <dsp:cNvPr id="0" name=""/>
        <dsp:cNvSpPr/>
      </dsp:nvSpPr>
      <dsp:spPr>
        <a:xfrm>
          <a:off x="-5150071" y="-789219"/>
          <a:ext cx="6135528" cy="6135528"/>
        </a:xfrm>
        <a:prstGeom prst="blockArc">
          <a:avLst>
            <a:gd name="adj1" fmla="val 18900000"/>
            <a:gd name="adj2" fmla="val 2700000"/>
            <a:gd name="adj3" fmla="val 352"/>
          </a:avLst>
        </a:pr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D5914D-C346-4189-B00D-7F2E6986D0B3}">
      <dsp:nvSpPr>
        <dsp:cNvPr id="0" name=""/>
        <dsp:cNvSpPr/>
      </dsp:nvSpPr>
      <dsp:spPr>
        <a:xfrm>
          <a:off x="319679" y="207165"/>
          <a:ext cx="5864308" cy="414148"/>
        </a:xfrm>
        <a:prstGeom prst="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8730"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b="1" kern="1200">
              <a:solidFill>
                <a:schemeClr val="bg1"/>
              </a:solidFill>
              <a:latin typeface="+mj-lt"/>
            </a:rPr>
            <a:t>Integrity</a:t>
          </a:r>
        </a:p>
      </dsp:txBody>
      <dsp:txXfrm>
        <a:off x="319679" y="207165"/>
        <a:ext cx="5864308" cy="414148"/>
      </dsp:txXfrm>
    </dsp:sp>
    <dsp:sp modelId="{B2862CCC-2CDF-4B69-838E-4BF3916A0E8A}">
      <dsp:nvSpPr>
        <dsp:cNvPr id="0" name=""/>
        <dsp:cNvSpPr/>
      </dsp:nvSpPr>
      <dsp:spPr>
        <a:xfrm>
          <a:off x="60837" y="155396"/>
          <a:ext cx="517685" cy="517685"/>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F119CF-CC46-452C-8208-34D6A20F599D}">
      <dsp:nvSpPr>
        <dsp:cNvPr id="0" name=""/>
        <dsp:cNvSpPr/>
      </dsp:nvSpPr>
      <dsp:spPr>
        <a:xfrm>
          <a:off x="694728" y="828752"/>
          <a:ext cx="5489260" cy="414148"/>
        </a:xfrm>
        <a:prstGeom prst="rect">
          <a:avLst/>
        </a:prstGeom>
        <a:solidFill>
          <a:schemeClr val="accent1">
            <a:shade val="80000"/>
            <a:hueOff val="24235"/>
            <a:satOff val="-1772"/>
            <a:lumOff val="45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8730"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b="1" kern="1200">
              <a:solidFill>
                <a:schemeClr val="bg1"/>
              </a:solidFill>
              <a:latin typeface="+mj-lt"/>
            </a:rPr>
            <a:t>Accountability</a:t>
          </a:r>
        </a:p>
      </dsp:txBody>
      <dsp:txXfrm>
        <a:off x="694728" y="828752"/>
        <a:ext cx="5489260" cy="414148"/>
      </dsp:txXfrm>
    </dsp:sp>
    <dsp:sp modelId="{F22BD534-1364-4C20-BCD8-BCC48CC182D3}">
      <dsp:nvSpPr>
        <dsp:cNvPr id="0" name=""/>
        <dsp:cNvSpPr/>
      </dsp:nvSpPr>
      <dsp:spPr>
        <a:xfrm>
          <a:off x="435885" y="776983"/>
          <a:ext cx="517685" cy="517685"/>
        </a:xfrm>
        <a:prstGeom prst="ellipse">
          <a:avLst/>
        </a:prstGeom>
        <a:solidFill>
          <a:schemeClr val="lt1">
            <a:hueOff val="0"/>
            <a:satOff val="0"/>
            <a:lumOff val="0"/>
            <a:alphaOff val="0"/>
          </a:schemeClr>
        </a:solidFill>
        <a:ln w="12700" cap="flat" cmpd="sng" algn="ctr">
          <a:solidFill>
            <a:schemeClr val="accent1">
              <a:shade val="80000"/>
              <a:hueOff val="24235"/>
              <a:satOff val="-1772"/>
              <a:lumOff val="45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016938-EEB4-40B3-9D81-49ECF966A397}">
      <dsp:nvSpPr>
        <dsp:cNvPr id="0" name=""/>
        <dsp:cNvSpPr/>
      </dsp:nvSpPr>
      <dsp:spPr>
        <a:xfrm>
          <a:off x="900253" y="1449883"/>
          <a:ext cx="5283735" cy="414148"/>
        </a:xfrm>
        <a:prstGeom prst="rect">
          <a:avLst/>
        </a:prstGeom>
        <a:solidFill>
          <a:schemeClr val="accent1">
            <a:shade val="80000"/>
            <a:hueOff val="48470"/>
            <a:satOff val="-3543"/>
            <a:lumOff val="913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8730"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b="1" kern="1200">
              <a:solidFill>
                <a:schemeClr val="bg1"/>
              </a:solidFill>
              <a:latin typeface="+mj-lt"/>
            </a:rPr>
            <a:t>Fairness</a:t>
          </a:r>
        </a:p>
      </dsp:txBody>
      <dsp:txXfrm>
        <a:off x="900253" y="1449883"/>
        <a:ext cx="5283735" cy="414148"/>
      </dsp:txXfrm>
    </dsp:sp>
    <dsp:sp modelId="{19B3CE27-0044-4C4D-8AEE-18B79272FE6A}">
      <dsp:nvSpPr>
        <dsp:cNvPr id="0" name=""/>
        <dsp:cNvSpPr/>
      </dsp:nvSpPr>
      <dsp:spPr>
        <a:xfrm>
          <a:off x="641410" y="1398115"/>
          <a:ext cx="517685" cy="517685"/>
        </a:xfrm>
        <a:prstGeom prst="ellipse">
          <a:avLst/>
        </a:prstGeom>
        <a:solidFill>
          <a:schemeClr val="lt1">
            <a:hueOff val="0"/>
            <a:satOff val="0"/>
            <a:lumOff val="0"/>
            <a:alphaOff val="0"/>
          </a:schemeClr>
        </a:solidFill>
        <a:ln w="12700" cap="flat" cmpd="sng" algn="ctr">
          <a:solidFill>
            <a:schemeClr val="accent1">
              <a:shade val="80000"/>
              <a:hueOff val="48470"/>
              <a:satOff val="-3543"/>
              <a:lumOff val="9131"/>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BD29CB-AAED-4E50-88CB-D89207176CD5}">
      <dsp:nvSpPr>
        <dsp:cNvPr id="0" name=""/>
        <dsp:cNvSpPr/>
      </dsp:nvSpPr>
      <dsp:spPr>
        <a:xfrm>
          <a:off x="965875" y="2071470"/>
          <a:ext cx="5218113" cy="414148"/>
        </a:xfrm>
        <a:prstGeom prst="rect">
          <a:avLst/>
        </a:prstGeom>
        <a:solidFill>
          <a:schemeClr val="accent1">
            <a:shade val="80000"/>
            <a:hueOff val="72705"/>
            <a:satOff val="-5315"/>
            <a:lumOff val="1369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8730"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b="1" kern="1200">
              <a:solidFill>
                <a:schemeClr val="bg1"/>
              </a:solidFill>
              <a:latin typeface="+mj-lt"/>
            </a:rPr>
            <a:t>Equality</a:t>
          </a:r>
        </a:p>
      </dsp:txBody>
      <dsp:txXfrm>
        <a:off x="965875" y="2071470"/>
        <a:ext cx="5218113" cy="414148"/>
      </dsp:txXfrm>
    </dsp:sp>
    <dsp:sp modelId="{C6C1B5C0-82C9-42B2-97E5-72B334C39D61}">
      <dsp:nvSpPr>
        <dsp:cNvPr id="0" name=""/>
        <dsp:cNvSpPr/>
      </dsp:nvSpPr>
      <dsp:spPr>
        <a:xfrm>
          <a:off x="707032" y="2019702"/>
          <a:ext cx="517685" cy="517685"/>
        </a:xfrm>
        <a:prstGeom prst="ellipse">
          <a:avLst/>
        </a:prstGeom>
        <a:solidFill>
          <a:schemeClr val="lt1">
            <a:hueOff val="0"/>
            <a:satOff val="0"/>
            <a:lumOff val="0"/>
            <a:alphaOff val="0"/>
          </a:schemeClr>
        </a:solidFill>
        <a:ln w="12700" cap="flat" cmpd="sng" algn="ctr">
          <a:solidFill>
            <a:schemeClr val="accent1">
              <a:shade val="80000"/>
              <a:hueOff val="72705"/>
              <a:satOff val="-5315"/>
              <a:lumOff val="136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BCD9D1-4D77-43B3-B3AE-85E71AF0F200}">
      <dsp:nvSpPr>
        <dsp:cNvPr id="0" name=""/>
        <dsp:cNvSpPr/>
      </dsp:nvSpPr>
      <dsp:spPr>
        <a:xfrm>
          <a:off x="900253" y="2693057"/>
          <a:ext cx="5283735" cy="414148"/>
        </a:xfrm>
        <a:prstGeom prst="rect">
          <a:avLst/>
        </a:prstGeom>
        <a:solidFill>
          <a:schemeClr val="accent1">
            <a:shade val="80000"/>
            <a:hueOff val="96940"/>
            <a:satOff val="-7087"/>
            <a:lumOff val="182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8730"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b="1" kern="1200">
              <a:solidFill>
                <a:schemeClr val="bg1"/>
              </a:solidFill>
              <a:latin typeface="+mj-lt"/>
            </a:rPr>
            <a:t>Transparency</a:t>
          </a:r>
        </a:p>
      </dsp:txBody>
      <dsp:txXfrm>
        <a:off x="900253" y="2693057"/>
        <a:ext cx="5283735" cy="414148"/>
      </dsp:txXfrm>
    </dsp:sp>
    <dsp:sp modelId="{5BBEDF7A-F6D2-4C4A-9038-0ABB458F3B4F}">
      <dsp:nvSpPr>
        <dsp:cNvPr id="0" name=""/>
        <dsp:cNvSpPr/>
      </dsp:nvSpPr>
      <dsp:spPr>
        <a:xfrm>
          <a:off x="641410" y="2641289"/>
          <a:ext cx="517685" cy="517685"/>
        </a:xfrm>
        <a:prstGeom prst="ellipse">
          <a:avLst/>
        </a:prstGeom>
        <a:solidFill>
          <a:schemeClr val="lt1">
            <a:hueOff val="0"/>
            <a:satOff val="0"/>
            <a:lumOff val="0"/>
            <a:alphaOff val="0"/>
          </a:schemeClr>
        </a:solidFill>
        <a:ln w="12700" cap="flat" cmpd="sng" algn="ctr">
          <a:solidFill>
            <a:schemeClr val="accent1">
              <a:shade val="80000"/>
              <a:hueOff val="96940"/>
              <a:satOff val="-7087"/>
              <a:lumOff val="182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BF6AB0-1652-4DA7-8B15-D006B0B73090}">
      <dsp:nvSpPr>
        <dsp:cNvPr id="0" name=""/>
        <dsp:cNvSpPr/>
      </dsp:nvSpPr>
      <dsp:spPr>
        <a:xfrm>
          <a:off x="694728" y="3314189"/>
          <a:ext cx="5489260" cy="414148"/>
        </a:xfrm>
        <a:prstGeom prst="rect">
          <a:avLst/>
        </a:prstGeom>
        <a:solidFill>
          <a:schemeClr val="accent1">
            <a:shade val="80000"/>
            <a:hueOff val="121175"/>
            <a:satOff val="-8858"/>
            <a:lumOff val="2282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8730"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b="1" kern="1200">
              <a:solidFill>
                <a:schemeClr val="bg1"/>
              </a:solidFill>
              <a:latin typeface="+mj-lt"/>
            </a:rPr>
            <a:t>Honesty</a:t>
          </a:r>
        </a:p>
      </dsp:txBody>
      <dsp:txXfrm>
        <a:off x="694728" y="3314189"/>
        <a:ext cx="5489260" cy="414148"/>
      </dsp:txXfrm>
    </dsp:sp>
    <dsp:sp modelId="{A7A13FBB-DDE0-4E45-90F4-3EC03831B2B8}">
      <dsp:nvSpPr>
        <dsp:cNvPr id="0" name=""/>
        <dsp:cNvSpPr/>
      </dsp:nvSpPr>
      <dsp:spPr>
        <a:xfrm>
          <a:off x="435885" y="3262420"/>
          <a:ext cx="517685" cy="517685"/>
        </a:xfrm>
        <a:prstGeom prst="ellipse">
          <a:avLst/>
        </a:prstGeom>
        <a:solidFill>
          <a:schemeClr val="lt1">
            <a:hueOff val="0"/>
            <a:satOff val="0"/>
            <a:lumOff val="0"/>
            <a:alphaOff val="0"/>
          </a:schemeClr>
        </a:solidFill>
        <a:ln w="12700" cap="flat" cmpd="sng" algn="ctr">
          <a:solidFill>
            <a:schemeClr val="accent1">
              <a:shade val="80000"/>
              <a:hueOff val="121175"/>
              <a:satOff val="-8858"/>
              <a:lumOff val="22827"/>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3FEB43-CF55-4060-A541-E5301BE310EC}">
      <dsp:nvSpPr>
        <dsp:cNvPr id="0" name=""/>
        <dsp:cNvSpPr/>
      </dsp:nvSpPr>
      <dsp:spPr>
        <a:xfrm>
          <a:off x="319679" y="3935776"/>
          <a:ext cx="5864308" cy="414148"/>
        </a:xfrm>
        <a:prstGeom prst="rect">
          <a:avLst/>
        </a:prstGeom>
        <a:solidFill>
          <a:schemeClr val="accent1">
            <a:shade val="80000"/>
            <a:hueOff val="145410"/>
            <a:satOff val="-10630"/>
            <a:lumOff val="2739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8730"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b="1" kern="1200">
              <a:solidFill>
                <a:schemeClr val="bg1"/>
              </a:solidFill>
              <a:latin typeface="+mj-lt"/>
            </a:rPr>
            <a:t>Stewardship of State Resources</a:t>
          </a:r>
        </a:p>
      </dsp:txBody>
      <dsp:txXfrm>
        <a:off x="319679" y="3935776"/>
        <a:ext cx="5864308" cy="414148"/>
      </dsp:txXfrm>
    </dsp:sp>
    <dsp:sp modelId="{E27EA2D5-D869-4B7D-9446-B1948ECD6E29}">
      <dsp:nvSpPr>
        <dsp:cNvPr id="0" name=""/>
        <dsp:cNvSpPr/>
      </dsp:nvSpPr>
      <dsp:spPr>
        <a:xfrm>
          <a:off x="60837" y="3884007"/>
          <a:ext cx="517685" cy="517685"/>
        </a:xfrm>
        <a:prstGeom prst="ellipse">
          <a:avLst/>
        </a:prstGeom>
        <a:solidFill>
          <a:schemeClr val="lt1">
            <a:hueOff val="0"/>
            <a:satOff val="0"/>
            <a:lumOff val="0"/>
            <a:alphaOff val="0"/>
          </a:schemeClr>
        </a:solidFill>
        <a:ln w="12700" cap="flat" cmpd="sng" algn="ctr">
          <a:solidFill>
            <a:schemeClr val="accent1">
              <a:shade val="80000"/>
              <a:hueOff val="145410"/>
              <a:satOff val="-10630"/>
              <a:lumOff val="2739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EA52C-BD6E-4674-BE94-7E6DF9BA98E3}">
      <dsp:nvSpPr>
        <dsp:cNvPr id="0" name=""/>
        <dsp:cNvSpPr/>
      </dsp:nvSpPr>
      <dsp:spPr>
        <a:xfrm>
          <a:off x="624768" y="581755"/>
          <a:ext cx="956137" cy="9561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41EC8C-EBBC-4F44-8262-8974D781C1BC}">
      <dsp:nvSpPr>
        <dsp:cNvPr id="0" name=""/>
        <dsp:cNvSpPr/>
      </dsp:nvSpPr>
      <dsp:spPr>
        <a:xfrm>
          <a:off x="40462" y="1873605"/>
          <a:ext cx="212475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a:t>Impartiality </a:t>
          </a:r>
        </a:p>
      </dsp:txBody>
      <dsp:txXfrm>
        <a:off x="40462" y="1873605"/>
        <a:ext cx="2124750" cy="945000"/>
      </dsp:txXfrm>
    </dsp:sp>
    <dsp:sp modelId="{CC00C104-D8CF-49C4-AF27-181EE7248325}">
      <dsp:nvSpPr>
        <dsp:cNvPr id="0" name=""/>
        <dsp:cNvSpPr/>
      </dsp:nvSpPr>
      <dsp:spPr>
        <a:xfrm>
          <a:off x="3121350" y="581755"/>
          <a:ext cx="956137" cy="9561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7F2B95-D729-4F0A-B535-6E2C1C07EADE}">
      <dsp:nvSpPr>
        <dsp:cNvPr id="0" name=""/>
        <dsp:cNvSpPr/>
      </dsp:nvSpPr>
      <dsp:spPr>
        <a:xfrm>
          <a:off x="2537043" y="1873605"/>
          <a:ext cx="212475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a:t>Confidentiality</a:t>
          </a:r>
        </a:p>
      </dsp:txBody>
      <dsp:txXfrm>
        <a:off x="2537043" y="1873605"/>
        <a:ext cx="2124750" cy="945000"/>
      </dsp:txXfrm>
    </dsp:sp>
    <dsp:sp modelId="{C4906324-8923-4CB9-9C8F-BC9DE4790020}">
      <dsp:nvSpPr>
        <dsp:cNvPr id="0" name=""/>
        <dsp:cNvSpPr/>
      </dsp:nvSpPr>
      <dsp:spPr>
        <a:xfrm>
          <a:off x="5617931" y="581755"/>
          <a:ext cx="956137" cy="9561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0E41B3-8214-4910-A85A-0EF9171294FE}">
      <dsp:nvSpPr>
        <dsp:cNvPr id="0" name=""/>
        <dsp:cNvSpPr/>
      </dsp:nvSpPr>
      <dsp:spPr>
        <a:xfrm>
          <a:off x="5033625" y="1873605"/>
          <a:ext cx="212475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a:t>Misuse Of State Resources</a:t>
          </a:r>
        </a:p>
      </dsp:txBody>
      <dsp:txXfrm>
        <a:off x="5033625" y="1873605"/>
        <a:ext cx="2124750" cy="945000"/>
      </dsp:txXfrm>
    </dsp:sp>
    <dsp:sp modelId="{FE4822C4-4581-4D34-8C4B-A0F97DF30ED4}">
      <dsp:nvSpPr>
        <dsp:cNvPr id="0" name=""/>
        <dsp:cNvSpPr/>
      </dsp:nvSpPr>
      <dsp:spPr>
        <a:xfrm>
          <a:off x="8114512" y="581755"/>
          <a:ext cx="956137" cy="9561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54F2B0-5DA4-4936-BECD-7E9B145472FF}">
      <dsp:nvSpPr>
        <dsp:cNvPr id="0" name=""/>
        <dsp:cNvSpPr/>
      </dsp:nvSpPr>
      <dsp:spPr>
        <a:xfrm>
          <a:off x="7530206" y="1873605"/>
          <a:ext cx="212475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a:t>Financial Conflicts Of Interest</a:t>
          </a:r>
        </a:p>
      </dsp:txBody>
      <dsp:txXfrm>
        <a:off x="7530206" y="1873605"/>
        <a:ext cx="2124750" cy="945000"/>
      </dsp:txXfrm>
    </dsp:sp>
    <dsp:sp modelId="{6A9BA88B-1A01-421B-9D11-481DA75AB028}">
      <dsp:nvSpPr>
        <dsp:cNvPr id="0" name=""/>
        <dsp:cNvSpPr/>
      </dsp:nvSpPr>
      <dsp:spPr>
        <a:xfrm>
          <a:off x="10611093" y="581755"/>
          <a:ext cx="956137" cy="95613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03E346-5AA1-4553-ADAB-CBFCE685A0EF}">
      <dsp:nvSpPr>
        <dsp:cNvPr id="0" name=""/>
        <dsp:cNvSpPr/>
      </dsp:nvSpPr>
      <dsp:spPr>
        <a:xfrm>
          <a:off x="10026787" y="1873605"/>
          <a:ext cx="212475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a:t>Maintaining Public Confidence In Public Integrity</a:t>
          </a:r>
        </a:p>
      </dsp:txBody>
      <dsp:txXfrm>
        <a:off x="10026787" y="1873605"/>
        <a:ext cx="2124750" cy="945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F46A7-4F53-429F-8E73-88BED47C758B}">
      <dsp:nvSpPr>
        <dsp:cNvPr id="0" name=""/>
        <dsp:cNvSpPr/>
      </dsp:nvSpPr>
      <dsp:spPr>
        <a:xfrm>
          <a:off x="685795" y="48901"/>
          <a:ext cx="2589288" cy="7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b="1" kern="1200">
              <a:effectLst>
                <a:outerShdw blurRad="38100" dist="38100" dir="2700000" algn="tl">
                  <a:srgbClr val="000000">
                    <a:alpha val="43137"/>
                  </a:srgbClr>
                </a:outerShdw>
              </a:effectLst>
              <a:latin typeface="+mj-lt"/>
            </a:rPr>
            <a:t>Standard A</a:t>
          </a:r>
        </a:p>
      </dsp:txBody>
      <dsp:txXfrm>
        <a:off x="685795" y="48901"/>
        <a:ext cx="2589288" cy="792000"/>
      </dsp:txXfrm>
    </dsp:sp>
    <dsp:sp modelId="{8326955E-664F-48C1-9284-7A5B251BBEC1}">
      <dsp:nvSpPr>
        <dsp:cNvPr id="0" name=""/>
        <dsp:cNvSpPr/>
      </dsp:nvSpPr>
      <dsp:spPr>
        <a:xfrm>
          <a:off x="3275083" y="48901"/>
          <a:ext cx="449580" cy="792000"/>
        </a:xfrm>
        <a:prstGeom prst="leftBrace">
          <a:avLst>
            <a:gd name="adj1" fmla="val 35000"/>
            <a:gd name="adj2" fmla="val 50000"/>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0646D4-9D35-4908-A23D-3B242B70BB24}">
      <dsp:nvSpPr>
        <dsp:cNvPr id="0" name=""/>
        <dsp:cNvSpPr/>
      </dsp:nvSpPr>
      <dsp:spPr>
        <a:xfrm>
          <a:off x="3904495" y="48901"/>
          <a:ext cx="4401309" cy="792000"/>
        </a:xfrm>
        <a:prstGeom prst="rect">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b="1" kern="1200">
              <a:effectLst>
                <a:outerShdw blurRad="38100" dist="38100" dir="2700000" algn="tl">
                  <a:srgbClr val="000000">
                    <a:alpha val="43137"/>
                  </a:srgbClr>
                </a:outerShdw>
              </a:effectLst>
              <a:latin typeface="+mj-lt"/>
            </a:rPr>
            <a:t>Impartiality</a:t>
          </a:r>
        </a:p>
      </dsp:txBody>
      <dsp:txXfrm>
        <a:off x="3904495" y="48901"/>
        <a:ext cx="4401309" cy="792000"/>
      </dsp:txXfrm>
    </dsp:sp>
    <dsp:sp modelId="{2F1EEE04-4012-4491-AFDE-872CECAFB219}">
      <dsp:nvSpPr>
        <dsp:cNvPr id="0" name=""/>
        <dsp:cNvSpPr/>
      </dsp:nvSpPr>
      <dsp:spPr>
        <a:xfrm>
          <a:off x="685795" y="984901"/>
          <a:ext cx="2589288" cy="7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b="1" kern="1200">
              <a:effectLst>
                <a:outerShdw blurRad="38100" dist="38100" dir="2700000" algn="tl">
                  <a:srgbClr val="000000">
                    <a:alpha val="43137"/>
                  </a:srgbClr>
                </a:outerShdw>
              </a:effectLst>
              <a:latin typeface="+mj-lt"/>
            </a:rPr>
            <a:t>Standards B &amp; C </a:t>
          </a:r>
        </a:p>
      </dsp:txBody>
      <dsp:txXfrm>
        <a:off x="685795" y="984901"/>
        <a:ext cx="2589288" cy="792000"/>
      </dsp:txXfrm>
    </dsp:sp>
    <dsp:sp modelId="{F7A0922C-CAEE-4160-9440-AAB863F06C46}">
      <dsp:nvSpPr>
        <dsp:cNvPr id="0" name=""/>
        <dsp:cNvSpPr/>
      </dsp:nvSpPr>
      <dsp:spPr>
        <a:xfrm>
          <a:off x="3275083" y="984901"/>
          <a:ext cx="449580" cy="792000"/>
        </a:xfrm>
        <a:prstGeom prst="leftBrace">
          <a:avLst>
            <a:gd name="adj1" fmla="val 35000"/>
            <a:gd name="adj2" fmla="val 50000"/>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7FD0FD-F893-435D-9E47-2646079E24F7}">
      <dsp:nvSpPr>
        <dsp:cNvPr id="0" name=""/>
        <dsp:cNvSpPr/>
      </dsp:nvSpPr>
      <dsp:spPr>
        <a:xfrm>
          <a:off x="3904495" y="984901"/>
          <a:ext cx="4401309" cy="792000"/>
        </a:xfrm>
        <a:prstGeom prst="rect">
          <a:avLst/>
        </a:prstGeom>
        <a:solidFill>
          <a:schemeClr val="accent1">
            <a:shade val="50000"/>
            <a:hueOff val="59174"/>
            <a:satOff val="-4744"/>
            <a:lumOff val="1455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b="1" kern="1200">
              <a:effectLst>
                <a:outerShdw blurRad="38100" dist="38100" dir="2700000" algn="tl">
                  <a:srgbClr val="000000">
                    <a:alpha val="43137"/>
                  </a:srgbClr>
                </a:outerShdw>
              </a:effectLst>
              <a:latin typeface="+mj-lt"/>
            </a:rPr>
            <a:t>Disclosing Confidential Information</a:t>
          </a:r>
        </a:p>
      </dsp:txBody>
      <dsp:txXfrm>
        <a:off x="3904495" y="984901"/>
        <a:ext cx="4401309" cy="792000"/>
      </dsp:txXfrm>
    </dsp:sp>
    <dsp:sp modelId="{BEF6B1EB-B8F9-47AB-A9CD-E240DD960F40}">
      <dsp:nvSpPr>
        <dsp:cNvPr id="0" name=""/>
        <dsp:cNvSpPr/>
      </dsp:nvSpPr>
      <dsp:spPr>
        <a:xfrm>
          <a:off x="685795" y="1920901"/>
          <a:ext cx="2589288" cy="7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b="1" kern="1200">
              <a:effectLst>
                <a:outerShdw blurRad="38100" dist="38100" dir="2700000" algn="tl">
                  <a:srgbClr val="000000">
                    <a:alpha val="43137"/>
                  </a:srgbClr>
                </a:outerShdw>
              </a:effectLst>
              <a:latin typeface="+mj-lt"/>
            </a:rPr>
            <a:t>Standard D </a:t>
          </a:r>
        </a:p>
      </dsp:txBody>
      <dsp:txXfrm>
        <a:off x="685795" y="1920901"/>
        <a:ext cx="2589288" cy="792000"/>
      </dsp:txXfrm>
    </dsp:sp>
    <dsp:sp modelId="{A77FA558-04C8-4108-AF28-0517BC5A8DE0}">
      <dsp:nvSpPr>
        <dsp:cNvPr id="0" name=""/>
        <dsp:cNvSpPr/>
      </dsp:nvSpPr>
      <dsp:spPr>
        <a:xfrm>
          <a:off x="3275083" y="1920901"/>
          <a:ext cx="449580" cy="792000"/>
        </a:xfrm>
        <a:prstGeom prst="leftBrace">
          <a:avLst>
            <a:gd name="adj1" fmla="val 35000"/>
            <a:gd name="adj2" fmla="val 50000"/>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208B02-24DA-4A38-88C0-199903402C79}">
      <dsp:nvSpPr>
        <dsp:cNvPr id="0" name=""/>
        <dsp:cNvSpPr/>
      </dsp:nvSpPr>
      <dsp:spPr>
        <a:xfrm>
          <a:off x="3904495" y="1920901"/>
          <a:ext cx="4401309" cy="792000"/>
        </a:xfrm>
        <a:prstGeom prst="rect">
          <a:avLst/>
        </a:prstGeom>
        <a:solidFill>
          <a:schemeClr val="accent1">
            <a:shade val="50000"/>
            <a:hueOff val="118348"/>
            <a:satOff val="-9488"/>
            <a:lumOff val="2910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b="1" kern="1200">
              <a:effectLst>
                <a:outerShdw blurRad="38100" dist="38100" dir="2700000" algn="tl">
                  <a:srgbClr val="000000">
                    <a:alpha val="43137"/>
                  </a:srgbClr>
                </a:outerShdw>
              </a:effectLst>
              <a:latin typeface="+mj-lt"/>
            </a:rPr>
            <a:t>Securing privileges or favors based on your State job</a:t>
          </a:r>
        </a:p>
      </dsp:txBody>
      <dsp:txXfrm>
        <a:off x="3904495" y="1920901"/>
        <a:ext cx="4401309" cy="792000"/>
      </dsp:txXfrm>
    </dsp:sp>
    <dsp:sp modelId="{2E126B2E-70C1-46DE-9937-1070D21AF4F1}">
      <dsp:nvSpPr>
        <dsp:cNvPr id="0" name=""/>
        <dsp:cNvSpPr/>
      </dsp:nvSpPr>
      <dsp:spPr>
        <a:xfrm>
          <a:off x="685795" y="2856901"/>
          <a:ext cx="2589288" cy="7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b="1" kern="1200">
              <a:effectLst>
                <a:outerShdw blurRad="38100" dist="38100" dir="2700000" algn="tl">
                  <a:srgbClr val="000000">
                    <a:alpha val="43137"/>
                  </a:srgbClr>
                </a:outerShdw>
              </a:effectLst>
              <a:latin typeface="+mj-lt"/>
            </a:rPr>
            <a:t>Standards  E &amp; G</a:t>
          </a:r>
        </a:p>
      </dsp:txBody>
      <dsp:txXfrm>
        <a:off x="685795" y="2856901"/>
        <a:ext cx="2589288" cy="792000"/>
      </dsp:txXfrm>
    </dsp:sp>
    <dsp:sp modelId="{EB1E4BCA-22E5-4C87-83FE-159E0107B4A0}">
      <dsp:nvSpPr>
        <dsp:cNvPr id="0" name=""/>
        <dsp:cNvSpPr/>
      </dsp:nvSpPr>
      <dsp:spPr>
        <a:xfrm>
          <a:off x="3275083" y="2856901"/>
          <a:ext cx="449580" cy="792000"/>
        </a:xfrm>
        <a:prstGeom prst="leftBrace">
          <a:avLst>
            <a:gd name="adj1" fmla="val 35000"/>
            <a:gd name="adj2" fmla="val 50000"/>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327F8D-11FF-40B1-9961-3DBCA7362236}">
      <dsp:nvSpPr>
        <dsp:cNvPr id="0" name=""/>
        <dsp:cNvSpPr/>
      </dsp:nvSpPr>
      <dsp:spPr>
        <a:xfrm>
          <a:off x="3904495" y="2856901"/>
          <a:ext cx="4401309" cy="792000"/>
        </a:xfrm>
        <a:prstGeom prst="rect">
          <a:avLst/>
        </a:prstGeom>
        <a:solidFill>
          <a:schemeClr val="accent1">
            <a:shade val="50000"/>
            <a:hueOff val="177523"/>
            <a:satOff val="-14232"/>
            <a:lumOff val="436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b="1" kern="1200">
              <a:effectLst>
                <a:outerShdw blurRad="38100" dist="38100" dir="2700000" algn="tl">
                  <a:srgbClr val="000000">
                    <a:alpha val="43137"/>
                  </a:srgbClr>
                </a:outerShdw>
              </a:effectLst>
              <a:latin typeface="+mj-lt"/>
            </a:rPr>
            <a:t>Financial Conflicts</a:t>
          </a:r>
        </a:p>
      </dsp:txBody>
      <dsp:txXfrm>
        <a:off x="3904495" y="2856901"/>
        <a:ext cx="4401309" cy="792000"/>
      </dsp:txXfrm>
    </dsp:sp>
    <dsp:sp modelId="{8B2C200E-B75F-4713-9B00-FE87B47C4A06}">
      <dsp:nvSpPr>
        <dsp:cNvPr id="0" name=""/>
        <dsp:cNvSpPr/>
      </dsp:nvSpPr>
      <dsp:spPr>
        <a:xfrm>
          <a:off x="685795" y="3792901"/>
          <a:ext cx="2589288" cy="7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b="1" kern="1200">
              <a:effectLst>
                <a:outerShdw blurRad="38100" dist="38100" dir="2700000" algn="tl">
                  <a:srgbClr val="000000">
                    <a:alpha val="43137"/>
                  </a:srgbClr>
                </a:outerShdw>
              </a:effectLst>
              <a:latin typeface="+mj-lt"/>
            </a:rPr>
            <a:t>Standards F &amp; H</a:t>
          </a:r>
        </a:p>
      </dsp:txBody>
      <dsp:txXfrm>
        <a:off x="685795" y="3792901"/>
        <a:ext cx="2589288" cy="792000"/>
      </dsp:txXfrm>
    </dsp:sp>
    <dsp:sp modelId="{F1825CED-3B5C-4C4E-956D-03D37FF69196}">
      <dsp:nvSpPr>
        <dsp:cNvPr id="0" name=""/>
        <dsp:cNvSpPr/>
      </dsp:nvSpPr>
      <dsp:spPr>
        <a:xfrm>
          <a:off x="3275083" y="3792901"/>
          <a:ext cx="449580" cy="792000"/>
        </a:xfrm>
        <a:prstGeom prst="leftBrace">
          <a:avLst>
            <a:gd name="adj1" fmla="val 35000"/>
            <a:gd name="adj2" fmla="val 50000"/>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86B4AA-73F9-4836-892E-922E3E6B4465}">
      <dsp:nvSpPr>
        <dsp:cNvPr id="0" name=""/>
        <dsp:cNvSpPr/>
      </dsp:nvSpPr>
      <dsp:spPr>
        <a:xfrm>
          <a:off x="3904495" y="3792901"/>
          <a:ext cx="4401309" cy="792000"/>
        </a:xfrm>
        <a:prstGeom prst="rect">
          <a:avLst/>
        </a:prstGeom>
        <a:solidFill>
          <a:schemeClr val="accent1">
            <a:shade val="50000"/>
            <a:hueOff val="118348"/>
            <a:satOff val="-9488"/>
            <a:lumOff val="2910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b="1" kern="1200">
              <a:effectLst>
                <a:outerShdw blurRad="38100" dist="38100" dir="2700000" algn="tl">
                  <a:srgbClr val="000000">
                    <a:alpha val="43137"/>
                  </a:srgbClr>
                </a:outerShdw>
              </a:effectLst>
              <a:latin typeface="Century Gothic" panose="020B0502020202020204"/>
              <a:ea typeface="+mn-ea"/>
              <a:cs typeface="+mn-cs"/>
            </a:rPr>
            <a:t>“Integrity Standards”</a:t>
          </a:r>
          <a:endParaRPr lang="en-US" sz="2800" b="1" kern="1200">
            <a:effectLst>
              <a:outerShdw blurRad="38100" dist="38100" dir="2700000" algn="tl">
                <a:srgbClr val="000000">
                  <a:alpha val="43137"/>
                </a:srgbClr>
              </a:outerShdw>
            </a:effectLst>
            <a:latin typeface="+mj-lt"/>
          </a:endParaRPr>
        </a:p>
      </dsp:txBody>
      <dsp:txXfrm>
        <a:off x="3904495" y="3792901"/>
        <a:ext cx="4401309" cy="792000"/>
      </dsp:txXfrm>
    </dsp:sp>
    <dsp:sp modelId="{7C282867-C287-4533-A902-B8A1098B93FD}">
      <dsp:nvSpPr>
        <dsp:cNvPr id="0" name=""/>
        <dsp:cNvSpPr/>
      </dsp:nvSpPr>
      <dsp:spPr>
        <a:xfrm>
          <a:off x="685795" y="4728901"/>
          <a:ext cx="2589288" cy="7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b="1" kern="1200">
              <a:effectLst>
                <a:outerShdw blurRad="38100" dist="38100" dir="2700000" algn="tl">
                  <a:srgbClr val="000000">
                    <a:alpha val="43137"/>
                  </a:srgbClr>
                </a:outerShdw>
              </a:effectLst>
              <a:latin typeface="+mj-lt"/>
            </a:rPr>
            <a:t>Standard I</a:t>
          </a:r>
        </a:p>
      </dsp:txBody>
      <dsp:txXfrm>
        <a:off x="685795" y="4728901"/>
        <a:ext cx="2589288" cy="792000"/>
      </dsp:txXfrm>
    </dsp:sp>
    <dsp:sp modelId="{F3607280-622A-4CB6-A975-38D6182358B5}">
      <dsp:nvSpPr>
        <dsp:cNvPr id="0" name=""/>
        <dsp:cNvSpPr/>
      </dsp:nvSpPr>
      <dsp:spPr>
        <a:xfrm>
          <a:off x="3275083" y="4728901"/>
          <a:ext cx="449580" cy="792000"/>
        </a:xfrm>
        <a:prstGeom prst="leftBrace">
          <a:avLst>
            <a:gd name="adj1" fmla="val 35000"/>
            <a:gd name="adj2" fmla="val 50000"/>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9F60E2-29CD-49E7-AD34-76FC2D58DF18}">
      <dsp:nvSpPr>
        <dsp:cNvPr id="0" name=""/>
        <dsp:cNvSpPr/>
      </dsp:nvSpPr>
      <dsp:spPr>
        <a:xfrm>
          <a:off x="3904495" y="4728901"/>
          <a:ext cx="4401309" cy="792000"/>
        </a:xfrm>
        <a:prstGeom prst="rect">
          <a:avLst/>
        </a:prstGeom>
        <a:solidFill>
          <a:schemeClr val="accent1">
            <a:shade val="50000"/>
            <a:hueOff val="59174"/>
            <a:satOff val="-4744"/>
            <a:lumOff val="1455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b="1" kern="1200">
              <a:effectLst>
                <a:outerShdw blurRad="38100" dist="38100" dir="2700000" algn="tl">
                  <a:srgbClr val="000000">
                    <a:alpha val="43137"/>
                  </a:srgbClr>
                </a:outerShdw>
              </a:effectLst>
              <a:latin typeface="+mj-lt"/>
            </a:rPr>
            <a:t>Doing Business with the State</a:t>
          </a:r>
        </a:p>
      </dsp:txBody>
      <dsp:txXfrm>
        <a:off x="3904495" y="4728901"/>
        <a:ext cx="4401309" cy="792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29C37-4FAA-47CD-8294-2CEF39629784}">
      <dsp:nvSpPr>
        <dsp:cNvPr id="0" name=""/>
        <dsp:cNvSpPr/>
      </dsp:nvSpPr>
      <dsp:spPr>
        <a:xfrm>
          <a:off x="1398842" y="404251"/>
          <a:ext cx="7696342" cy="223315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1259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b="1" kern="1200" dirty="0">
              <a:solidFill>
                <a:schemeClr val="tx1"/>
              </a:solidFill>
            </a:rPr>
            <a:t>You work for ITS in the procurement department, which purchases computers for the State. You may not participate in the decision to purchase computer equipment if your spouse works for a company that that is bidding on the equipment purchase.</a:t>
          </a:r>
        </a:p>
      </dsp:txBody>
      <dsp:txXfrm>
        <a:off x="1398842" y="404251"/>
        <a:ext cx="7696342" cy="2233154"/>
      </dsp:txXfrm>
    </dsp:sp>
    <dsp:sp modelId="{47AD5A4E-047F-4D3A-B48F-57933350E554}">
      <dsp:nvSpPr>
        <dsp:cNvPr id="0" name=""/>
        <dsp:cNvSpPr/>
      </dsp:nvSpPr>
      <dsp:spPr>
        <a:xfrm>
          <a:off x="1168548" y="78714"/>
          <a:ext cx="1563207" cy="234481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2000" r="-6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64EF81-043F-4880-8E67-7808B29EFB5C}">
      <dsp:nvSpPr>
        <dsp:cNvPr id="0" name=""/>
        <dsp:cNvSpPr/>
      </dsp:nvSpPr>
      <dsp:spPr>
        <a:xfrm>
          <a:off x="1398842" y="3157102"/>
          <a:ext cx="7696342" cy="223315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1259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b="1" kern="1200" dirty="0">
              <a:solidFill>
                <a:schemeClr val="tx1"/>
              </a:solidFill>
            </a:rPr>
            <a:t>You work for the Gaming Commission, which licenses new casinos. You have information that a certain casino company will soon be licensed in the state and realize that you have an opportunity to make a profitable investment in the casino before the licensure is publicly announced. Using your “insider knowledge” to make this kind of financial investment would be a violation of Standard G.</a:t>
          </a:r>
        </a:p>
      </dsp:txBody>
      <dsp:txXfrm>
        <a:off x="1398842" y="3157102"/>
        <a:ext cx="7696342" cy="2233154"/>
      </dsp:txXfrm>
    </dsp:sp>
    <dsp:sp modelId="{3ECB5885-5E1A-42DF-932D-23B0AD4B7F11}">
      <dsp:nvSpPr>
        <dsp:cNvPr id="0" name=""/>
        <dsp:cNvSpPr/>
      </dsp:nvSpPr>
      <dsp:spPr>
        <a:xfrm>
          <a:off x="1168548" y="2890007"/>
          <a:ext cx="1563207" cy="2344811"/>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731BA-FF9D-49F8-BE35-5A774AC52440}">
      <dsp:nvSpPr>
        <dsp:cNvPr id="0" name=""/>
        <dsp:cNvSpPr/>
      </dsp:nvSpPr>
      <dsp:spPr>
        <a:xfrm>
          <a:off x="0" y="432135"/>
          <a:ext cx="2628900" cy="148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rtl="0">
            <a:lnSpc>
              <a:spcPct val="90000"/>
            </a:lnSpc>
            <a:spcBef>
              <a:spcPct val="0"/>
            </a:spcBef>
            <a:spcAft>
              <a:spcPct val="35000"/>
            </a:spcAft>
            <a:buNone/>
          </a:pPr>
          <a:r>
            <a:rPr lang="en-US" sz="2400" b="1" kern="1200">
              <a:effectLst>
                <a:outerShdw blurRad="38100" dist="38100" dir="2700000" algn="tl">
                  <a:srgbClr val="000000">
                    <a:alpha val="43137"/>
                  </a:srgbClr>
                </a:outerShdw>
              </a:effectLst>
            </a:rPr>
            <a:t>Annual compensation between $1,000 and $5,000 </a:t>
          </a:r>
        </a:p>
      </dsp:txBody>
      <dsp:txXfrm>
        <a:off x="0" y="432135"/>
        <a:ext cx="2628900" cy="1488093"/>
      </dsp:txXfrm>
    </dsp:sp>
    <dsp:sp modelId="{44BBF512-3A83-479A-BEFB-798B7FF2CBCE}">
      <dsp:nvSpPr>
        <dsp:cNvPr id="0" name=""/>
        <dsp:cNvSpPr/>
      </dsp:nvSpPr>
      <dsp:spPr>
        <a:xfrm>
          <a:off x="2628899" y="432135"/>
          <a:ext cx="525780" cy="1488093"/>
        </a:xfrm>
        <a:prstGeom prst="leftBrace">
          <a:avLst>
            <a:gd name="adj1" fmla="val 35000"/>
            <a:gd name="adj2" fmla="val 50000"/>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4174AE-D4CF-4989-9637-8AAD0F559728}">
      <dsp:nvSpPr>
        <dsp:cNvPr id="0" name=""/>
        <dsp:cNvSpPr/>
      </dsp:nvSpPr>
      <dsp:spPr>
        <a:xfrm>
          <a:off x="3364991" y="432135"/>
          <a:ext cx="7150608" cy="1488093"/>
        </a:xfrm>
        <a:prstGeom prst="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US" sz="2000" b="1" kern="1200">
              <a:solidFill>
                <a:srgbClr val="000000"/>
              </a:solidFill>
            </a:rPr>
            <a:t>Requires agency approval</a:t>
          </a:r>
        </a:p>
      </dsp:txBody>
      <dsp:txXfrm>
        <a:off x="3364991" y="432135"/>
        <a:ext cx="7150608" cy="1488093"/>
      </dsp:txXfrm>
    </dsp:sp>
    <dsp:sp modelId="{0878E1E8-E71B-41F5-9A14-53FD3BA42FD5}">
      <dsp:nvSpPr>
        <dsp:cNvPr id="0" name=""/>
        <dsp:cNvSpPr/>
      </dsp:nvSpPr>
      <dsp:spPr>
        <a:xfrm>
          <a:off x="0" y="2154229"/>
          <a:ext cx="2628900" cy="148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rtl="0">
            <a:lnSpc>
              <a:spcPct val="90000"/>
            </a:lnSpc>
            <a:spcBef>
              <a:spcPct val="0"/>
            </a:spcBef>
            <a:spcAft>
              <a:spcPct val="35000"/>
            </a:spcAft>
            <a:buNone/>
          </a:pPr>
          <a:r>
            <a:rPr lang="en-US" sz="2400" b="1" kern="1200">
              <a:effectLst>
                <a:outerShdw blurRad="38100" dist="38100" dir="2700000" algn="tl">
                  <a:srgbClr val="000000">
                    <a:alpha val="43137"/>
                  </a:srgbClr>
                </a:outerShdw>
              </a:effectLst>
            </a:rPr>
            <a:t>Annual compensation greater than $5,000  </a:t>
          </a:r>
        </a:p>
      </dsp:txBody>
      <dsp:txXfrm>
        <a:off x="0" y="2154229"/>
        <a:ext cx="2628900" cy="1488093"/>
      </dsp:txXfrm>
    </dsp:sp>
    <dsp:sp modelId="{5A96D9A2-8150-4427-A3B5-CFE25CFF675F}">
      <dsp:nvSpPr>
        <dsp:cNvPr id="0" name=""/>
        <dsp:cNvSpPr/>
      </dsp:nvSpPr>
      <dsp:spPr>
        <a:xfrm>
          <a:off x="2628899" y="2154229"/>
          <a:ext cx="525780" cy="1488093"/>
        </a:xfrm>
        <a:prstGeom prst="leftBrace">
          <a:avLst>
            <a:gd name="adj1" fmla="val 35000"/>
            <a:gd name="adj2" fmla="val 50000"/>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5231B4-AC99-4D63-8681-4FA249C698CD}">
      <dsp:nvSpPr>
        <dsp:cNvPr id="0" name=""/>
        <dsp:cNvSpPr/>
      </dsp:nvSpPr>
      <dsp:spPr>
        <a:xfrm>
          <a:off x="3364991" y="2154229"/>
          <a:ext cx="7150608" cy="1488093"/>
        </a:xfrm>
        <a:prstGeom prst="rect">
          <a:avLst/>
        </a:prstGeom>
        <a:solidFill>
          <a:schemeClr val="accent1">
            <a:shade val="80000"/>
            <a:hueOff val="145410"/>
            <a:satOff val="-10630"/>
            <a:lumOff val="2739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US" sz="2000" b="1" kern="1200">
              <a:solidFill>
                <a:srgbClr val="000000"/>
              </a:solidFill>
            </a:rPr>
            <a:t>Requires agency approval, </a:t>
          </a:r>
          <a:r>
            <a:rPr lang="en-US" sz="2000" b="1" i="1" kern="1200">
              <a:solidFill>
                <a:srgbClr val="000000"/>
              </a:solidFill>
            </a:rPr>
            <a:t>and</a:t>
          </a:r>
          <a:r>
            <a:rPr lang="en-US" sz="2000" b="1" kern="1200">
              <a:solidFill>
                <a:srgbClr val="000000"/>
              </a:solidFill>
            </a:rPr>
            <a:t> </a:t>
          </a:r>
        </a:p>
        <a:p>
          <a:pPr marL="228600" lvl="1" indent="-228600" algn="l" defTabSz="889000" rtl="0">
            <a:lnSpc>
              <a:spcPct val="90000"/>
            </a:lnSpc>
            <a:spcBef>
              <a:spcPct val="0"/>
            </a:spcBef>
            <a:spcAft>
              <a:spcPct val="15000"/>
            </a:spcAft>
            <a:buChar char="•"/>
          </a:pPr>
          <a:r>
            <a:rPr lang="en-US" sz="2000" b="1" kern="1200">
              <a:solidFill>
                <a:srgbClr val="000000"/>
              </a:solidFill>
            </a:rPr>
            <a:t>Complete the Commission Outside Activity Approval Form and submit to Commission for final approval</a:t>
          </a:r>
        </a:p>
      </dsp:txBody>
      <dsp:txXfrm>
        <a:off x="3364991" y="2154229"/>
        <a:ext cx="7150608" cy="14880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CF34D-A87B-4FA2-A863-91F5B38A956A}">
      <dsp:nvSpPr>
        <dsp:cNvPr id="0" name=""/>
        <dsp:cNvSpPr/>
      </dsp:nvSpPr>
      <dsp:spPr>
        <a:xfrm>
          <a:off x="1483644" y="188685"/>
          <a:ext cx="3612533" cy="1128916"/>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4653"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Outside Jobs</a:t>
          </a:r>
        </a:p>
      </dsp:txBody>
      <dsp:txXfrm>
        <a:off x="1483644" y="188685"/>
        <a:ext cx="3612533" cy="1128916"/>
      </dsp:txXfrm>
    </dsp:sp>
    <dsp:sp modelId="{33E1926F-4108-4C23-AA2D-05F23C1BC8F2}">
      <dsp:nvSpPr>
        <dsp:cNvPr id="0" name=""/>
        <dsp:cNvSpPr/>
      </dsp:nvSpPr>
      <dsp:spPr>
        <a:xfrm>
          <a:off x="1333122" y="25619"/>
          <a:ext cx="790241" cy="1185362"/>
        </a:xfrm>
        <a:prstGeom prst="rect">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8B43E8-2591-49FC-9EE1-5C6636671F40}">
      <dsp:nvSpPr>
        <dsp:cNvPr id="0" name=""/>
        <dsp:cNvSpPr/>
      </dsp:nvSpPr>
      <dsp:spPr>
        <a:xfrm>
          <a:off x="5398959" y="188685"/>
          <a:ext cx="3612533" cy="1128916"/>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4653"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Business Ventures</a:t>
          </a:r>
        </a:p>
      </dsp:txBody>
      <dsp:txXfrm>
        <a:off x="5398959" y="188685"/>
        <a:ext cx="3612533" cy="1128916"/>
      </dsp:txXfrm>
    </dsp:sp>
    <dsp:sp modelId="{B11FF2ED-9336-4D30-BBF7-73DD9A9238E6}">
      <dsp:nvSpPr>
        <dsp:cNvPr id="0" name=""/>
        <dsp:cNvSpPr/>
      </dsp:nvSpPr>
      <dsp:spPr>
        <a:xfrm>
          <a:off x="5248437" y="25619"/>
          <a:ext cx="790241" cy="1185362"/>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3000" r="-8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A76316-9170-4F9D-9D08-2A892C3B7182}">
      <dsp:nvSpPr>
        <dsp:cNvPr id="0" name=""/>
        <dsp:cNvSpPr/>
      </dsp:nvSpPr>
      <dsp:spPr>
        <a:xfrm>
          <a:off x="1483644" y="1609866"/>
          <a:ext cx="3612533" cy="1128916"/>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4653"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Public Office</a:t>
          </a:r>
        </a:p>
      </dsp:txBody>
      <dsp:txXfrm>
        <a:off x="1483644" y="1609866"/>
        <a:ext cx="3612533" cy="1128916"/>
      </dsp:txXfrm>
    </dsp:sp>
    <dsp:sp modelId="{0DB6AD03-12DE-4C4F-B0F4-3C898BBACF30}">
      <dsp:nvSpPr>
        <dsp:cNvPr id="0" name=""/>
        <dsp:cNvSpPr/>
      </dsp:nvSpPr>
      <dsp:spPr>
        <a:xfrm>
          <a:off x="1333122" y="1446800"/>
          <a:ext cx="790241" cy="118536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2000" r="-6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B4777D-647A-4D74-A9FF-8DBBBF826854}">
      <dsp:nvSpPr>
        <dsp:cNvPr id="0" name=""/>
        <dsp:cNvSpPr/>
      </dsp:nvSpPr>
      <dsp:spPr>
        <a:xfrm>
          <a:off x="5398959" y="1603050"/>
          <a:ext cx="3612533" cy="1128916"/>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4653"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Public Employment</a:t>
          </a:r>
        </a:p>
      </dsp:txBody>
      <dsp:txXfrm>
        <a:off x="5398959" y="1603050"/>
        <a:ext cx="3612533" cy="1128916"/>
      </dsp:txXfrm>
    </dsp:sp>
    <dsp:sp modelId="{F679234F-D13F-405E-A697-C1889DEA3F1D}">
      <dsp:nvSpPr>
        <dsp:cNvPr id="0" name=""/>
        <dsp:cNvSpPr/>
      </dsp:nvSpPr>
      <dsp:spPr>
        <a:xfrm>
          <a:off x="5248437" y="1453616"/>
          <a:ext cx="790241" cy="1158099"/>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20856" r="-514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CA374E-3988-422B-8D38-713A45DC2399}">
      <dsp:nvSpPr>
        <dsp:cNvPr id="0" name=""/>
        <dsp:cNvSpPr/>
      </dsp:nvSpPr>
      <dsp:spPr>
        <a:xfrm>
          <a:off x="1483644" y="3031047"/>
          <a:ext cx="3612533" cy="1128916"/>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4653"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Corporate Officer/Director</a:t>
          </a:r>
        </a:p>
      </dsp:txBody>
      <dsp:txXfrm>
        <a:off x="1483644" y="3031047"/>
        <a:ext cx="3612533" cy="1128916"/>
      </dsp:txXfrm>
    </dsp:sp>
    <dsp:sp modelId="{140A1CB5-A0B8-45B3-81D0-9579447E648B}">
      <dsp:nvSpPr>
        <dsp:cNvPr id="0" name=""/>
        <dsp:cNvSpPr/>
      </dsp:nvSpPr>
      <dsp:spPr>
        <a:xfrm>
          <a:off x="1333122" y="2867981"/>
          <a:ext cx="790241" cy="1185362"/>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113843" t="1169" r="-12157" b="-116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F5DDC4-BDD0-48A8-8ADE-FC48C8E507C0}">
      <dsp:nvSpPr>
        <dsp:cNvPr id="0" name=""/>
        <dsp:cNvSpPr/>
      </dsp:nvSpPr>
      <dsp:spPr>
        <a:xfrm>
          <a:off x="5398959" y="3031047"/>
          <a:ext cx="3612533" cy="1128916"/>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4653"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Not-for-Profit Director</a:t>
          </a:r>
        </a:p>
      </dsp:txBody>
      <dsp:txXfrm>
        <a:off x="5398959" y="3031047"/>
        <a:ext cx="3612533" cy="1128916"/>
      </dsp:txXfrm>
    </dsp:sp>
    <dsp:sp modelId="{45D7D273-0377-4446-A48C-6A23A3FB9398}">
      <dsp:nvSpPr>
        <dsp:cNvPr id="0" name=""/>
        <dsp:cNvSpPr/>
      </dsp:nvSpPr>
      <dsp:spPr>
        <a:xfrm>
          <a:off x="5248437" y="2867981"/>
          <a:ext cx="790241" cy="1185362"/>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62000" r="-6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0BCD93-7F57-4123-8F83-E677B7CBD4E8}">
      <dsp:nvSpPr>
        <dsp:cNvPr id="0" name=""/>
        <dsp:cNvSpPr/>
      </dsp:nvSpPr>
      <dsp:spPr>
        <a:xfrm>
          <a:off x="0" y="0"/>
          <a:ext cx="2625224" cy="4650606"/>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a:t>Step 1</a:t>
          </a:r>
        </a:p>
        <a:p>
          <a:pPr marL="228600" lvl="1" indent="-228600" algn="l" defTabSz="1066800">
            <a:lnSpc>
              <a:spcPct val="90000"/>
            </a:lnSpc>
            <a:spcBef>
              <a:spcPct val="0"/>
            </a:spcBef>
            <a:spcAft>
              <a:spcPct val="15000"/>
            </a:spcAft>
            <a:buChar char="•"/>
          </a:pPr>
          <a:r>
            <a:rPr lang="en-US" sz="2400" b="1" kern="1200">
              <a:solidFill>
                <a:schemeClr val="bg1"/>
              </a:solidFill>
            </a:rPr>
            <a:t>Define a Gift</a:t>
          </a:r>
        </a:p>
      </dsp:txBody>
      <dsp:txXfrm>
        <a:off x="0" y="1860242"/>
        <a:ext cx="2625224" cy="1860242"/>
      </dsp:txXfrm>
    </dsp:sp>
    <dsp:sp modelId="{6BF6C034-3ED2-4322-BE50-29B4EA5AD64D}">
      <dsp:nvSpPr>
        <dsp:cNvPr id="0" name=""/>
        <dsp:cNvSpPr/>
      </dsp:nvSpPr>
      <dsp:spPr>
        <a:xfrm>
          <a:off x="540791" y="279036"/>
          <a:ext cx="1548651" cy="15486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accent6">
              <a:lumMod val="40000"/>
              <a:lumOff val="60000"/>
            </a:schemeClr>
          </a:solidFill>
          <a:prstDash val="solid"/>
          <a:miter lim="800000"/>
        </a:ln>
        <a:effectLst/>
      </dsp:spPr>
      <dsp:style>
        <a:lnRef idx="3">
          <a:scrgbClr r="0" g="0" b="0"/>
        </a:lnRef>
        <a:fillRef idx="1">
          <a:scrgbClr r="0" g="0" b="0"/>
        </a:fillRef>
        <a:effectRef idx="1">
          <a:scrgbClr r="0" g="0" b="0"/>
        </a:effectRef>
        <a:fontRef idx="minor"/>
      </dsp:style>
    </dsp:sp>
    <dsp:sp modelId="{B05E950D-14FC-4240-BD85-56D5595079F8}">
      <dsp:nvSpPr>
        <dsp:cNvPr id="0" name=""/>
        <dsp:cNvSpPr/>
      </dsp:nvSpPr>
      <dsp:spPr>
        <a:xfrm>
          <a:off x="2706486" y="0"/>
          <a:ext cx="2625224" cy="4650606"/>
        </a:xfrm>
        <a:prstGeom prst="roundRect">
          <a:avLst>
            <a:gd name="adj" fmla="val 10000"/>
          </a:avLst>
        </a:prstGeom>
        <a:solidFill>
          <a:schemeClr val="accent1">
            <a:shade val="80000"/>
            <a:hueOff val="48470"/>
            <a:satOff val="-3543"/>
            <a:lumOff val="913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a:t>Step 2</a:t>
          </a:r>
        </a:p>
        <a:p>
          <a:pPr marL="228600" lvl="1" indent="-228600" algn="l" defTabSz="1066800">
            <a:lnSpc>
              <a:spcPct val="90000"/>
            </a:lnSpc>
            <a:spcBef>
              <a:spcPct val="0"/>
            </a:spcBef>
            <a:spcAft>
              <a:spcPct val="15000"/>
            </a:spcAft>
            <a:buChar char="•"/>
          </a:pPr>
          <a:r>
            <a:rPr lang="en-US" sz="2400" b="1" kern="1200">
              <a:solidFill>
                <a:schemeClr val="bg1"/>
              </a:solidFill>
            </a:rPr>
            <a:t>Gift Exclusions</a:t>
          </a:r>
        </a:p>
      </dsp:txBody>
      <dsp:txXfrm>
        <a:off x="2706486" y="1860242"/>
        <a:ext cx="2625224" cy="1860242"/>
      </dsp:txXfrm>
    </dsp:sp>
    <dsp:sp modelId="{64E74288-1AFE-4927-B3B3-D70F5A9E32DB}">
      <dsp:nvSpPr>
        <dsp:cNvPr id="0" name=""/>
        <dsp:cNvSpPr/>
      </dsp:nvSpPr>
      <dsp:spPr>
        <a:xfrm>
          <a:off x="3244772" y="279036"/>
          <a:ext cx="1548651" cy="15486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solidFill>
            <a:schemeClr val="accent6">
              <a:lumMod val="40000"/>
              <a:lumOff val="60000"/>
            </a:schemeClr>
          </a:solidFill>
          <a:prstDash val="solid"/>
          <a:miter lim="800000"/>
        </a:ln>
        <a:effectLst/>
      </dsp:spPr>
      <dsp:style>
        <a:lnRef idx="3">
          <a:scrgbClr r="0" g="0" b="0"/>
        </a:lnRef>
        <a:fillRef idx="1">
          <a:scrgbClr r="0" g="0" b="0"/>
        </a:fillRef>
        <a:effectRef idx="1">
          <a:scrgbClr r="0" g="0" b="0"/>
        </a:effectRef>
        <a:fontRef idx="minor"/>
      </dsp:style>
    </dsp:sp>
    <dsp:sp modelId="{461DC0DB-B3B0-4735-B032-9E720C12BB45}">
      <dsp:nvSpPr>
        <dsp:cNvPr id="0" name=""/>
        <dsp:cNvSpPr/>
      </dsp:nvSpPr>
      <dsp:spPr>
        <a:xfrm>
          <a:off x="5410467" y="0"/>
          <a:ext cx="2625224" cy="4650606"/>
        </a:xfrm>
        <a:prstGeom prst="roundRect">
          <a:avLst>
            <a:gd name="adj" fmla="val 10000"/>
          </a:avLst>
        </a:prstGeom>
        <a:solidFill>
          <a:schemeClr val="accent1">
            <a:shade val="80000"/>
            <a:hueOff val="96940"/>
            <a:satOff val="-7087"/>
            <a:lumOff val="182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a:t>Step 3</a:t>
          </a:r>
        </a:p>
        <a:p>
          <a:pPr marL="228600" lvl="1" indent="-228600" algn="l" defTabSz="1066800">
            <a:lnSpc>
              <a:spcPct val="90000"/>
            </a:lnSpc>
            <a:spcBef>
              <a:spcPct val="0"/>
            </a:spcBef>
            <a:spcAft>
              <a:spcPct val="15000"/>
            </a:spcAft>
            <a:buChar char="•"/>
          </a:pPr>
          <a:r>
            <a:rPr lang="en-US" sz="2400" b="1" kern="1200">
              <a:solidFill>
                <a:schemeClr val="bg1"/>
              </a:solidFill>
            </a:rPr>
            <a:t>Interested Source Analysis</a:t>
          </a:r>
        </a:p>
      </dsp:txBody>
      <dsp:txXfrm>
        <a:off x="5410467" y="1860242"/>
        <a:ext cx="2625224" cy="1860242"/>
      </dsp:txXfrm>
    </dsp:sp>
    <dsp:sp modelId="{A2A96874-130F-4C9C-A10B-2A8AF8B5519B}">
      <dsp:nvSpPr>
        <dsp:cNvPr id="0" name=""/>
        <dsp:cNvSpPr/>
      </dsp:nvSpPr>
      <dsp:spPr>
        <a:xfrm>
          <a:off x="5948754" y="279036"/>
          <a:ext cx="1548651" cy="15486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solidFill>
            <a:schemeClr val="accent6">
              <a:lumMod val="40000"/>
              <a:lumOff val="60000"/>
            </a:schemeClr>
          </a:solidFill>
          <a:prstDash val="solid"/>
          <a:miter lim="800000"/>
        </a:ln>
        <a:effectLst/>
      </dsp:spPr>
      <dsp:style>
        <a:lnRef idx="3">
          <a:scrgbClr r="0" g="0" b="0"/>
        </a:lnRef>
        <a:fillRef idx="1">
          <a:scrgbClr r="0" g="0" b="0"/>
        </a:fillRef>
        <a:effectRef idx="1">
          <a:scrgbClr r="0" g="0" b="0"/>
        </a:effectRef>
        <a:fontRef idx="minor"/>
      </dsp:style>
    </dsp:sp>
    <dsp:sp modelId="{B76CE352-F4DA-48FE-B6EA-370CEF5B3460}">
      <dsp:nvSpPr>
        <dsp:cNvPr id="0" name=""/>
        <dsp:cNvSpPr/>
      </dsp:nvSpPr>
      <dsp:spPr>
        <a:xfrm>
          <a:off x="8114449" y="0"/>
          <a:ext cx="2625224" cy="4650606"/>
        </a:xfrm>
        <a:prstGeom prst="roundRect">
          <a:avLst>
            <a:gd name="adj" fmla="val 10000"/>
          </a:avLst>
        </a:prstGeom>
        <a:solidFill>
          <a:schemeClr val="accent1">
            <a:shade val="80000"/>
            <a:hueOff val="145410"/>
            <a:satOff val="-10630"/>
            <a:lumOff val="2739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a:t>Step 4</a:t>
          </a:r>
        </a:p>
        <a:p>
          <a:pPr marL="228600" lvl="1" indent="-228600" algn="l" defTabSz="1066800">
            <a:lnSpc>
              <a:spcPct val="90000"/>
            </a:lnSpc>
            <a:spcBef>
              <a:spcPct val="0"/>
            </a:spcBef>
            <a:spcAft>
              <a:spcPct val="15000"/>
            </a:spcAft>
            <a:buChar char="•"/>
          </a:pPr>
          <a:r>
            <a:rPr lang="en-US" sz="2400" b="1" kern="1200">
              <a:solidFill>
                <a:schemeClr val="bg1"/>
              </a:solidFill>
            </a:rPr>
            <a:t>Is it a Conflict?</a:t>
          </a:r>
        </a:p>
      </dsp:txBody>
      <dsp:txXfrm>
        <a:off x="8114449" y="1860242"/>
        <a:ext cx="2625224" cy="1860242"/>
      </dsp:txXfrm>
    </dsp:sp>
    <dsp:sp modelId="{12B57DFF-9AE6-42F0-A413-1A1C026FF6BE}">
      <dsp:nvSpPr>
        <dsp:cNvPr id="0" name=""/>
        <dsp:cNvSpPr/>
      </dsp:nvSpPr>
      <dsp:spPr>
        <a:xfrm>
          <a:off x="8652736" y="279036"/>
          <a:ext cx="1548651" cy="1548651"/>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accent6">
              <a:lumMod val="40000"/>
              <a:lumOff val="60000"/>
            </a:schemeClr>
          </a:solidFill>
          <a:prstDash val="solid"/>
          <a:miter lim="800000"/>
        </a:ln>
        <a:effectLst/>
      </dsp:spPr>
      <dsp:style>
        <a:lnRef idx="3">
          <a:scrgbClr r="0" g="0" b="0"/>
        </a:lnRef>
        <a:fillRef idx="1">
          <a:scrgbClr r="0" g="0" b="0"/>
        </a:fillRef>
        <a:effectRef idx="1">
          <a:scrgbClr r="0" g="0" b="0"/>
        </a:effectRef>
        <a:fontRef idx="minor"/>
      </dsp:style>
    </dsp:sp>
    <dsp:sp modelId="{CC07D29C-09D8-4A99-B82D-020E20DACFCD}">
      <dsp:nvSpPr>
        <dsp:cNvPr id="0" name=""/>
        <dsp:cNvSpPr/>
      </dsp:nvSpPr>
      <dsp:spPr>
        <a:xfrm>
          <a:off x="429687" y="3720484"/>
          <a:ext cx="9882804" cy="697590"/>
        </a:xfrm>
        <a:prstGeom prst="leftRightArrow">
          <a:avLst/>
        </a:prstGeom>
        <a:solidFill>
          <a:schemeClr val="accent1">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8BFC2-C5CA-44F2-A75C-48163AA983E4}">
      <dsp:nvSpPr>
        <dsp:cNvPr id="0" name=""/>
        <dsp:cNvSpPr/>
      </dsp:nvSpPr>
      <dsp:spPr>
        <a:xfrm>
          <a:off x="407833" y="103802"/>
          <a:ext cx="3175866" cy="4103652"/>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52823" t="-975" r="-40873" b="-16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562D90-A7D3-4252-949D-8F7A983D9BF7}">
      <dsp:nvSpPr>
        <dsp:cNvPr id="0" name=""/>
        <dsp:cNvSpPr/>
      </dsp:nvSpPr>
      <dsp:spPr>
        <a:xfrm>
          <a:off x="876820" y="1607237"/>
          <a:ext cx="2364663" cy="235024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US" sz="6500" kern="1200"/>
        </a:p>
      </dsp:txBody>
      <dsp:txXfrm>
        <a:off x="876820" y="1607237"/>
        <a:ext cx="2364663" cy="2350249"/>
      </dsp:txXfrm>
    </dsp:sp>
    <dsp:sp modelId="{F302913E-3D73-43EC-8BCD-8E11977FF723}">
      <dsp:nvSpPr>
        <dsp:cNvPr id="0" name=""/>
        <dsp:cNvSpPr/>
      </dsp:nvSpPr>
      <dsp:spPr>
        <a:xfrm>
          <a:off x="3818640" y="1233"/>
          <a:ext cx="752928" cy="752928"/>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09B21F-164A-4366-A8A5-250DC59BF70F}">
      <dsp:nvSpPr>
        <dsp:cNvPr id="0" name=""/>
        <dsp:cNvSpPr/>
      </dsp:nvSpPr>
      <dsp:spPr>
        <a:xfrm>
          <a:off x="4571835" y="1233"/>
          <a:ext cx="6419379" cy="752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en-US" sz="2400" kern="1200"/>
            <a:t>Inform your Ethics Officer in writing of the Widely Attended Event </a:t>
          </a:r>
          <a:r>
            <a:rPr lang="en-US" sz="2400" b="1" kern="1200"/>
            <a:t>prior to </a:t>
          </a:r>
          <a:r>
            <a:rPr lang="en-US" sz="2400" kern="1200"/>
            <a:t>the event taking place</a:t>
          </a:r>
        </a:p>
      </dsp:txBody>
      <dsp:txXfrm>
        <a:off x="4571835" y="1233"/>
        <a:ext cx="6419379" cy="752928"/>
      </dsp:txXfrm>
    </dsp:sp>
    <dsp:sp modelId="{BBAA496B-DCD1-46BE-90B9-2DE8927915E4}">
      <dsp:nvSpPr>
        <dsp:cNvPr id="0" name=""/>
        <dsp:cNvSpPr/>
      </dsp:nvSpPr>
      <dsp:spPr>
        <a:xfrm>
          <a:off x="3818640" y="889689"/>
          <a:ext cx="752928" cy="752928"/>
        </a:xfrm>
        <a:prstGeom prst="ellipse">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649C44-8E4A-4CD1-BE21-04EE9836C9DB}">
      <dsp:nvSpPr>
        <dsp:cNvPr id="0" name=""/>
        <dsp:cNvSpPr/>
      </dsp:nvSpPr>
      <dsp:spPr>
        <a:xfrm>
          <a:off x="4571835" y="889689"/>
          <a:ext cx="6419379" cy="752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en-US" sz="2400" kern="1200"/>
            <a:t>Complimentary admission must be offered by the sponsor of the event; </a:t>
          </a:r>
          <a:r>
            <a:rPr lang="en-US" sz="2400" b="1" kern="1200"/>
            <a:t>and </a:t>
          </a:r>
          <a:endParaRPr lang="en-US" sz="2400" kern="1200"/>
        </a:p>
      </dsp:txBody>
      <dsp:txXfrm>
        <a:off x="4571835" y="889689"/>
        <a:ext cx="6419379" cy="752928"/>
      </dsp:txXfrm>
    </dsp:sp>
    <dsp:sp modelId="{275A0D42-B970-4AE3-B575-72170453B5EA}">
      <dsp:nvSpPr>
        <dsp:cNvPr id="0" name=""/>
        <dsp:cNvSpPr/>
      </dsp:nvSpPr>
      <dsp:spPr>
        <a:xfrm>
          <a:off x="3818640" y="1778146"/>
          <a:ext cx="752928" cy="752928"/>
        </a:xfrm>
        <a:prstGeom prst="ellipse">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B3BEE6-3432-4234-81A0-16F41BDB8CBC}">
      <dsp:nvSpPr>
        <dsp:cNvPr id="0" name=""/>
        <dsp:cNvSpPr/>
      </dsp:nvSpPr>
      <dsp:spPr>
        <a:xfrm>
          <a:off x="4571835" y="1778146"/>
          <a:ext cx="6419379" cy="752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en-US" sz="2400" kern="1200"/>
            <a:t>25 individuals who are not from your agency attend or are in good faith invited to attend; </a:t>
          </a:r>
          <a:r>
            <a:rPr lang="en-US" sz="2400" b="1" kern="1200"/>
            <a:t>and</a:t>
          </a:r>
          <a:endParaRPr lang="en-US" sz="2400" kern="1200"/>
        </a:p>
      </dsp:txBody>
      <dsp:txXfrm>
        <a:off x="4571835" y="1778146"/>
        <a:ext cx="6419379" cy="752928"/>
      </dsp:txXfrm>
    </dsp:sp>
    <dsp:sp modelId="{06B4F4BA-13FA-474C-8063-7035E641D939}">
      <dsp:nvSpPr>
        <dsp:cNvPr id="0" name=""/>
        <dsp:cNvSpPr/>
      </dsp:nvSpPr>
      <dsp:spPr>
        <a:xfrm>
          <a:off x="3818640" y="2666602"/>
          <a:ext cx="752928" cy="752928"/>
        </a:xfrm>
        <a:prstGeom prst="ellipse">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C7C536-458A-49E5-9068-7F2E4240AB21}">
      <dsp:nvSpPr>
        <dsp:cNvPr id="0" name=""/>
        <dsp:cNvSpPr/>
      </dsp:nvSpPr>
      <dsp:spPr>
        <a:xfrm>
          <a:off x="4571835" y="2666602"/>
          <a:ext cx="6419379" cy="752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en-US" sz="2400" kern="1200"/>
            <a:t>The event is related to your official duties or responsibilities </a:t>
          </a:r>
          <a:r>
            <a:rPr lang="en-US" sz="2400" b="1" kern="1200"/>
            <a:t>or</a:t>
          </a:r>
          <a:endParaRPr lang="en-US" sz="2400" kern="1200"/>
        </a:p>
      </dsp:txBody>
      <dsp:txXfrm>
        <a:off x="4571835" y="2666602"/>
        <a:ext cx="6419379" cy="752928"/>
      </dsp:txXfrm>
    </dsp:sp>
    <dsp:sp modelId="{67CF670B-95FC-4E4A-8DF1-A9F62F9982DF}">
      <dsp:nvSpPr>
        <dsp:cNvPr id="0" name=""/>
        <dsp:cNvSpPr/>
      </dsp:nvSpPr>
      <dsp:spPr>
        <a:xfrm>
          <a:off x="3818640" y="3555058"/>
          <a:ext cx="752928" cy="752928"/>
        </a:xfrm>
        <a:prstGeom prst="ellipse">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E90460-99B3-4928-AC0D-97926C7BA47A}">
      <dsp:nvSpPr>
        <dsp:cNvPr id="0" name=""/>
        <dsp:cNvSpPr/>
      </dsp:nvSpPr>
      <dsp:spPr>
        <a:xfrm>
          <a:off x="4571835" y="3555058"/>
          <a:ext cx="6419379" cy="752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en-US" sz="2400" kern="1200"/>
            <a:t>The event allows you to perform a ceremonial function appropriate to your position</a:t>
          </a:r>
        </a:p>
      </dsp:txBody>
      <dsp:txXfrm>
        <a:off x="4571835" y="3555058"/>
        <a:ext cx="6419379" cy="75292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diagrams.loki3.com/BracketList+Icon#1">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2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2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5AF835-E3B1-08E9-E6B4-2A06D0AB57C0}"/>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F0E245F-AA56-BC1B-BC9A-71D36E5A9785}"/>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5488D291-6E9D-7F07-B455-71BCEF7D551C}"/>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BD24CF-381F-1708-9207-2678649B60F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CCEB262-EB24-417B-BFE5-BBC5EDAFCE90}" type="slidenum">
              <a:rPr lang="en-US" smtClean="0"/>
              <a:t>‹#›</a:t>
            </a:fld>
            <a:endParaRPr lang="en-US"/>
          </a:p>
        </p:txBody>
      </p:sp>
    </p:spTree>
    <p:extLst>
      <p:ext uri="{BB962C8B-B14F-4D97-AF65-F5344CB8AC3E}">
        <p14:creationId xmlns:p14="http://schemas.microsoft.com/office/powerpoint/2010/main" val="2124989930"/>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fontAlgn="auto">
              <a:spcBef>
                <a:spcPts val="0"/>
              </a:spcBef>
              <a:spcAft>
                <a:spcPts val="0"/>
              </a:spcAft>
              <a:defRPr sz="11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fontAlgn="auto">
              <a:spcBef>
                <a:spcPts val="0"/>
              </a:spcBef>
              <a:spcAft>
                <a:spcPts val="0"/>
              </a:spcAft>
              <a:defRPr sz="1100" smtClean="0">
                <a:latin typeface="+mn-lt"/>
                <a:cs typeface="+mn-cs"/>
              </a:defRPr>
            </a:lvl1pPr>
          </a:lstStyle>
          <a:p>
            <a:pPr>
              <a:defRPr/>
            </a:pPr>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fontAlgn="auto">
              <a:spcBef>
                <a:spcPts val="0"/>
              </a:spcBef>
              <a:spcAft>
                <a:spcPts val="0"/>
              </a:spcAft>
              <a:defRPr sz="1200" smtClean="0">
                <a:latin typeface="+mn-lt"/>
                <a:cs typeface="+mn-cs"/>
              </a:defRPr>
            </a:lvl1pPr>
          </a:lstStyle>
          <a:p>
            <a:pPr>
              <a:defRPr/>
            </a:pPr>
            <a:fld id="{97F86B23-EC5C-47F9-AAF8-8167161FBE8C}" type="slidenum">
              <a:rPr lang="en-US"/>
              <a:pPr>
                <a:defRPr/>
              </a:pPr>
              <a:t>‹#›</a:t>
            </a:fld>
            <a:endParaRPr lang="en-US"/>
          </a:p>
        </p:txBody>
      </p:sp>
    </p:spTree>
  </p:cSld>
  <p:clrMap bg1="lt1" tx1="dk1" bg2="lt2" tx2="dk2" accent1="accent1" accent2="accent2" accent3="accent3" accent4="accent4" accent5="accent5" accent6="accent6" hlink="hlink" folHlink="folHlink"/>
  <p:hf sldNum="0" hdr="0" ftr="0"/>
  <p:notesStyle>
    <a:lvl1pPr algn="l" rtl="0" fontAlgn="base">
      <a:spcBef>
        <a:spcPct val="30000"/>
      </a:spcBef>
      <a:spcAft>
        <a:spcPct val="0"/>
      </a:spcAft>
      <a:defRPr sz="1100" kern="1200">
        <a:solidFill>
          <a:schemeClr val="tx1"/>
        </a:solidFill>
        <a:latin typeface="+mn-lt"/>
        <a:ea typeface="+mn-ea"/>
        <a:cs typeface="+mn-cs"/>
      </a:defRPr>
    </a:lvl1pPr>
    <a:lvl2pPr marL="457200" algn="l" rtl="0" fontAlgn="base">
      <a:spcBef>
        <a:spcPct val="30000"/>
      </a:spcBef>
      <a:spcAft>
        <a:spcPct val="0"/>
      </a:spcAft>
      <a:defRPr sz="1100" kern="1200">
        <a:solidFill>
          <a:schemeClr val="tx1"/>
        </a:solidFill>
        <a:latin typeface="+mn-lt"/>
        <a:ea typeface="+mn-ea"/>
        <a:cs typeface="+mn-cs"/>
      </a:defRPr>
    </a:lvl2pPr>
    <a:lvl3pPr marL="914400" algn="l" rtl="0" fontAlgn="base">
      <a:spcBef>
        <a:spcPct val="30000"/>
      </a:spcBef>
      <a:spcAft>
        <a:spcPct val="0"/>
      </a:spcAft>
      <a:defRPr sz="1100" kern="1200">
        <a:solidFill>
          <a:schemeClr val="tx1"/>
        </a:solidFill>
        <a:latin typeface="+mn-lt"/>
        <a:ea typeface="+mn-ea"/>
        <a:cs typeface="+mn-cs"/>
      </a:defRPr>
    </a:lvl3pPr>
    <a:lvl4pPr marL="1371600" algn="l" rtl="0" fontAlgn="base">
      <a:spcBef>
        <a:spcPct val="30000"/>
      </a:spcBef>
      <a:spcAft>
        <a:spcPct val="0"/>
      </a:spcAft>
      <a:defRPr sz="1100" kern="1200">
        <a:solidFill>
          <a:schemeClr val="tx1"/>
        </a:solidFill>
        <a:latin typeface="+mn-lt"/>
        <a:ea typeface="+mn-ea"/>
        <a:cs typeface="+mn-cs"/>
      </a:defRPr>
    </a:lvl4pPr>
    <a:lvl5pPr marL="1828800" algn="l" rtl="0" fontAlgn="base">
      <a:spcBef>
        <a:spcPct val="30000"/>
      </a:spcBef>
      <a:spcAft>
        <a:spcPct val="0"/>
      </a:spcAft>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i="1"/>
              <a:t>Welcome &amp; Introductions</a:t>
            </a:r>
          </a:p>
          <a:p>
            <a:pPr fontAlgn="auto">
              <a:spcBef>
                <a:spcPts val="0"/>
              </a:spcBef>
              <a:spcAft>
                <a:spcPts val="0"/>
              </a:spcAft>
              <a:defRPr/>
            </a:pPr>
            <a:endParaRPr lang="en-US" i="1"/>
          </a:p>
          <a:p>
            <a:pPr fontAlgn="auto">
              <a:spcBef>
                <a:spcPts val="0"/>
              </a:spcBef>
              <a:spcAft>
                <a:spcPts val="0"/>
              </a:spcAft>
              <a:defRPr/>
            </a:pPr>
            <a:r>
              <a:rPr lang="en-US" b="1"/>
              <a:t>Trainer Notes:</a:t>
            </a:r>
          </a:p>
          <a:p>
            <a:pPr marL="174708" indent="-174708" fontAlgn="auto">
              <a:spcBef>
                <a:spcPts val="0"/>
              </a:spcBef>
              <a:spcAft>
                <a:spcPts val="0"/>
              </a:spcAft>
              <a:buFont typeface="Arial" panose="020B0604020202020204" pitchFamily="34" charset="0"/>
              <a:buChar char="•"/>
              <a:defRPr/>
            </a:pPr>
            <a:r>
              <a:rPr lang="en-US"/>
              <a:t>These trainer notes should be used by new trainers to help guide this training. While not written to be a verbatim script, in most cases they can be used as such. </a:t>
            </a:r>
          </a:p>
          <a:p>
            <a:pPr marL="174708" indent="-174708" fontAlgn="auto">
              <a:spcBef>
                <a:spcPts val="0"/>
              </a:spcBef>
              <a:spcAft>
                <a:spcPts val="0"/>
              </a:spcAft>
              <a:buFont typeface="Arial" panose="020B0604020202020204" pitchFamily="34" charset="0"/>
              <a:buChar char="•"/>
              <a:defRPr/>
            </a:pPr>
            <a:r>
              <a:rPr lang="en-US"/>
              <a:t>This course is required by Executive Law </a:t>
            </a:r>
            <a:r>
              <a:rPr lang="en-US">
                <a:latin typeface="Candara" panose="020E0502030303020204" pitchFamily="34" charset="0"/>
              </a:rPr>
              <a:t>§ 94 to be delivered live so that participants have an opportunity to ask questions in real time. The Trainer does not need personal expertise in State ethics laws to train this course. Questions can be redirected to the agency Ethics Officer or to the Commission Attorney of the Day.</a:t>
            </a:r>
          </a:p>
          <a:p>
            <a:pPr marL="174708" indent="-174708" fontAlgn="auto">
              <a:spcBef>
                <a:spcPts val="0"/>
              </a:spcBef>
              <a:spcAft>
                <a:spcPts val="0"/>
              </a:spcAft>
              <a:buFont typeface="Arial" panose="020B0604020202020204" pitchFamily="34" charset="0"/>
              <a:buChar char="•"/>
              <a:defRPr/>
            </a:pPr>
            <a:r>
              <a:rPr lang="en-US">
                <a:latin typeface="Candara" panose="020E0502030303020204" pitchFamily="34" charset="0"/>
              </a:rPr>
              <a:t>After the training has been completed, each participant should receive a “Certificate of Completion” that documents they have met this training requirement.</a:t>
            </a:r>
          </a:p>
          <a:p>
            <a:pPr marL="174708" indent="-174708" fontAlgn="auto">
              <a:spcBef>
                <a:spcPts val="0"/>
              </a:spcBef>
              <a:spcAft>
                <a:spcPts val="0"/>
              </a:spcAft>
              <a:buFont typeface="Arial" panose="020B0604020202020204" pitchFamily="34" charset="0"/>
              <a:buChar char="•"/>
              <a:defRPr/>
            </a:pPr>
            <a:r>
              <a:rPr lang="en-US">
                <a:latin typeface="Candara" panose="020E0502030303020204" pitchFamily="34" charset="0"/>
              </a:rPr>
              <a:t>These documents, plus updated copies of the training materials, can be found in the “Train-the-trainer” section of the “Info for Ethics Officers” section of the Commission website: </a:t>
            </a:r>
            <a:r>
              <a:rPr lang="en-US"/>
              <a:t>https://ethics.ny.gov/info-ethics-officers   </a:t>
            </a:r>
          </a:p>
          <a:p>
            <a:pPr marL="174708" indent="-174708" fontAlgn="auto">
              <a:spcBef>
                <a:spcPts val="0"/>
              </a:spcBef>
              <a:spcAft>
                <a:spcPts val="0"/>
              </a:spcAft>
              <a:buFont typeface="Arial" panose="020B0604020202020204" pitchFamily="34" charset="0"/>
              <a:buChar char="•"/>
              <a:defRPr/>
            </a:pPr>
            <a:r>
              <a:rPr lang="en-US"/>
              <a:t>Reference to “POL” in the notes means “Public Officers Law.”</a:t>
            </a:r>
          </a:p>
        </p:txBody>
      </p:sp>
      <p:sp>
        <p:nvSpPr>
          <p:cNvPr id="2" name="Date Placeholder 1">
            <a:extLst>
              <a:ext uri="{FF2B5EF4-FFF2-40B4-BE49-F238E27FC236}">
                <a16:creationId xmlns:a16="http://schemas.microsoft.com/office/drawing/2014/main" id="{C831D75F-604B-E981-3985-3E1AAF384B3F}"/>
              </a:ext>
            </a:extLst>
          </p:cNvPr>
          <p:cNvSpPr>
            <a:spLocks noGrp="1"/>
          </p:cNvSpPr>
          <p:nvPr>
            <p:ph type="dt" idx="1"/>
          </p:nvPr>
        </p:nvSpPr>
        <p:spPr/>
        <p:txBody>
          <a:bodyPr/>
          <a:lstStyle/>
          <a:p>
            <a:pPr>
              <a:defRP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defTabSz="930156">
              <a:spcBef>
                <a:spcPct val="0"/>
              </a:spcBef>
            </a:pPr>
            <a:r>
              <a:rPr lang="en-US"/>
              <a:t>Avoiding conflicts of interest lies at the heart of Public Officers Law § 74. It contains The Code of Ethics, the foundation of the State Ethics Laws, which provides guidelines for making ethical choices while in State service. </a:t>
            </a:r>
          </a:p>
          <a:p>
            <a:pPr defTabSz="930156">
              <a:spcBef>
                <a:spcPct val="0"/>
              </a:spcBef>
            </a:pPr>
            <a:endParaRPr lang="en-US"/>
          </a:p>
          <a:p>
            <a:pPr defTabSz="930156">
              <a:spcBef>
                <a:spcPct val="0"/>
              </a:spcBef>
            </a:pPr>
            <a:r>
              <a:rPr lang="en-US"/>
              <a:t>It’s important to note that the Code of Ethics doesn’t just address </a:t>
            </a:r>
            <a:r>
              <a:rPr lang="en-US" i="1" u="sng"/>
              <a:t>actual</a:t>
            </a:r>
            <a:r>
              <a:rPr lang="en-US"/>
              <a:t> conflicts of interest, but also the </a:t>
            </a:r>
            <a:r>
              <a:rPr lang="en-US" i="1" u="sng"/>
              <a:t>appearance</a:t>
            </a:r>
            <a:r>
              <a:rPr lang="en-US"/>
              <a:t> of such conflicts, when acting in your official capacity.  Being a public servant means that we are accountable to the public, and must act in the public’s best interest, and not our own personal interest.</a:t>
            </a:r>
          </a:p>
          <a:p>
            <a:pPr defTabSz="930156">
              <a:spcBef>
                <a:spcPct val="0"/>
              </a:spcBef>
            </a:pPr>
            <a:endParaRPr lang="en-US"/>
          </a:p>
          <a:p>
            <a:pPr defTabSz="930156">
              <a:spcBef>
                <a:spcPct val="0"/>
              </a:spcBef>
            </a:pPr>
            <a:r>
              <a:rPr lang="en-US" b="1"/>
              <a:t>Segue: Let’s start with the “General Rule” of ethics…</a:t>
            </a:r>
          </a:p>
        </p:txBody>
      </p:sp>
      <p:sp>
        <p:nvSpPr>
          <p:cNvPr id="2" name="Date Placeholder 1">
            <a:extLst>
              <a:ext uri="{FF2B5EF4-FFF2-40B4-BE49-F238E27FC236}">
                <a16:creationId xmlns:a16="http://schemas.microsoft.com/office/drawing/2014/main" id="{3D3C90CE-1323-7E92-B767-1F18F552596B}"/>
              </a:ext>
            </a:extLst>
          </p:cNvPr>
          <p:cNvSpPr>
            <a:spLocks noGrp="1"/>
          </p:cNvSpPr>
          <p:nvPr>
            <p:ph type="dt" idx="1"/>
          </p:nvPr>
        </p:nvSpPr>
        <p:spPr/>
        <p:txBody>
          <a:bodyPr/>
          <a:lstStyle/>
          <a:p>
            <a:pPr>
              <a:defRPr/>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i="1"/>
              <a:t>(Read slide) </a:t>
            </a:r>
          </a:p>
          <a:p>
            <a:pPr>
              <a:spcBef>
                <a:spcPct val="0"/>
              </a:spcBef>
            </a:pPr>
            <a:r>
              <a:rPr lang="en-US"/>
              <a:t>POL 74(2)</a:t>
            </a:r>
          </a:p>
          <a:p>
            <a:pPr>
              <a:spcBef>
                <a:spcPct val="0"/>
              </a:spcBef>
            </a:pPr>
            <a:r>
              <a:rPr lang="en-US"/>
              <a:t>General Rule: You may not engage in any behavior that would conflict with your duty to the public interest. This requires us to examine our activities in the context of substantial conflicts between public duties and personal interests.</a:t>
            </a:r>
          </a:p>
          <a:p>
            <a:pPr>
              <a:spcBef>
                <a:spcPct val="0"/>
              </a:spcBef>
            </a:pPr>
            <a:endParaRPr lang="en-US" i="1"/>
          </a:p>
          <a:p>
            <a:pPr>
              <a:spcBef>
                <a:spcPct val="0"/>
              </a:spcBef>
            </a:pPr>
            <a:r>
              <a:rPr lang="en-US" i="1"/>
              <a:t>(Trainer note: “Personal Interest” can be for the benefit of someone else, like friends or family, or even a preferred vendor)</a:t>
            </a:r>
            <a:endParaRPr lang="en-US" i="1">
              <a:cs typeface="Calibri" pitchFamily="34" charset="0"/>
            </a:endParaRPr>
          </a:p>
          <a:p>
            <a:pPr>
              <a:spcBef>
                <a:spcPct val="0"/>
              </a:spcBef>
            </a:pPr>
            <a:endParaRPr lang="en-US"/>
          </a:p>
          <a:p>
            <a:pPr>
              <a:spcBef>
                <a:spcPct val="0"/>
              </a:spcBef>
            </a:pPr>
            <a:r>
              <a:rPr lang="en-US" b="1"/>
              <a:t>Segue: Let’s take a closer look at the Code of Ethics…</a:t>
            </a:r>
          </a:p>
        </p:txBody>
      </p:sp>
      <p:sp>
        <p:nvSpPr>
          <p:cNvPr id="2" name="Date Placeholder 1">
            <a:extLst>
              <a:ext uri="{FF2B5EF4-FFF2-40B4-BE49-F238E27FC236}">
                <a16:creationId xmlns:a16="http://schemas.microsoft.com/office/drawing/2014/main" id="{895045EE-A4C1-B58D-DDFD-2AD4A373266E}"/>
              </a:ext>
            </a:extLst>
          </p:cNvPr>
          <p:cNvSpPr>
            <a:spLocks noGrp="1"/>
          </p:cNvSpPr>
          <p:nvPr>
            <p:ph type="dt" idx="1"/>
          </p:nvPr>
        </p:nvSpPr>
        <p:spPr/>
        <p:txBody>
          <a:bodyPr/>
          <a:lstStyle/>
          <a:p>
            <a:pPr>
              <a:defRPr/>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The Code of Ethics helps you identify and steer away from potential conflicts of interest when performing your state job.  </a:t>
            </a:r>
          </a:p>
          <a:p>
            <a:pPr>
              <a:spcBef>
                <a:spcPct val="0"/>
              </a:spcBef>
            </a:pPr>
            <a:endParaRPr lang="en-US"/>
          </a:p>
          <a:p>
            <a:pPr>
              <a:spcBef>
                <a:spcPct val="0"/>
              </a:spcBef>
            </a:pPr>
            <a:r>
              <a:rPr lang="en-US"/>
              <a:t>A conflict occurs when your own personal interests such as family, friendships, financial interests and other social factors may compromise your decisions,  judgment  and actions in the workplace.</a:t>
            </a:r>
          </a:p>
          <a:p>
            <a:pPr>
              <a:spcBef>
                <a:spcPct val="0"/>
              </a:spcBef>
            </a:pPr>
            <a:endParaRPr lang="en-US"/>
          </a:p>
          <a:p>
            <a:pPr>
              <a:spcBef>
                <a:spcPct val="0"/>
              </a:spcBef>
            </a:pPr>
            <a:r>
              <a:rPr lang="en-US"/>
              <a:t>The Code of Ethics will help you identify and address potential conflicts of interest and is designed to prevent you from putting your private interest above public responsibility.</a:t>
            </a:r>
          </a:p>
          <a:p>
            <a:pPr>
              <a:spcBef>
                <a:spcPct val="0"/>
              </a:spcBef>
            </a:pPr>
            <a:endParaRPr lang="en-US"/>
          </a:p>
          <a:p>
            <a:pPr>
              <a:spcBef>
                <a:spcPct val="0"/>
              </a:spcBef>
            </a:pPr>
            <a:r>
              <a:rPr lang="en-US" b="1"/>
              <a:t>Segue: Let’s take a closer look at what the Standards of Conduct say…</a:t>
            </a:r>
          </a:p>
          <a:p>
            <a:pPr>
              <a:spcBef>
                <a:spcPct val="0"/>
              </a:spcBef>
            </a:pPr>
            <a:endParaRPr lang="en-US" b="1">
              <a:solidFill>
                <a:srgbClr val="FF0000"/>
              </a:solidFill>
              <a:cs typeface="Calibri" pitchFamily="34" charset="0"/>
            </a:endParaRPr>
          </a:p>
        </p:txBody>
      </p:sp>
      <p:sp>
        <p:nvSpPr>
          <p:cNvPr id="2" name="Date Placeholder 1">
            <a:extLst>
              <a:ext uri="{FF2B5EF4-FFF2-40B4-BE49-F238E27FC236}">
                <a16:creationId xmlns:a16="http://schemas.microsoft.com/office/drawing/2014/main" id="{7B3A9F7E-3AC7-F648-B6D1-BF915432D13A}"/>
              </a:ext>
            </a:extLst>
          </p:cNvPr>
          <p:cNvSpPr>
            <a:spLocks noGrp="1"/>
          </p:cNvSpPr>
          <p:nvPr>
            <p:ph type="dt" idx="1"/>
          </p:nvPr>
        </p:nvSpPr>
        <p:spPr/>
        <p:txBody>
          <a:bodyPr/>
          <a:lstStyle/>
          <a:p>
            <a:pPr>
              <a:defRPr/>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xfrm>
            <a:off x="717550" y="166688"/>
            <a:ext cx="5575300" cy="3136900"/>
          </a:xfrm>
          <a:noFill/>
          <a:ln>
            <a:solidFill>
              <a:srgbClr val="000000"/>
            </a:solidFill>
            <a:miter lim="800000"/>
            <a:headEnd/>
            <a:tailEnd/>
          </a:ln>
        </p:spPr>
      </p:sp>
      <p:sp>
        <p:nvSpPr>
          <p:cNvPr id="3" name="Notes Placeholder 2"/>
          <p:cNvSpPr>
            <a:spLocks noGrp="1"/>
          </p:cNvSpPr>
          <p:nvPr>
            <p:ph type="body" idx="1"/>
            <p:custDataLst>
              <p:tags r:id="rId1"/>
            </p:custDataLst>
          </p:nvPr>
        </p:nvSpPr>
        <p:spPr>
          <a:xfrm>
            <a:off x="107853" y="3432517"/>
            <a:ext cx="6900925" cy="5697645"/>
          </a:xfrm>
        </p:spPr>
        <p:txBody>
          <a:bodyPr>
            <a:normAutofit fontScale="92500" lnSpcReduction="20000"/>
          </a:bodyPr>
          <a:lstStyle/>
          <a:p>
            <a:pPr fontAlgn="auto">
              <a:spcBef>
                <a:spcPts val="0"/>
              </a:spcBef>
              <a:spcAft>
                <a:spcPts val="0"/>
              </a:spcAft>
              <a:defRPr/>
            </a:pPr>
            <a:r>
              <a:rPr lang="en-US"/>
              <a:t>The Code of Ethics describes 9 Standards of Conduct which aim to prevent conflicts of interest; they apply to all NYS employees</a:t>
            </a:r>
            <a:r>
              <a:rPr lang="en-US" b="1"/>
              <a:t>.  [Briefly review standards]</a:t>
            </a:r>
            <a:endParaRPr lang="en-US"/>
          </a:p>
          <a:p>
            <a:pPr marL="174708" indent="-174708" fontAlgn="auto">
              <a:spcBef>
                <a:spcPts val="0"/>
              </a:spcBef>
              <a:spcAft>
                <a:spcPts val="0"/>
              </a:spcAft>
              <a:buFont typeface="Arial" panose="020B0604020202020204" pitchFamily="34" charset="0"/>
              <a:buChar char="•"/>
              <a:defRPr/>
            </a:pPr>
            <a:r>
              <a:rPr lang="en-US" b="1"/>
              <a:t>Impartiality (A)</a:t>
            </a:r>
            <a:r>
              <a:rPr lang="en-US"/>
              <a:t> – </a:t>
            </a:r>
            <a:r>
              <a:rPr lang="en-US" b="1"/>
              <a:t>You can’t let an outside job impair your independence of judgment when performing your state job. </a:t>
            </a:r>
          </a:p>
          <a:p>
            <a:pPr marL="640594" lvl="1" indent="-174708" fontAlgn="auto">
              <a:spcBef>
                <a:spcPts val="0"/>
              </a:spcBef>
              <a:spcAft>
                <a:spcPts val="0"/>
              </a:spcAft>
              <a:buFont typeface="Arial" panose="020B0604020202020204" pitchFamily="34" charset="0"/>
              <a:buChar char="•"/>
              <a:defRPr/>
            </a:pPr>
            <a:r>
              <a:rPr lang="en-US"/>
              <a:t>(A) EXAMPLE-You are a State-employed engineer working on a contract with a private sector vendor. As a representative of the State, you are responsible for making sure the vendor is adhering to your agency’s contract. The vendor offers you a part-time position as a consulting engineer on a completely different project that does not involve your agency. You would be unable to pursue this outside employment.</a:t>
            </a:r>
          </a:p>
          <a:p>
            <a:pPr marL="174708" indent="-174708" fontAlgn="auto">
              <a:spcBef>
                <a:spcPts val="0"/>
              </a:spcBef>
              <a:spcAft>
                <a:spcPts val="0"/>
              </a:spcAft>
              <a:buFont typeface="Arial" panose="020B0604020202020204" pitchFamily="34" charset="0"/>
              <a:buChar char="•"/>
              <a:defRPr/>
            </a:pPr>
            <a:r>
              <a:rPr lang="en-US" b="1"/>
              <a:t>Confidentiality (B &amp; C) – B)</a:t>
            </a:r>
            <a:r>
              <a:rPr lang="en-US"/>
              <a:t> Don’t disclose confidential information you have access to due to your state employment; and </a:t>
            </a:r>
            <a:r>
              <a:rPr lang="en-US" b="1"/>
              <a:t>C)</a:t>
            </a:r>
            <a:r>
              <a:rPr lang="en-US"/>
              <a:t> Don’t disclose confidential information to personally benefit yourself or others. It’s important to know what’s confidential in your official position. </a:t>
            </a:r>
          </a:p>
          <a:p>
            <a:pPr marL="640594" lvl="1" indent="-174708" fontAlgn="auto">
              <a:spcBef>
                <a:spcPts val="0"/>
              </a:spcBef>
              <a:spcAft>
                <a:spcPts val="0"/>
              </a:spcAft>
              <a:buFont typeface="Arial" panose="020B0604020202020204" pitchFamily="34" charset="0"/>
              <a:buChar char="•"/>
              <a:defRPr/>
            </a:pPr>
            <a:r>
              <a:rPr lang="en-US"/>
              <a:t>(B/C) EXAMPLE-You work as a Child Protective Manager for the Office of Children and Family Services (OCFS) and have access to CONNECTIONS, a confidential database of child abuse and maltreatment investigations throughout NYS. Your good friend is the non-custodial grandmother of a child who is a victim of child abuse and an OCFS client. When asked by your friend, you disclose information accessed through CONNECTIONS related to your friend’s grandchild. This would be a violation of the statute.</a:t>
            </a:r>
          </a:p>
          <a:p>
            <a:pPr marL="174708" indent="-174708" fontAlgn="auto">
              <a:spcBef>
                <a:spcPts val="0"/>
              </a:spcBef>
              <a:spcAft>
                <a:spcPts val="0"/>
              </a:spcAft>
              <a:buFont typeface="Arial" panose="020B0604020202020204" pitchFamily="34" charset="0"/>
              <a:buChar char="•"/>
              <a:defRPr/>
            </a:pPr>
            <a:r>
              <a:rPr lang="en-US" b="1"/>
              <a:t>Misuse of Position/Resources (D) </a:t>
            </a:r>
            <a:r>
              <a:rPr lang="en-US"/>
              <a:t>- 1) Prevents you from securing unwarranted privileges or favors based on your State job and 2) Stewardship of state resources – do not use resources of the state for personal business use (state vehicle, printers, computers, etc.)</a:t>
            </a:r>
          </a:p>
          <a:p>
            <a:pPr marL="640594" lvl="1" indent="-174708" fontAlgn="auto">
              <a:spcBef>
                <a:spcPts val="0"/>
              </a:spcBef>
              <a:spcAft>
                <a:spcPts val="0"/>
              </a:spcAft>
              <a:buFont typeface="Arial" panose="020B0604020202020204" pitchFamily="34" charset="0"/>
              <a:buChar char="•"/>
              <a:defRPr/>
            </a:pPr>
            <a:r>
              <a:rPr lang="en-US"/>
              <a:t>(D) EXAMPLE- You are an employee at a State Agency.  You also have your own desktop publishing business. You would be unable to use the State Agency’s scanners, printers, computers and technical software to perform services for your clients even if you bring your own paper and do this private work after hours.</a:t>
            </a:r>
          </a:p>
          <a:p>
            <a:pPr marL="174708" indent="-174708" fontAlgn="auto">
              <a:spcBef>
                <a:spcPts val="0"/>
              </a:spcBef>
              <a:spcAft>
                <a:spcPts val="0"/>
              </a:spcAft>
              <a:buFont typeface="Arial" panose="020B0604020202020204" pitchFamily="34" charset="0"/>
              <a:buChar char="•"/>
              <a:defRPr/>
            </a:pPr>
            <a:r>
              <a:rPr lang="en-US" b="1"/>
              <a:t>Financial Conflicts (E &amp; G) </a:t>
            </a:r>
            <a:r>
              <a:rPr lang="en-US"/>
              <a:t>– You can’t participate in any matter related to your state employment where you may have the opportunity to gain financially. </a:t>
            </a:r>
            <a:r>
              <a:rPr lang="en-US" b="1"/>
              <a:t>E)</a:t>
            </a:r>
            <a:r>
              <a:rPr lang="en-US"/>
              <a:t> Abstain from transactions with any entity in which you may have a direct or indirect financial interest; </a:t>
            </a:r>
            <a:r>
              <a:rPr lang="en-US" b="1"/>
              <a:t>G)</a:t>
            </a:r>
            <a:r>
              <a:rPr lang="en-US"/>
              <a:t> Abstain from personal investments that conflict with your official duties as a NYS employee;</a:t>
            </a:r>
          </a:p>
          <a:p>
            <a:pPr marL="640594" lvl="1" indent="-174708" fontAlgn="auto">
              <a:spcBef>
                <a:spcPts val="0"/>
              </a:spcBef>
              <a:spcAft>
                <a:spcPts val="0"/>
              </a:spcAft>
              <a:buFont typeface="Arial" panose="020B0604020202020204" pitchFamily="34" charset="0"/>
              <a:buChar char="•"/>
              <a:defRPr/>
            </a:pPr>
            <a:r>
              <a:rPr lang="en-US"/>
              <a:t>(E) EXAMPLE: You work for ITS in the procurement department, which purchases computers for the State. You may not participate in the decision to purchase computer equipment if your spouse works for a company that that is bidding on the equipment purchase.</a:t>
            </a:r>
          </a:p>
          <a:p>
            <a:pPr marL="640594" lvl="1" indent="-174708" fontAlgn="auto">
              <a:spcBef>
                <a:spcPts val="0"/>
              </a:spcBef>
              <a:spcAft>
                <a:spcPts val="0"/>
              </a:spcAft>
              <a:buFont typeface="Arial" panose="020B0604020202020204" pitchFamily="34" charset="0"/>
              <a:buChar char="•"/>
              <a:defRPr/>
            </a:pPr>
            <a:r>
              <a:rPr lang="en-US"/>
              <a:t>(G) EXAMPLE: You work for the Gaming Commission, which licenses new casinos. You have information that a certain casino company will soon be licensed in the state and realize that you have an opportunity to make a profitable investment in the casino before the licensure is publicly announced. Using your “insider knowledge” to make this kind of financial investment would be a violation of Standard G.</a:t>
            </a:r>
          </a:p>
          <a:p>
            <a:pPr marL="174708" indent="-174708" fontAlgn="auto">
              <a:spcBef>
                <a:spcPts val="0"/>
              </a:spcBef>
              <a:spcAft>
                <a:spcPts val="0"/>
              </a:spcAft>
              <a:buFont typeface="Arial" panose="020B0604020202020204" pitchFamily="34" charset="0"/>
              <a:buChar char="•"/>
              <a:defRPr/>
            </a:pPr>
            <a:r>
              <a:rPr lang="en-US" b="1"/>
              <a:t>Integrity standards (F &amp; H) </a:t>
            </a:r>
            <a:r>
              <a:rPr lang="en-US"/>
              <a:t>–– The “Public Optics Test” - examines your actions through the lens of the public. You must conduct yourself in a manner that does not: </a:t>
            </a:r>
            <a:r>
              <a:rPr lang="en-US" b="1"/>
              <a:t>F)</a:t>
            </a:r>
            <a:r>
              <a:rPr lang="en-US"/>
              <a:t> give an impression that you could be influenced or would attempt to influence someone else, or; </a:t>
            </a:r>
            <a:r>
              <a:rPr lang="en-US" b="1"/>
              <a:t>H)</a:t>
            </a:r>
            <a:r>
              <a:rPr lang="en-US"/>
              <a:t> raise suspicion among the public that you’re personally benefitting from your official position. </a:t>
            </a:r>
          </a:p>
          <a:p>
            <a:pPr marL="174708" indent="-174708" fontAlgn="auto">
              <a:spcBef>
                <a:spcPts val="0"/>
              </a:spcBef>
              <a:spcAft>
                <a:spcPts val="0"/>
              </a:spcAft>
              <a:buFont typeface="Arial" panose="020B0604020202020204" pitchFamily="34" charset="0"/>
              <a:buChar char="•"/>
              <a:defRPr/>
            </a:pPr>
            <a:endParaRPr lang="en-US"/>
          </a:p>
          <a:p>
            <a:pPr marL="174708" indent="-174708" fontAlgn="auto">
              <a:spcBef>
                <a:spcPts val="0"/>
              </a:spcBef>
              <a:spcAft>
                <a:spcPts val="0"/>
              </a:spcAft>
              <a:buFont typeface="Arial" panose="020B0604020202020204" pitchFamily="34" charset="0"/>
              <a:buChar char="•"/>
              <a:defRPr/>
            </a:pPr>
            <a:r>
              <a:rPr lang="en-US" b="1"/>
              <a:t>Business with the State (I) </a:t>
            </a:r>
            <a:r>
              <a:rPr lang="en-US"/>
              <a:t>–  you can’t contract for work with entities that are licensed or regulated by your agency </a:t>
            </a:r>
          </a:p>
          <a:p>
            <a:pPr marL="640594" lvl="1" indent="-174708" fontAlgn="auto">
              <a:spcBef>
                <a:spcPts val="0"/>
              </a:spcBef>
              <a:spcAft>
                <a:spcPts val="0"/>
              </a:spcAft>
              <a:buFont typeface="Arial" panose="020B0604020202020204" pitchFamily="34" charset="0"/>
              <a:buChar char="•"/>
              <a:defRPr/>
            </a:pPr>
            <a:r>
              <a:rPr lang="en-US"/>
              <a:t>(I) EXAMPLE-  I work for DOH, Acme hospital is regulated by DOH; Therefore, I can’t separately contract for work with Acme. I also may be prohibited from working at Acme as DOH employee.</a:t>
            </a:r>
          </a:p>
          <a:p>
            <a:pPr marL="174708" indent="-174708" fontAlgn="auto">
              <a:spcBef>
                <a:spcPts val="0"/>
              </a:spcBef>
              <a:spcAft>
                <a:spcPts val="0"/>
              </a:spcAft>
              <a:buFont typeface="Arial" panose="020B0604020202020204" pitchFamily="34" charset="0"/>
              <a:buChar char="•"/>
              <a:defRPr/>
            </a:pPr>
            <a:endParaRPr lang="en-US"/>
          </a:p>
          <a:p>
            <a:pPr fontAlgn="auto">
              <a:spcBef>
                <a:spcPts val="0"/>
              </a:spcBef>
              <a:spcAft>
                <a:spcPts val="0"/>
              </a:spcAft>
              <a:defRPr/>
            </a:pPr>
            <a:endParaRPr lang="en-US"/>
          </a:p>
          <a:p>
            <a:pPr fontAlgn="auto">
              <a:spcBef>
                <a:spcPts val="0"/>
              </a:spcBef>
              <a:spcAft>
                <a:spcPts val="0"/>
              </a:spcAft>
              <a:defRPr/>
            </a:pPr>
            <a:r>
              <a:rPr lang="en-US" b="1"/>
              <a:t>Segue: Let’s take a closer look at the “Integrity Standards”…</a:t>
            </a:r>
          </a:p>
        </p:txBody>
      </p:sp>
      <p:sp>
        <p:nvSpPr>
          <p:cNvPr id="2" name="Date Placeholder 1">
            <a:extLst>
              <a:ext uri="{FF2B5EF4-FFF2-40B4-BE49-F238E27FC236}">
                <a16:creationId xmlns:a16="http://schemas.microsoft.com/office/drawing/2014/main" id="{B8968920-DF8A-EF06-0969-45A03F262620}"/>
              </a:ext>
            </a:extLst>
          </p:cNvPr>
          <p:cNvSpPr>
            <a:spLocks noGrp="1"/>
          </p:cNvSpPr>
          <p:nvPr>
            <p:ph type="dt" idx="1"/>
          </p:nvPr>
        </p:nvSpPr>
        <p:spPr/>
        <p:txBody>
          <a:bodyPr/>
          <a:lstStyle/>
          <a:p>
            <a:pPr>
              <a:defRPr/>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fontAlgn="auto">
              <a:spcBef>
                <a:spcPts val="0"/>
              </a:spcBef>
              <a:spcAft>
                <a:spcPts val="0"/>
              </a:spcAft>
              <a:buFont typeface="Arial" panose="020B0604020202020204" pitchFamily="34" charset="0"/>
              <a:buChar char="•"/>
              <a:defRPr/>
            </a:pPr>
            <a:r>
              <a:rPr lang="en-US" b="1" dirty="0"/>
              <a:t>Confidentiality (B &amp; C) – B)</a:t>
            </a:r>
            <a:r>
              <a:rPr lang="en-US" dirty="0"/>
              <a:t> Don’t disclose confidential information you have access to due to your state employment; and </a:t>
            </a:r>
            <a:r>
              <a:rPr lang="en-US" b="1" dirty="0"/>
              <a:t>C)</a:t>
            </a:r>
            <a:r>
              <a:rPr lang="en-US" dirty="0"/>
              <a:t> Don’t disclose confidential information to personally benefit yourself or others. It’s important to know what’s confidential in your official position. </a:t>
            </a:r>
          </a:p>
          <a:p>
            <a:pPr marL="640594" lvl="1" indent="-174708" fontAlgn="auto">
              <a:spcBef>
                <a:spcPts val="0"/>
              </a:spcBef>
              <a:spcAft>
                <a:spcPts val="0"/>
              </a:spcAft>
              <a:buFont typeface="Arial" panose="020B0604020202020204" pitchFamily="34" charset="0"/>
              <a:buChar char="•"/>
              <a:defRPr/>
            </a:pPr>
            <a:r>
              <a:rPr lang="en-US" dirty="0"/>
              <a:t>(B/C) EXAMPLE-You work as a Child Protective Manager for the Office of Children and Family Services (OCFS) and have access to CONNECTIONS, a confidential database of child abuse and maltreatment investigations throughout NYS. Your good friend is the non-custodial grandmother of a child who is a victim of child abuse and an OCFS client. When asked by your friend, you disclose information accessed through CONNECTIONS related to your friend’s grandchild. This would be a violation of the statute.</a:t>
            </a:r>
          </a:p>
          <a:p>
            <a:endParaRPr lang="en-US" b="1" dirty="0">
              <a:cs typeface="Calibri"/>
            </a:endParaRPr>
          </a:p>
        </p:txBody>
      </p:sp>
      <p:sp>
        <p:nvSpPr>
          <p:cNvPr id="5" name="Date Placeholder 4">
            <a:extLst>
              <a:ext uri="{FF2B5EF4-FFF2-40B4-BE49-F238E27FC236}">
                <a16:creationId xmlns:a16="http://schemas.microsoft.com/office/drawing/2014/main" id="{34B0C981-8A75-17EF-7849-2048220DE971}"/>
              </a:ext>
            </a:extLst>
          </p:cNvPr>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3780389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fontAlgn="auto">
              <a:spcBef>
                <a:spcPts val="0"/>
              </a:spcBef>
              <a:spcAft>
                <a:spcPts val="0"/>
              </a:spcAft>
              <a:buFont typeface="Arial" panose="020B0604020202020204" pitchFamily="34" charset="0"/>
              <a:buChar char="•"/>
              <a:defRPr/>
            </a:pPr>
            <a:r>
              <a:rPr lang="en-US" b="1" dirty="0"/>
              <a:t>Misuse of Position/Resources (D) </a:t>
            </a:r>
            <a:r>
              <a:rPr lang="en-US" dirty="0"/>
              <a:t>- 1) Prevents you from securing unwarranted privileges or favors based on your State job and 2) Stewardship of state resources – do not use resources of the state for personal business use (state vehicle, printers, computers, etc.)</a:t>
            </a:r>
          </a:p>
          <a:p>
            <a:pPr marL="640594" lvl="1" indent="-174708" fontAlgn="auto">
              <a:spcBef>
                <a:spcPts val="0"/>
              </a:spcBef>
              <a:spcAft>
                <a:spcPts val="0"/>
              </a:spcAft>
              <a:buFont typeface="Arial" panose="020B0604020202020204" pitchFamily="34" charset="0"/>
              <a:buChar char="•"/>
              <a:defRPr/>
            </a:pPr>
            <a:r>
              <a:rPr lang="en-US" dirty="0"/>
              <a:t>(D) EXAMPLE- You are an employee at a State Agency.  You also have your own desktop publishing business. You would be unable to use the State Agency’s scanners, printers, computers and technical software to perform services for your clients even if you bring your own paper and do this private work after hours.</a:t>
            </a:r>
          </a:p>
          <a:p>
            <a:endParaRPr lang="en-US" b="1" dirty="0">
              <a:cs typeface="Calibri"/>
            </a:endParaRPr>
          </a:p>
        </p:txBody>
      </p:sp>
      <p:sp>
        <p:nvSpPr>
          <p:cNvPr id="5" name="Date Placeholder 4">
            <a:extLst>
              <a:ext uri="{FF2B5EF4-FFF2-40B4-BE49-F238E27FC236}">
                <a16:creationId xmlns:a16="http://schemas.microsoft.com/office/drawing/2014/main" id="{F98F7A5C-43D5-EECA-1A15-42B723ADE9C6}"/>
              </a:ext>
            </a:extLst>
          </p:cNvPr>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640569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fontAlgn="auto">
              <a:spcBef>
                <a:spcPts val="0"/>
              </a:spcBef>
              <a:spcAft>
                <a:spcPts val="0"/>
              </a:spcAft>
              <a:buFont typeface="Arial" panose="020B0604020202020204" pitchFamily="34" charset="0"/>
              <a:buChar char="•"/>
              <a:defRPr/>
            </a:pPr>
            <a:r>
              <a:rPr lang="en-US" b="1" dirty="0"/>
              <a:t>Financial Conflicts (E &amp; G) </a:t>
            </a:r>
            <a:r>
              <a:rPr lang="en-US" dirty="0"/>
              <a:t>– You can’t participate in any matter related to your state employment where you may have the opportunity to gain financially. </a:t>
            </a:r>
            <a:r>
              <a:rPr lang="en-US" b="1" dirty="0"/>
              <a:t>E)</a:t>
            </a:r>
            <a:r>
              <a:rPr lang="en-US" dirty="0"/>
              <a:t> Abstain from transactions with any entity in which you may have a direct or indirect financial interest; </a:t>
            </a:r>
            <a:r>
              <a:rPr lang="en-US" b="1" dirty="0"/>
              <a:t>G)</a:t>
            </a:r>
            <a:r>
              <a:rPr lang="en-US" dirty="0"/>
              <a:t> Abstain from personal investments that conflict with your official duties as a NYS employee;</a:t>
            </a:r>
          </a:p>
          <a:p>
            <a:pPr marL="640594" lvl="1" indent="-174708" fontAlgn="auto">
              <a:spcBef>
                <a:spcPts val="0"/>
              </a:spcBef>
              <a:spcAft>
                <a:spcPts val="0"/>
              </a:spcAft>
              <a:buFont typeface="Arial" panose="020B0604020202020204" pitchFamily="34" charset="0"/>
              <a:buChar char="•"/>
              <a:defRPr/>
            </a:pPr>
            <a:r>
              <a:rPr lang="en-US" dirty="0"/>
              <a:t>(E) EXAMPLE: You work for ITS in the procurement department, which purchases computers for the State. You may not participate in the decision to purchase computer equipment if your spouse works for a company that that is bidding on the equipment purchase.</a:t>
            </a:r>
          </a:p>
          <a:p>
            <a:pPr marL="640594" lvl="1" indent="-174708" fontAlgn="auto">
              <a:spcBef>
                <a:spcPts val="0"/>
              </a:spcBef>
              <a:spcAft>
                <a:spcPts val="0"/>
              </a:spcAft>
              <a:buFont typeface="Arial" panose="020B0604020202020204" pitchFamily="34" charset="0"/>
              <a:buChar char="•"/>
              <a:defRPr/>
            </a:pPr>
            <a:r>
              <a:rPr lang="en-US" dirty="0"/>
              <a:t>(G) EXAMPLE: You work for the Gaming Commission, which licenses new casinos. You have information that a certain casino company will soon be licensed in the state and realize that you have an opportunity to make a profitable investment in the casino before the licensure is publicly announced. Using your “insider knowledge” to make this kind of financial investment would be a violation of Standard G.</a:t>
            </a:r>
          </a:p>
          <a:p>
            <a:endParaRPr lang="en-US" b="1" dirty="0">
              <a:cs typeface="Calibri"/>
            </a:endParaRPr>
          </a:p>
        </p:txBody>
      </p:sp>
      <p:sp>
        <p:nvSpPr>
          <p:cNvPr id="5" name="Date Placeholder 4">
            <a:extLst>
              <a:ext uri="{FF2B5EF4-FFF2-40B4-BE49-F238E27FC236}">
                <a16:creationId xmlns:a16="http://schemas.microsoft.com/office/drawing/2014/main" id="{8A22D461-BCD6-CDD8-049D-34510B99E653}"/>
              </a:ext>
            </a:extLst>
          </p:cNvPr>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289345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As public servants, State employees are held to very high standards of integrity and conduct. These “Integrity Standards” set the public “optics test” for professional behavior. </a:t>
            </a:r>
          </a:p>
          <a:p>
            <a:pPr>
              <a:spcBef>
                <a:spcPct val="0"/>
              </a:spcBef>
            </a:pPr>
            <a:endParaRPr lang="en-US"/>
          </a:p>
          <a:p>
            <a:pPr>
              <a:spcBef>
                <a:spcPct val="0"/>
              </a:spcBef>
            </a:pPr>
            <a:r>
              <a:rPr lang="en-US"/>
              <a:t>Standard F really focuses more on professional behavior... </a:t>
            </a:r>
            <a:r>
              <a:rPr lang="en-US" i="1"/>
              <a:t>(Read Standard F) </a:t>
            </a:r>
            <a:r>
              <a:rPr lang="en-US"/>
              <a:t>So don’t act like you can be influenced. If it looks like you could be improperly influenced, that’s enough to violate this standard.</a:t>
            </a:r>
            <a:endParaRPr lang="en-US">
              <a:cs typeface="Calibri"/>
            </a:endParaRPr>
          </a:p>
          <a:p>
            <a:pPr>
              <a:spcBef>
                <a:spcPct val="0"/>
              </a:spcBef>
            </a:pPr>
            <a:endParaRPr lang="en-US"/>
          </a:p>
          <a:p>
            <a:pPr>
              <a:spcBef>
                <a:spcPct val="0"/>
              </a:spcBef>
            </a:pPr>
            <a:r>
              <a:rPr lang="en-US"/>
              <a:t>Standard H again features the public optics test. </a:t>
            </a:r>
            <a:r>
              <a:rPr lang="en-US" i="1"/>
              <a:t>(Read Standard H) </a:t>
            </a:r>
            <a:r>
              <a:rPr lang="en-US"/>
              <a:t>We must not act in ways that give the appearance of misconduct. If it might look suspicious, don’t do it.</a:t>
            </a:r>
            <a:endParaRPr lang="en-US">
              <a:cs typeface="Calibri"/>
            </a:endParaRPr>
          </a:p>
          <a:p>
            <a:pPr>
              <a:spcBef>
                <a:spcPct val="0"/>
              </a:spcBef>
            </a:pPr>
            <a:endParaRPr lang="en-US"/>
          </a:p>
          <a:p>
            <a:pPr>
              <a:spcBef>
                <a:spcPct val="0"/>
              </a:spcBef>
            </a:pPr>
            <a:r>
              <a:rPr lang="en-US"/>
              <a:t>These two standards do not carry a monetary or civil penalty; however, you could still face disciplinary action from your agency. </a:t>
            </a:r>
            <a:endParaRPr lang="en-US">
              <a:cs typeface="Calibri"/>
            </a:endParaRPr>
          </a:p>
          <a:p>
            <a:pPr>
              <a:spcBef>
                <a:spcPct val="0"/>
              </a:spcBef>
            </a:pPr>
            <a:endParaRPr lang="en-US"/>
          </a:p>
          <a:p>
            <a:pPr>
              <a:spcBef>
                <a:spcPct val="0"/>
              </a:spcBef>
            </a:pPr>
            <a:r>
              <a:rPr lang="en-US"/>
              <a:t>Segue: Next we will take a look at some other areas to be aware of when considering conflicts of interest…</a:t>
            </a:r>
          </a:p>
        </p:txBody>
      </p:sp>
      <p:sp>
        <p:nvSpPr>
          <p:cNvPr id="2" name="Date Placeholder 1">
            <a:extLst>
              <a:ext uri="{FF2B5EF4-FFF2-40B4-BE49-F238E27FC236}">
                <a16:creationId xmlns:a16="http://schemas.microsoft.com/office/drawing/2014/main" id="{0412EE2C-0CA6-4617-383C-6D0E4621B96D}"/>
              </a:ext>
            </a:extLst>
          </p:cNvPr>
          <p:cNvSpPr>
            <a:spLocks noGrp="1"/>
          </p:cNvSpPr>
          <p:nvPr>
            <p:ph type="dt" idx="1"/>
          </p:nvPr>
        </p:nvSpPr>
        <p:spPr/>
        <p:txBody>
          <a:bodyPr/>
          <a:lstStyle/>
          <a:p>
            <a:pPr>
              <a:defRPr/>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State officers and employees must always put the public interest ahead of their own. This is especially important when engaging in outside business activities that involve State interests.  </a:t>
            </a:r>
          </a:p>
          <a:p>
            <a:pPr>
              <a:spcBef>
                <a:spcPct val="0"/>
              </a:spcBef>
            </a:pPr>
            <a:endParaRPr lang="en-US"/>
          </a:p>
          <a:p>
            <a:pPr>
              <a:spcBef>
                <a:spcPct val="0"/>
              </a:spcBef>
            </a:pPr>
            <a:r>
              <a:rPr lang="en-US" i="1"/>
              <a:t>(Review Slide) </a:t>
            </a:r>
            <a:r>
              <a:rPr lang="en-US"/>
              <a:t>Your private business can sell goods or services to the State as long as you go through the same competitive bidding process as other private entities. </a:t>
            </a:r>
            <a:r>
              <a:rPr lang="en-US" i="1"/>
              <a:t>POL 73(4)</a:t>
            </a:r>
          </a:p>
          <a:p>
            <a:pPr>
              <a:spcBef>
                <a:spcPct val="0"/>
              </a:spcBef>
            </a:pPr>
            <a:endParaRPr lang="en-US"/>
          </a:p>
          <a:p>
            <a:pPr>
              <a:spcBef>
                <a:spcPct val="0"/>
              </a:spcBef>
            </a:pPr>
            <a:r>
              <a:rPr lang="en-US"/>
              <a:t>Segue: There are some types of activities that your private business may not be allowed to conduct with the State…</a:t>
            </a:r>
          </a:p>
          <a:p>
            <a:pPr>
              <a:spcBef>
                <a:spcPct val="0"/>
              </a:spcBef>
            </a:pPr>
            <a:endParaRPr lang="en-US">
              <a:cs typeface="Calibri" pitchFamily="34" charset="0"/>
            </a:endParaRPr>
          </a:p>
        </p:txBody>
      </p:sp>
      <p:sp>
        <p:nvSpPr>
          <p:cNvPr id="2" name="Date Placeholder 1">
            <a:extLst>
              <a:ext uri="{FF2B5EF4-FFF2-40B4-BE49-F238E27FC236}">
                <a16:creationId xmlns:a16="http://schemas.microsoft.com/office/drawing/2014/main" id="{4276080A-4BBD-93E7-E068-F13A750A904C}"/>
              </a:ext>
            </a:extLst>
          </p:cNvPr>
          <p:cNvSpPr>
            <a:spLocks noGrp="1"/>
          </p:cNvSpPr>
          <p:nvPr>
            <p:ph type="dt" idx="1"/>
          </p:nvPr>
        </p:nvSpPr>
        <p:spPr/>
        <p:txBody>
          <a:bodyPr/>
          <a:lstStyle/>
          <a:p>
            <a:pPr>
              <a:defRPr/>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State officers and employees are prohibited from receiving compensation in connection with real estate transactions, rate-making proceedings, adoption or repeal of regulations, obtaining grants or loans, licensing/permitting, lobbying, and actions against the State in the Court of Claims.</a:t>
            </a:r>
          </a:p>
          <a:p>
            <a:pPr>
              <a:spcBef>
                <a:spcPct val="0"/>
              </a:spcBef>
            </a:pPr>
            <a:endParaRPr lang="en-US"/>
          </a:p>
          <a:p>
            <a:pPr>
              <a:spcBef>
                <a:spcPct val="0"/>
              </a:spcBef>
            </a:pPr>
            <a:r>
              <a:rPr lang="en-US"/>
              <a:t>As key State agency functions, it would represent a conflict of interest for you to try to influence these functions as both a private citizen and a public servant.</a:t>
            </a:r>
          </a:p>
          <a:p>
            <a:pPr>
              <a:spcBef>
                <a:spcPct val="0"/>
              </a:spcBef>
            </a:pPr>
            <a:r>
              <a:rPr lang="en-US" i="1">
                <a:cs typeface="Calibri" pitchFamily="34" charset="0"/>
              </a:rPr>
              <a:t>POL 73 (3) &amp; (7)</a:t>
            </a:r>
          </a:p>
          <a:p>
            <a:pPr>
              <a:spcBef>
                <a:spcPct val="0"/>
              </a:spcBef>
            </a:pPr>
            <a:endParaRPr lang="en-US"/>
          </a:p>
          <a:p>
            <a:pPr>
              <a:spcBef>
                <a:spcPct val="0"/>
              </a:spcBef>
            </a:pPr>
            <a:r>
              <a:rPr lang="en-US" b="1"/>
              <a:t>Segue: Some other kinds of conflicts of interest are more easily recognizable…</a:t>
            </a:r>
          </a:p>
        </p:txBody>
      </p:sp>
      <p:sp>
        <p:nvSpPr>
          <p:cNvPr id="2" name="Date Placeholder 1">
            <a:extLst>
              <a:ext uri="{FF2B5EF4-FFF2-40B4-BE49-F238E27FC236}">
                <a16:creationId xmlns:a16="http://schemas.microsoft.com/office/drawing/2014/main" id="{0E87F357-FCC6-7780-81B7-7BB12D584D1D}"/>
              </a:ext>
            </a:extLst>
          </p:cNvPr>
          <p:cNvSpPr>
            <a:spLocks noGrp="1"/>
          </p:cNvSpPr>
          <p:nvPr>
            <p:ph type="dt" idx="1"/>
          </p:nvPr>
        </p:nvSpPr>
        <p:spPr/>
        <p:txBody>
          <a:bodyPr/>
          <a:lstStyle/>
          <a:p>
            <a:pPr>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This course provides an overview of ethics laws and regulations that apply to those in State service.</a:t>
            </a:r>
          </a:p>
          <a:p>
            <a:pPr>
              <a:spcBef>
                <a:spcPct val="0"/>
              </a:spcBef>
            </a:pPr>
            <a:endParaRPr lang="en-US"/>
          </a:p>
          <a:p>
            <a:pPr>
              <a:spcBef>
                <a:spcPct val="0"/>
              </a:spcBef>
            </a:pPr>
            <a:r>
              <a:rPr lang="en-US"/>
              <a:t>Your agency may have more restrictive ethics policies than the state ethics laws we will review today. This is one reason why it’s a good idea to seek advice from your agency’s Ethics Officer.  </a:t>
            </a:r>
            <a:endParaRPr lang="en-US">
              <a:cs typeface="Calibri"/>
            </a:endParaRPr>
          </a:p>
          <a:p>
            <a:pPr>
              <a:spcBef>
                <a:spcPct val="0"/>
              </a:spcBef>
            </a:pPr>
            <a:endParaRPr lang="en-US"/>
          </a:p>
          <a:p>
            <a:pPr>
              <a:spcBef>
                <a:spcPct val="0"/>
              </a:spcBef>
            </a:pPr>
            <a:r>
              <a:rPr lang="en-US"/>
              <a:t>This training is for education purposes only and is not a substitute for actual legal advice.</a:t>
            </a:r>
            <a:endParaRPr lang="en-US">
              <a:cs typeface="Calibri"/>
            </a:endParaRPr>
          </a:p>
          <a:p>
            <a:endParaRPr lang="en-US"/>
          </a:p>
          <a:p>
            <a:r>
              <a:rPr lang="en-US"/>
              <a:t>All applicable ethics laws, regulations, advisory opinions, policies, and guidance documents within the Commission’s jurisdiction can be found at </a:t>
            </a:r>
            <a:r>
              <a:rPr lang="en-US" b="1"/>
              <a:t>ethics.ny.gov</a:t>
            </a:r>
            <a:endParaRPr lang="en-US">
              <a:cs typeface="Calibri" pitchFamily="34" charset="0"/>
            </a:endParaRPr>
          </a:p>
          <a:p>
            <a:pPr>
              <a:spcBef>
                <a:spcPct val="0"/>
              </a:spcBef>
            </a:pPr>
            <a:endParaRPr lang="en-US"/>
          </a:p>
          <a:p>
            <a:pPr>
              <a:spcBef>
                <a:spcPct val="0"/>
              </a:spcBef>
            </a:pPr>
            <a:r>
              <a:rPr lang="en-US"/>
              <a:t>Segue: let's take a look at why we are here today for mandatory ethics training..</a:t>
            </a:r>
          </a:p>
          <a:p>
            <a:pPr>
              <a:spcBef>
                <a:spcPct val="0"/>
              </a:spcBef>
            </a:pPr>
            <a:endParaRPr lang="en-US"/>
          </a:p>
        </p:txBody>
      </p:sp>
      <p:sp>
        <p:nvSpPr>
          <p:cNvPr id="2" name="Date Placeholder 1">
            <a:extLst>
              <a:ext uri="{FF2B5EF4-FFF2-40B4-BE49-F238E27FC236}">
                <a16:creationId xmlns:a16="http://schemas.microsoft.com/office/drawing/2014/main" id="{4469039C-93FD-40C1-A706-97A9128DFB5C}"/>
              </a:ext>
            </a:extLst>
          </p:cNvPr>
          <p:cNvSpPr>
            <a:spLocks noGrp="1"/>
          </p:cNvSpPr>
          <p:nvPr>
            <p:ph type="dt" idx="1"/>
          </p:nvPr>
        </p:nvSpPr>
        <p:spPr/>
        <p:txBody>
          <a:bodyPr/>
          <a:lstStyle/>
          <a:p>
            <a:pPr>
              <a:defRPr/>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a:spcBef>
                <a:spcPct val="0"/>
              </a:spcBef>
              <a:defRPr/>
            </a:pPr>
            <a:r>
              <a:rPr lang="en-US"/>
              <a:t>Nepotism is favoritism shown on the basis of family relationship. This restriction says you can’t participate in the personnel decisions related to your relatives, and you can’t give contracts to relatives, or invest State $ with a relative.</a:t>
            </a:r>
          </a:p>
          <a:p>
            <a:pPr>
              <a:spcBef>
                <a:spcPct val="0"/>
              </a:spcBef>
            </a:pPr>
            <a:endParaRPr lang="en-US"/>
          </a:p>
          <a:p>
            <a:pPr>
              <a:spcBef>
                <a:spcPct val="0"/>
              </a:spcBef>
            </a:pPr>
            <a:r>
              <a:rPr lang="en-US"/>
              <a:t>A “relative” is one who is a direct descendant of your grandparents or the spouse of those common descendants. What you may not know is that anyone living with you in your household is also considered a relative, regardless of actual relationship.</a:t>
            </a:r>
          </a:p>
          <a:p>
            <a:pPr>
              <a:spcBef>
                <a:spcPct val="0"/>
              </a:spcBef>
            </a:pPr>
            <a:endParaRPr lang="en-US"/>
          </a:p>
          <a:p>
            <a:pPr>
              <a:spcBef>
                <a:spcPct val="0"/>
              </a:spcBef>
            </a:pPr>
            <a:r>
              <a:rPr lang="en-US"/>
              <a:t>Best practice: Inform your supervisor or Ethics Officer if you are asked to be involved in personnel decisions for anyone you may know personally. There might be an “appearance” issue to consider. Let your Ethics Officer make the determination of whether recusal is appropriate.</a:t>
            </a:r>
          </a:p>
          <a:p>
            <a:pPr>
              <a:spcBef>
                <a:spcPct val="0"/>
              </a:spcBef>
            </a:pPr>
            <a:endParaRPr lang="en-US"/>
          </a:p>
          <a:p>
            <a:pPr>
              <a:spcBef>
                <a:spcPct val="0"/>
              </a:spcBef>
            </a:pPr>
            <a:r>
              <a:rPr lang="en-US" b="1"/>
              <a:t>Segue: Avoiding the appearance of a conflict is also important when you join State service…</a:t>
            </a:r>
          </a:p>
        </p:txBody>
      </p:sp>
      <p:sp>
        <p:nvSpPr>
          <p:cNvPr id="2" name="Date Placeholder 1">
            <a:extLst>
              <a:ext uri="{FF2B5EF4-FFF2-40B4-BE49-F238E27FC236}">
                <a16:creationId xmlns:a16="http://schemas.microsoft.com/office/drawing/2014/main" id="{141EB957-43BD-3DE4-3D4F-666E769A77E0}"/>
              </a:ext>
            </a:extLst>
          </p:cNvPr>
          <p:cNvSpPr>
            <a:spLocks noGrp="1"/>
          </p:cNvSpPr>
          <p:nvPr>
            <p:ph type="dt" idx="1"/>
          </p:nvPr>
        </p:nvSpPr>
        <p:spPr/>
        <p:txBody>
          <a:bodyPr/>
          <a:lstStyle/>
          <a:p>
            <a:pPr>
              <a:defRPr/>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174708" indent="-174708">
              <a:spcBef>
                <a:spcPct val="0"/>
              </a:spcBef>
              <a:buFontTx/>
              <a:buChar char="•"/>
            </a:pPr>
            <a:r>
              <a:rPr lang="en-US"/>
              <a:t>This affects former private sector employees who are newly entering State service.  </a:t>
            </a:r>
          </a:p>
          <a:p>
            <a:pPr marL="174708" indent="-174708">
              <a:spcBef>
                <a:spcPct val="0"/>
              </a:spcBef>
              <a:buFontTx/>
              <a:buChar char="•"/>
            </a:pPr>
            <a:r>
              <a:rPr lang="en-US"/>
              <a:t>You may be required to recuse yourself from matters directly involving your former private sector employer for a “cooling off period” of two years from when you left your private sector employment.</a:t>
            </a:r>
            <a:endParaRPr lang="en-US">
              <a:cs typeface="Calibri"/>
            </a:endParaRPr>
          </a:p>
          <a:p>
            <a:pPr marL="174708" indent="-174708">
              <a:spcBef>
                <a:spcPct val="0"/>
              </a:spcBef>
              <a:buFontTx/>
              <a:buChar char="•"/>
            </a:pPr>
            <a:r>
              <a:rPr lang="en-US"/>
              <a:t>Its purpose is to prevent you from giving preferential treatment to or be unduly influenced by your former private sector employer.  </a:t>
            </a:r>
          </a:p>
          <a:p>
            <a:pPr marL="174708" indent="-174708">
              <a:spcBef>
                <a:spcPct val="0"/>
              </a:spcBef>
              <a:buFontTx/>
              <a:buChar char="•"/>
            </a:pPr>
            <a:endParaRPr lang="en-US">
              <a:cs typeface="Calibri"/>
            </a:endParaRPr>
          </a:p>
          <a:p>
            <a:pPr marL="174708" indent="-174708">
              <a:spcBef>
                <a:spcPct val="0"/>
              </a:spcBef>
            </a:pPr>
            <a:endParaRPr lang="en-US"/>
          </a:p>
          <a:p>
            <a:pPr>
              <a:spcBef>
                <a:spcPct val="0"/>
              </a:spcBef>
            </a:pPr>
            <a:r>
              <a:rPr lang="en-US"/>
              <a:t>If your Ethics Officer or the Commission determines that your recusal is appropriate, it runs for two years from the date that you terminated employment with the private employer</a:t>
            </a:r>
            <a:r>
              <a:rPr lang="en-US" b="1"/>
              <a:t>. </a:t>
            </a:r>
            <a:r>
              <a:rPr lang="en-US"/>
              <a:t>The agency has broad discretion to authorize the employee’s participation if the circumstances show that the interests of the government outweigh the concern that a reasonable person may question the integrity of the agency’s programs.</a:t>
            </a:r>
          </a:p>
          <a:p>
            <a:pPr marL="174708" indent="-174708">
              <a:spcBef>
                <a:spcPct val="0"/>
              </a:spcBef>
            </a:pPr>
            <a:endParaRPr lang="en-US"/>
          </a:p>
          <a:p>
            <a:pPr marL="174708" indent="-174708">
              <a:spcBef>
                <a:spcPct val="0"/>
              </a:spcBef>
            </a:pPr>
            <a:endParaRPr lang="en-US" i="1">
              <a:cs typeface="Calibri"/>
            </a:endParaRPr>
          </a:p>
          <a:p>
            <a:pPr marL="174708" indent="-174708">
              <a:spcBef>
                <a:spcPct val="0"/>
              </a:spcBef>
            </a:pPr>
            <a:r>
              <a:rPr lang="en-US" i="1"/>
              <a:t>(Trainer Note: More information can be found in advisory opinions 98-09 and 07-04.)</a:t>
            </a:r>
            <a:endParaRPr lang="en-US" i="1">
              <a:cs typeface="Calibri"/>
            </a:endParaRPr>
          </a:p>
          <a:p>
            <a:pPr marL="174708" indent="-174708">
              <a:spcBef>
                <a:spcPct val="0"/>
              </a:spcBef>
            </a:pPr>
            <a:endParaRPr lang="en-US"/>
          </a:p>
        </p:txBody>
      </p:sp>
      <p:sp>
        <p:nvSpPr>
          <p:cNvPr id="2" name="Date Placeholder 1">
            <a:extLst>
              <a:ext uri="{FF2B5EF4-FFF2-40B4-BE49-F238E27FC236}">
                <a16:creationId xmlns:a16="http://schemas.microsoft.com/office/drawing/2014/main" id="{9350DB66-7C56-4658-7DB0-276BDD1B2B3A}"/>
              </a:ext>
            </a:extLst>
          </p:cNvPr>
          <p:cNvSpPr>
            <a:spLocks noGrp="1"/>
          </p:cNvSpPr>
          <p:nvPr>
            <p:ph type="dt" idx="1"/>
          </p:nvPr>
        </p:nvSpPr>
        <p:spPr/>
        <p:txBody>
          <a:bodyPr/>
          <a:lstStyle/>
          <a:p>
            <a:pPr>
              <a:defRPr/>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a:p>
            <a:r>
              <a:rPr lang="en-US" b="1"/>
              <a:t>Poll Question:</a:t>
            </a:r>
            <a:endParaRPr lang="en-US" b="1">
              <a:cs typeface="Calibri"/>
            </a:endParaRPr>
          </a:p>
          <a:p>
            <a:pPr algn="just">
              <a:lnSpc>
                <a:spcPct val="150000"/>
              </a:lnSpc>
            </a:pPr>
            <a:r>
              <a:rPr lang="en-US"/>
              <a:t>How did he </a:t>
            </a:r>
            <a:r>
              <a:rPr lang="en-US">
                <a:solidFill>
                  <a:schemeClr val="tx1"/>
                </a:solidFill>
              </a:rPr>
              <a:t>violate Public Officers Law? (Multiple Choice – use Standards of Conduct)</a:t>
            </a:r>
            <a:endParaRPr lang="en-US">
              <a:solidFill>
                <a:schemeClr val="tx1"/>
              </a:solidFill>
              <a:cs typeface="Calibri"/>
            </a:endParaRPr>
          </a:p>
          <a:p>
            <a:endParaRPr lang="en-US"/>
          </a:p>
          <a:p>
            <a:r>
              <a:rPr lang="en-US" b="1"/>
              <a:t>Answers: </a:t>
            </a:r>
          </a:p>
          <a:p>
            <a:r>
              <a:rPr lang="en-US"/>
              <a:t>Misuse of state resources (computer, email, letterhead), and request of payment implies official capacity. </a:t>
            </a:r>
            <a:endParaRPr lang="en-US">
              <a:cs typeface="Calibri"/>
            </a:endParaRPr>
          </a:p>
          <a:p>
            <a:r>
              <a:rPr lang="en-US">
                <a:solidFill>
                  <a:schemeClr val="tx1"/>
                </a:solidFill>
              </a:rPr>
              <a:t>This violated Public Officers Law §74(3)(d), which provides that no officer or employee should use or attempt to use his official position to secure unwarranted privileges or exemptions for himself or others.</a:t>
            </a:r>
            <a:r>
              <a:rPr lang="en-US"/>
              <a:t> </a:t>
            </a:r>
            <a:r>
              <a:rPr lang="en-US">
                <a:solidFill>
                  <a:schemeClr val="tx1"/>
                </a:solidFill>
              </a:rPr>
              <a:t> The employee settled the action by paying a $1,000 fine.</a:t>
            </a:r>
            <a:endParaRPr lang="en-US"/>
          </a:p>
          <a:p>
            <a:pPr>
              <a:spcBef>
                <a:spcPts val="31"/>
              </a:spcBef>
            </a:pPr>
            <a:endParaRPr lang="en-US"/>
          </a:p>
          <a:p>
            <a:r>
              <a:rPr lang="en-US" b="1"/>
              <a:t>Segue: Our personal outside activities are also an area where we must consider potential conflicts of interest…</a:t>
            </a:r>
            <a:endParaRPr lang="en-US" b="1">
              <a:cs typeface="Calibri"/>
            </a:endParaRPr>
          </a:p>
        </p:txBody>
      </p:sp>
      <p:sp>
        <p:nvSpPr>
          <p:cNvPr id="5" name="Date Placeholder 4">
            <a:extLst>
              <a:ext uri="{FF2B5EF4-FFF2-40B4-BE49-F238E27FC236}">
                <a16:creationId xmlns:a16="http://schemas.microsoft.com/office/drawing/2014/main" id="{8303E7AF-7E60-E325-5B23-7AFCE6B6F609}"/>
              </a:ext>
            </a:extLst>
          </p:cNvPr>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3612312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We must make sure that our personal outside activities don’t represent a substantial conflict of interest with our public service, and there are many factors to consider…</a:t>
            </a:r>
          </a:p>
          <a:p>
            <a:pPr>
              <a:spcBef>
                <a:spcPct val="0"/>
              </a:spcBef>
            </a:pPr>
            <a:endParaRPr lang="en-US"/>
          </a:p>
          <a:p>
            <a:pPr>
              <a:spcBef>
                <a:spcPct val="0"/>
              </a:spcBef>
            </a:pPr>
            <a:r>
              <a:rPr lang="en-US"/>
              <a:t>[</a:t>
            </a:r>
            <a:r>
              <a:rPr lang="en-US" b="1"/>
              <a:t>Trainer Note: </a:t>
            </a:r>
            <a:r>
              <a:rPr lang="en-US"/>
              <a:t>Regulations governing Outside Activities are found in 19 NYCRR Part 932]</a:t>
            </a:r>
          </a:p>
        </p:txBody>
      </p:sp>
      <p:sp>
        <p:nvSpPr>
          <p:cNvPr id="2" name="Date Placeholder 1">
            <a:extLst>
              <a:ext uri="{FF2B5EF4-FFF2-40B4-BE49-F238E27FC236}">
                <a16:creationId xmlns:a16="http://schemas.microsoft.com/office/drawing/2014/main" id="{8E88AF22-D709-F10B-53C4-9E25986CA6DB}"/>
              </a:ext>
            </a:extLst>
          </p:cNvPr>
          <p:cNvSpPr>
            <a:spLocks noGrp="1"/>
          </p:cNvSpPr>
          <p:nvPr>
            <p:ph type="dt" idx="1"/>
          </p:nvPr>
        </p:nvSpPr>
        <p:spPr/>
        <p:txBody>
          <a:bodyPr/>
          <a:lstStyle/>
          <a:p>
            <a:pPr>
              <a:defRPr/>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i="1"/>
              <a:t>(Review slide)</a:t>
            </a:r>
          </a:p>
          <a:p>
            <a:pPr>
              <a:spcBef>
                <a:spcPct val="0"/>
              </a:spcBef>
            </a:pPr>
            <a:endParaRPr lang="en-US"/>
          </a:p>
          <a:p>
            <a:pPr>
              <a:spcBef>
                <a:spcPct val="0"/>
              </a:spcBef>
            </a:pPr>
            <a:r>
              <a:rPr lang="en-US"/>
              <a:t>The general rule about participating in outside employment or similar activities is to look at it from both POL </a:t>
            </a:r>
            <a:r>
              <a:rPr lang="en-US">
                <a:latin typeface="Candara" pitchFamily="34" charset="0"/>
              </a:rPr>
              <a:t>§§</a:t>
            </a:r>
            <a:r>
              <a:rPr lang="en-US"/>
              <a:t> 73 &amp; 74.  It can’t violate the restrictions in 73, but it also can’t give the appearance of a conflict of interest, benefit, or preferential treatment under the Code of Ethics in POL 74.</a:t>
            </a:r>
          </a:p>
          <a:p>
            <a:pPr>
              <a:spcBef>
                <a:spcPct val="0"/>
              </a:spcBef>
            </a:pPr>
            <a:endParaRPr lang="en-US"/>
          </a:p>
          <a:p>
            <a:pPr>
              <a:spcBef>
                <a:spcPct val="0"/>
              </a:spcBef>
            </a:pPr>
            <a:r>
              <a:rPr lang="en-US"/>
              <a:t>Most agencies also have additional policies that address outside activities. You should seek advice from your agency ethics officer before engaging in outside activities.</a:t>
            </a:r>
          </a:p>
          <a:p>
            <a:pPr>
              <a:spcBef>
                <a:spcPct val="0"/>
              </a:spcBef>
            </a:pPr>
            <a:endParaRPr lang="en-US"/>
          </a:p>
          <a:p>
            <a:pPr>
              <a:spcBef>
                <a:spcPct val="0"/>
              </a:spcBef>
            </a:pPr>
            <a:r>
              <a:rPr lang="en-US" b="1"/>
              <a:t>Segue: Let’s look at some of the considerations…</a:t>
            </a:r>
          </a:p>
        </p:txBody>
      </p:sp>
      <p:sp>
        <p:nvSpPr>
          <p:cNvPr id="2" name="Date Placeholder 1">
            <a:extLst>
              <a:ext uri="{FF2B5EF4-FFF2-40B4-BE49-F238E27FC236}">
                <a16:creationId xmlns:a16="http://schemas.microsoft.com/office/drawing/2014/main" id="{E5A25206-7F3C-D961-EEAD-9367FE118BA7}"/>
              </a:ext>
            </a:extLst>
          </p:cNvPr>
          <p:cNvSpPr>
            <a:spLocks noGrp="1"/>
          </p:cNvSpPr>
          <p:nvPr>
            <p:ph type="dt" idx="1"/>
          </p:nvPr>
        </p:nvSpPr>
        <p:spPr/>
        <p:txBody>
          <a:bodyPr/>
          <a:lstStyle/>
          <a:p>
            <a:pPr>
              <a:defRPr/>
            </a:pP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a:t>POL 73 places restrictions on some professional activities; the regulations in Title 19 NYCRR Part 932 (“Part 932”) clarify and expand those restrictions.</a:t>
            </a:r>
          </a:p>
          <a:p>
            <a:pPr fontAlgn="auto">
              <a:spcBef>
                <a:spcPts val="0"/>
              </a:spcBef>
              <a:spcAft>
                <a:spcPts val="0"/>
              </a:spcAft>
              <a:defRPr/>
            </a:pPr>
            <a:endParaRPr lang="en-US"/>
          </a:p>
          <a:p>
            <a:pPr fontAlgn="auto">
              <a:spcBef>
                <a:spcPts val="0"/>
              </a:spcBef>
              <a:spcAft>
                <a:spcPts val="0"/>
              </a:spcAft>
              <a:defRPr/>
            </a:pPr>
            <a:r>
              <a:rPr lang="en-US"/>
              <a:t>POL § 73 - What the law says:</a:t>
            </a:r>
          </a:p>
          <a:p>
            <a:pPr fontAlgn="auto">
              <a:spcBef>
                <a:spcPts val="0"/>
              </a:spcBef>
              <a:spcAft>
                <a:spcPts val="0"/>
              </a:spcAft>
              <a:defRPr/>
            </a:pPr>
            <a:r>
              <a:rPr lang="en-US"/>
              <a:t>The law applies broadly to all State officers and employees</a:t>
            </a:r>
          </a:p>
          <a:p>
            <a:pPr marL="174708" indent="-174708" fontAlgn="auto">
              <a:spcBef>
                <a:spcPts val="0"/>
              </a:spcBef>
              <a:spcAft>
                <a:spcPts val="0"/>
              </a:spcAft>
              <a:buFont typeface="Arial" panose="020B0604020202020204" pitchFamily="34" charset="0"/>
              <a:buChar char="•"/>
              <a:defRPr/>
            </a:pPr>
            <a:r>
              <a:rPr lang="en-US"/>
              <a:t>There are restrictions on selling goods or services to the State</a:t>
            </a:r>
          </a:p>
          <a:p>
            <a:pPr marL="174708" indent="-174708" fontAlgn="auto">
              <a:spcBef>
                <a:spcPts val="0"/>
              </a:spcBef>
              <a:spcAft>
                <a:spcPts val="0"/>
              </a:spcAft>
              <a:buFont typeface="Arial" panose="020B0604020202020204" pitchFamily="34" charset="0"/>
              <a:buChar char="•"/>
              <a:defRPr/>
            </a:pPr>
            <a:r>
              <a:rPr lang="en-US"/>
              <a:t>Restricts outside activities for compensation before any State agency</a:t>
            </a:r>
          </a:p>
          <a:p>
            <a:pPr marL="174708" indent="-174708" fontAlgn="auto">
              <a:spcBef>
                <a:spcPts val="0"/>
              </a:spcBef>
              <a:spcAft>
                <a:spcPts val="0"/>
              </a:spcAft>
              <a:buFont typeface="Arial" panose="020B0604020202020204" pitchFamily="34" charset="0"/>
              <a:buChar char="•"/>
              <a:defRPr/>
            </a:pPr>
            <a:r>
              <a:rPr lang="en-US"/>
              <a:t>Prohibits State employees from engaging in paid lobbying activities</a:t>
            </a:r>
          </a:p>
          <a:p>
            <a:pPr fontAlgn="auto">
              <a:spcBef>
                <a:spcPts val="0"/>
              </a:spcBef>
              <a:spcAft>
                <a:spcPts val="0"/>
              </a:spcAft>
              <a:defRPr/>
            </a:pPr>
            <a:endParaRPr lang="en-US"/>
          </a:p>
          <a:p>
            <a:pPr fontAlgn="auto">
              <a:spcBef>
                <a:spcPts val="0"/>
              </a:spcBef>
              <a:spcAft>
                <a:spcPts val="0"/>
              </a:spcAft>
              <a:defRPr/>
            </a:pPr>
            <a:r>
              <a:rPr lang="en-US"/>
              <a:t>Part 932 - What the regulation says:</a:t>
            </a:r>
          </a:p>
          <a:p>
            <a:pPr marL="174708" indent="-174708" fontAlgn="auto">
              <a:spcBef>
                <a:spcPts val="0"/>
              </a:spcBef>
              <a:spcAft>
                <a:spcPts val="0"/>
              </a:spcAft>
              <a:buFont typeface="Arial" panose="020B0604020202020204" pitchFamily="34" charset="0"/>
              <a:buChar char="•"/>
              <a:defRPr/>
            </a:pPr>
            <a:r>
              <a:rPr lang="en-US"/>
              <a:t>Applies to FDS filers designated as policymakers </a:t>
            </a:r>
          </a:p>
          <a:p>
            <a:pPr marL="174708" indent="-174708" fontAlgn="auto">
              <a:spcBef>
                <a:spcPts val="0"/>
              </a:spcBef>
              <a:spcAft>
                <a:spcPts val="0"/>
              </a:spcAft>
              <a:buFont typeface="Arial" panose="020B0604020202020204" pitchFamily="34" charset="0"/>
              <a:buChar char="•"/>
              <a:defRPr/>
            </a:pPr>
            <a:r>
              <a:rPr lang="en-US"/>
              <a:t>Your Outside Activity can’t be in conflict with your State responsibilities, so your Ethics Officer must approve it in advance. </a:t>
            </a:r>
          </a:p>
          <a:p>
            <a:pPr marL="174708" indent="-174708" fontAlgn="auto">
              <a:spcBef>
                <a:spcPts val="0"/>
              </a:spcBef>
              <a:spcAft>
                <a:spcPts val="0"/>
              </a:spcAft>
              <a:buFont typeface="Arial" panose="020B0604020202020204" pitchFamily="34" charset="0"/>
              <a:buChar char="•"/>
              <a:defRPr/>
            </a:pPr>
            <a:r>
              <a:rPr lang="en-US"/>
              <a:t>Restricts participation in certain political activities</a:t>
            </a:r>
          </a:p>
          <a:p>
            <a:pPr marL="174708" indent="-174708" fontAlgn="auto">
              <a:spcBef>
                <a:spcPts val="0"/>
              </a:spcBef>
              <a:spcAft>
                <a:spcPts val="0"/>
              </a:spcAft>
              <a:buFont typeface="Arial" panose="020B0604020202020204" pitchFamily="34" charset="0"/>
              <a:buChar char="•"/>
              <a:defRPr/>
            </a:pPr>
            <a:r>
              <a:rPr lang="en-US"/>
              <a:t>Requires a yearly notification to the agency Ethics Officer that you are still engaged in that Outside Activity</a:t>
            </a:r>
          </a:p>
          <a:p>
            <a:pPr fontAlgn="auto">
              <a:spcBef>
                <a:spcPts val="0"/>
              </a:spcBef>
              <a:spcAft>
                <a:spcPts val="0"/>
              </a:spcAft>
              <a:defRPr/>
            </a:pPr>
            <a:endParaRPr lang="en-US"/>
          </a:p>
          <a:p>
            <a:pPr fontAlgn="auto">
              <a:spcBef>
                <a:spcPts val="0"/>
              </a:spcBef>
              <a:spcAft>
                <a:spcPts val="0"/>
              </a:spcAft>
              <a:defRPr/>
            </a:pPr>
            <a:r>
              <a:rPr lang="en-US" b="1"/>
              <a:t>Segue: </a:t>
            </a:r>
            <a:r>
              <a:rPr lang="en-US" b="1" i="1"/>
              <a:t>A</a:t>
            </a:r>
            <a:r>
              <a:rPr lang="en-US" b="1"/>
              <a:t>ll filers should consult with their Ethics Officer on their outside activities, but for policymakers, getting approval is a requirement…</a:t>
            </a:r>
          </a:p>
        </p:txBody>
      </p:sp>
      <p:sp>
        <p:nvSpPr>
          <p:cNvPr id="2" name="Date Placeholder 1">
            <a:extLst>
              <a:ext uri="{FF2B5EF4-FFF2-40B4-BE49-F238E27FC236}">
                <a16:creationId xmlns:a16="http://schemas.microsoft.com/office/drawing/2014/main" id="{53E9DD2D-3CCC-CD3A-EAB7-31BF7EB573BD}"/>
              </a:ext>
            </a:extLst>
          </p:cNvPr>
          <p:cNvSpPr>
            <a:spLocks noGrp="1"/>
          </p:cNvSpPr>
          <p:nvPr>
            <p:ph type="dt" idx="1"/>
          </p:nvPr>
        </p:nvSpPr>
        <p:spPr/>
        <p:txBody>
          <a:bodyPr/>
          <a:lstStyle/>
          <a:p>
            <a:pPr>
              <a:defRPr/>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Who approves your outside activity depends on what it is and how much you expect to earn. If your activity will earn (or you expect it to earn) greater than these threshold amounts, you need approval.</a:t>
            </a:r>
          </a:p>
          <a:p>
            <a:pPr>
              <a:spcBef>
                <a:spcPct val="0"/>
              </a:spcBef>
            </a:pPr>
            <a:endParaRPr lang="en-US"/>
          </a:p>
          <a:p>
            <a:pPr>
              <a:spcBef>
                <a:spcPct val="0"/>
              </a:spcBef>
            </a:pPr>
            <a:r>
              <a:rPr lang="en-US" i="1"/>
              <a:t>(Review slide)</a:t>
            </a:r>
          </a:p>
          <a:p>
            <a:pPr>
              <a:spcBef>
                <a:spcPct val="0"/>
              </a:spcBef>
            </a:pPr>
            <a:endParaRPr lang="en-US" i="1"/>
          </a:p>
          <a:p>
            <a:pPr>
              <a:spcBef>
                <a:spcPct val="0"/>
              </a:spcBef>
            </a:pPr>
            <a:r>
              <a:rPr lang="en-US"/>
              <a:t>Agency approval usually happens through the Ethics Officer or a designee.</a:t>
            </a:r>
          </a:p>
          <a:p>
            <a:pPr>
              <a:spcBef>
                <a:spcPct val="0"/>
              </a:spcBef>
            </a:pPr>
            <a:endParaRPr lang="en-US"/>
          </a:p>
          <a:p>
            <a:pPr>
              <a:spcBef>
                <a:spcPct val="0"/>
              </a:spcBef>
            </a:pPr>
            <a:r>
              <a:rPr lang="en-US" b="1"/>
              <a:t>Segue: There are some specific kinds of activities that should prompt you to seek guidance…</a:t>
            </a:r>
          </a:p>
          <a:p>
            <a:pPr>
              <a:spcBef>
                <a:spcPct val="0"/>
              </a:spcBef>
            </a:pPr>
            <a:endParaRPr lang="en-US"/>
          </a:p>
        </p:txBody>
      </p:sp>
      <p:sp>
        <p:nvSpPr>
          <p:cNvPr id="2" name="Date Placeholder 1">
            <a:extLst>
              <a:ext uri="{FF2B5EF4-FFF2-40B4-BE49-F238E27FC236}">
                <a16:creationId xmlns:a16="http://schemas.microsoft.com/office/drawing/2014/main" id="{69502739-2A2A-8930-0636-48C1F54E3184}"/>
              </a:ext>
            </a:extLst>
          </p:cNvPr>
          <p:cNvSpPr>
            <a:spLocks noGrp="1"/>
          </p:cNvSpPr>
          <p:nvPr>
            <p:ph type="dt" idx="1"/>
          </p:nvPr>
        </p:nvSpPr>
        <p:spPr/>
        <p:txBody>
          <a:bodyPr/>
          <a:lstStyle/>
          <a:p>
            <a:pPr>
              <a:defRPr/>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Please seek guidance from either your Ethics Officer or the attorney of the day for any of the following activities:</a:t>
            </a:r>
          </a:p>
          <a:p>
            <a:pPr>
              <a:spcBef>
                <a:spcPct val="0"/>
              </a:spcBef>
            </a:pPr>
            <a:r>
              <a:rPr lang="en-US" i="1"/>
              <a:t>(Review slide)</a:t>
            </a:r>
            <a:r>
              <a:rPr lang="en-US"/>
              <a:t>  </a:t>
            </a:r>
            <a:endParaRPr lang="en-US">
              <a:cs typeface="Calibri"/>
            </a:endParaRPr>
          </a:p>
          <a:p>
            <a:pPr>
              <a:spcBef>
                <a:spcPct val="0"/>
              </a:spcBef>
            </a:pPr>
            <a:endParaRPr lang="en-US">
              <a:solidFill>
                <a:srgbClr val="FF0000"/>
              </a:solidFill>
              <a:cs typeface="Calibri" pitchFamily="34" charset="0"/>
            </a:endParaRPr>
          </a:p>
          <a:p>
            <a:pPr>
              <a:spcBef>
                <a:spcPct val="0"/>
              </a:spcBef>
            </a:pPr>
            <a:r>
              <a:rPr lang="en-US"/>
              <a:t>Segue: Here's another ethics check...</a:t>
            </a:r>
          </a:p>
          <a:p>
            <a:pPr>
              <a:spcBef>
                <a:spcPct val="0"/>
              </a:spcBef>
            </a:pPr>
            <a:endParaRPr lang="en-US">
              <a:solidFill>
                <a:srgbClr val="FF0000"/>
              </a:solidFill>
              <a:cs typeface="Calibri" pitchFamily="34" charset="0"/>
            </a:endParaRPr>
          </a:p>
        </p:txBody>
      </p:sp>
      <p:sp>
        <p:nvSpPr>
          <p:cNvPr id="2" name="Date Placeholder 1">
            <a:extLst>
              <a:ext uri="{FF2B5EF4-FFF2-40B4-BE49-F238E27FC236}">
                <a16:creationId xmlns:a16="http://schemas.microsoft.com/office/drawing/2014/main" id="{6C291ADF-62F8-EE42-5F3E-3F091ED9CB15}"/>
              </a:ext>
            </a:extLst>
          </p:cNvPr>
          <p:cNvSpPr>
            <a:spLocks noGrp="1"/>
          </p:cNvSpPr>
          <p:nvPr>
            <p:ph type="dt" idx="1"/>
          </p:nvPr>
        </p:nvSpPr>
        <p:spPr/>
        <p:txBody>
          <a:bodyPr/>
          <a:lstStyle/>
          <a:p>
            <a:pPr>
              <a:defRPr/>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a:p>
            <a:endParaRPr lang="en-US"/>
          </a:p>
          <a:p>
            <a:r>
              <a:rPr lang="en-US" b="1"/>
              <a:t>Poll Question: </a:t>
            </a:r>
            <a:r>
              <a:rPr lang="en-US"/>
              <a:t>How did she violate Public Officers Law? (</a:t>
            </a:r>
            <a:r>
              <a:rPr lang="en-US">
                <a:solidFill>
                  <a:schemeClr val="tx1"/>
                </a:solidFill>
              </a:rPr>
              <a:t>Multiple Choice – use Standards of Conduct</a:t>
            </a:r>
            <a:r>
              <a:rPr lang="en-US"/>
              <a:t>)</a:t>
            </a:r>
            <a:endParaRPr lang="en-US">
              <a:cs typeface="Calibri"/>
            </a:endParaRPr>
          </a:p>
          <a:p>
            <a:endParaRPr lang="en-US"/>
          </a:p>
          <a:p>
            <a:r>
              <a:rPr lang="en-US" b="1"/>
              <a:t>Answer: </a:t>
            </a:r>
            <a:r>
              <a:rPr lang="en-US" sz="1200"/>
              <a:t>This violated Public Officers Law § 73(7) which provides that no State officer or employee shall receive any compensation for the appearance or rendition of services in relation to any matter before a state agency in connection with a licensing matter, and Public Officers Law § 73-a(3) that requires a covered individual to report any income in excess of $1,000. The employee settled the action by paying an $8,000 fine.</a:t>
            </a:r>
            <a:endParaRPr lang="en-US">
              <a:cs typeface="Calibri"/>
            </a:endParaRPr>
          </a:p>
          <a:p>
            <a:endParaRPr lang="en-US">
              <a:cs typeface="+mn-lt"/>
            </a:endParaRPr>
          </a:p>
          <a:p>
            <a:r>
              <a:rPr lang="en-US"/>
              <a:t>Another area that has great potential for conflicts of interest involves accepting things of value…</a:t>
            </a:r>
            <a:br>
              <a:rPr lang="en-US" sz="1200">
                <a:cs typeface="+mn-lt"/>
              </a:rPr>
            </a:br>
            <a:endParaRPr lang="en-US">
              <a:cs typeface="Calibri"/>
            </a:endParaRPr>
          </a:p>
        </p:txBody>
      </p:sp>
      <p:sp>
        <p:nvSpPr>
          <p:cNvPr id="5" name="Date Placeholder 4">
            <a:extLst>
              <a:ext uri="{FF2B5EF4-FFF2-40B4-BE49-F238E27FC236}">
                <a16:creationId xmlns:a16="http://schemas.microsoft.com/office/drawing/2014/main" id="{A8ADC3AC-7266-D0B0-1A28-A08B47899B08}"/>
              </a:ext>
            </a:extLst>
          </p:cNvPr>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3859809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As a public servant, any time you are offered something that has value, you must be sure that accepting it does not create an actual or apparent conflict of interest.</a:t>
            </a:r>
          </a:p>
        </p:txBody>
      </p:sp>
      <p:sp>
        <p:nvSpPr>
          <p:cNvPr id="2" name="Date Placeholder 1">
            <a:extLst>
              <a:ext uri="{FF2B5EF4-FFF2-40B4-BE49-F238E27FC236}">
                <a16:creationId xmlns:a16="http://schemas.microsoft.com/office/drawing/2014/main" id="{F8751B49-7B52-82C1-4A89-3CFBB24FBEA9}"/>
              </a:ext>
            </a:extLst>
          </p:cNvPr>
          <p:cNvSpPr>
            <a:spLocks noGrp="1"/>
          </p:cNvSpPr>
          <p:nvPr>
            <p:ph type="dt" idx="1"/>
          </p:nvPr>
        </p:nvSpPr>
        <p:spPr/>
        <p:txBody>
          <a:bodyPr/>
          <a:lstStyle/>
          <a:p>
            <a:pPr>
              <a:defRPr/>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a:t>Our objectives are:</a:t>
            </a:r>
          </a:p>
          <a:p>
            <a:pPr marL="174708" indent="-174708" fontAlgn="auto">
              <a:spcBef>
                <a:spcPts val="0"/>
              </a:spcBef>
              <a:spcAft>
                <a:spcPts val="0"/>
              </a:spcAft>
              <a:buFont typeface="Arial" panose="020B0604020202020204" pitchFamily="34" charset="0"/>
              <a:buChar char="•"/>
              <a:defRPr/>
            </a:pPr>
            <a:r>
              <a:rPr lang="en-US" b="1"/>
              <a:t>Awareness</a:t>
            </a:r>
            <a:r>
              <a:rPr lang="en-US"/>
              <a:t> – To educate both seasoned and new State employees on the ethics laws, regulations, and policies they are obligated to follow.  </a:t>
            </a:r>
          </a:p>
          <a:p>
            <a:pPr marL="174708" indent="-174708" fontAlgn="auto">
              <a:spcBef>
                <a:spcPts val="0"/>
              </a:spcBef>
              <a:spcAft>
                <a:spcPts val="0"/>
              </a:spcAft>
              <a:buFont typeface="Arial" panose="020B0604020202020204" pitchFamily="34" charset="0"/>
              <a:buChar char="•"/>
              <a:defRPr/>
            </a:pPr>
            <a:r>
              <a:rPr lang="en-US" b="1"/>
              <a:t>Prevention</a:t>
            </a:r>
            <a:r>
              <a:rPr lang="en-US"/>
              <a:t> – To avoid both actual and apparent conflicts of interest between official duties and private interests.</a:t>
            </a:r>
          </a:p>
          <a:p>
            <a:pPr marL="174708" indent="-174708" fontAlgn="auto">
              <a:spcBef>
                <a:spcPts val="0"/>
              </a:spcBef>
              <a:spcAft>
                <a:spcPts val="0"/>
              </a:spcAft>
              <a:buFont typeface="Arial" panose="020B0604020202020204" pitchFamily="34" charset="0"/>
              <a:buChar char="•"/>
              <a:defRPr/>
            </a:pPr>
            <a:r>
              <a:rPr lang="en-US" b="1"/>
              <a:t>Compliance</a:t>
            </a:r>
            <a:r>
              <a:rPr lang="en-US"/>
              <a:t> – Because regular ethics training is mandated by the Executive Law and promotes public trust. </a:t>
            </a:r>
          </a:p>
          <a:p>
            <a:pPr fontAlgn="auto">
              <a:spcBef>
                <a:spcPts val="0"/>
              </a:spcBef>
              <a:spcAft>
                <a:spcPts val="0"/>
              </a:spcAft>
              <a:defRPr/>
            </a:pPr>
            <a:endParaRPr lang="en-US"/>
          </a:p>
          <a:p>
            <a:pPr fontAlgn="auto">
              <a:spcBef>
                <a:spcPts val="0"/>
              </a:spcBef>
              <a:spcAft>
                <a:spcPts val="0"/>
              </a:spcAft>
              <a:defRPr/>
            </a:pPr>
            <a:endParaRPr lang="en-US"/>
          </a:p>
          <a:p>
            <a:pPr fontAlgn="auto">
              <a:spcBef>
                <a:spcPts val="0"/>
              </a:spcBef>
              <a:spcAft>
                <a:spcPts val="0"/>
              </a:spcAft>
              <a:defRPr/>
            </a:pPr>
            <a:r>
              <a:rPr lang="en-US"/>
              <a:t>There’s always a benefit to attending ethics training.  </a:t>
            </a:r>
          </a:p>
          <a:p>
            <a:pPr marL="174708" indent="-174708" fontAlgn="auto">
              <a:spcBef>
                <a:spcPts val="0"/>
              </a:spcBef>
              <a:spcAft>
                <a:spcPts val="0"/>
              </a:spcAft>
              <a:buFont typeface="Arial" panose="020B0604020202020204" pitchFamily="34" charset="0"/>
              <a:buChar char="•"/>
              <a:defRPr/>
            </a:pPr>
            <a:r>
              <a:rPr lang="en-US"/>
              <a:t>It ensures that new employees who might be transitioning into public service from the private sector understand the differences between regular business practices in private sector and potential conflicts of interest as state employees.</a:t>
            </a:r>
          </a:p>
          <a:p>
            <a:pPr marL="174708" indent="-174708" fontAlgn="auto">
              <a:spcBef>
                <a:spcPts val="0"/>
              </a:spcBef>
              <a:spcAft>
                <a:spcPts val="0"/>
              </a:spcAft>
              <a:buFont typeface="Arial" panose="020B0604020202020204" pitchFamily="34" charset="0"/>
              <a:buChar char="•"/>
              <a:defRPr/>
            </a:pPr>
            <a:r>
              <a:rPr lang="en-US"/>
              <a:t>And it promotes trust with our most important stakeholder, the public that we serve, that all employees regardless of rank, title, salary, or position have an understanding of the state’s ethics laws and will perform their jobs with integrity. </a:t>
            </a:r>
          </a:p>
          <a:p>
            <a:pPr marL="174708" indent="-174708" fontAlgn="auto">
              <a:spcBef>
                <a:spcPts val="0"/>
              </a:spcBef>
              <a:spcAft>
                <a:spcPts val="0"/>
              </a:spcAft>
              <a:buFont typeface="Arial" panose="020B0604020202020204" pitchFamily="34" charset="0"/>
              <a:buChar char="•"/>
              <a:defRPr/>
            </a:pPr>
            <a:endParaRPr lang="en-US"/>
          </a:p>
        </p:txBody>
      </p:sp>
      <p:sp>
        <p:nvSpPr>
          <p:cNvPr id="2" name="Date Placeholder 1">
            <a:extLst>
              <a:ext uri="{FF2B5EF4-FFF2-40B4-BE49-F238E27FC236}">
                <a16:creationId xmlns:a16="http://schemas.microsoft.com/office/drawing/2014/main" id="{C89C0157-D885-E6DE-AD69-FFE4596650A1}"/>
              </a:ext>
            </a:extLst>
          </p:cNvPr>
          <p:cNvSpPr>
            <a:spLocks noGrp="1"/>
          </p:cNvSpPr>
          <p:nvPr>
            <p:ph type="dt" idx="1"/>
          </p:nvPr>
        </p:nvSpPr>
        <p:spPr/>
        <p:txBody>
          <a:bodyPr/>
          <a:lstStyle/>
          <a:p>
            <a:pPr>
              <a:defRPr/>
            </a:pP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defTabSz="1248835">
              <a:spcBef>
                <a:spcPct val="0"/>
              </a:spcBef>
            </a:pPr>
            <a:r>
              <a:rPr lang="en-US"/>
              <a:t>Receiving gifts and other things of value is an area where there is sometimes confusion about what is allowable and what is not. </a:t>
            </a:r>
          </a:p>
          <a:p>
            <a:pPr defTabSz="1248835">
              <a:spcBef>
                <a:spcPct val="0"/>
              </a:spcBef>
            </a:pPr>
            <a:endParaRPr lang="en-US"/>
          </a:p>
          <a:p>
            <a:pPr defTabSz="1248835">
              <a:spcBef>
                <a:spcPct val="0"/>
              </a:spcBef>
            </a:pPr>
            <a:r>
              <a:rPr lang="en-US" i="1"/>
              <a:t>(Review slide)</a:t>
            </a:r>
          </a:p>
          <a:p>
            <a:pPr defTabSz="1248835">
              <a:spcBef>
                <a:spcPct val="0"/>
              </a:spcBef>
            </a:pPr>
            <a:endParaRPr lang="en-US" i="1"/>
          </a:p>
          <a:p>
            <a:pPr defTabSz="1248835">
              <a:spcBef>
                <a:spcPts val="1019"/>
              </a:spcBef>
              <a:spcAft>
                <a:spcPts val="611"/>
              </a:spcAft>
            </a:pPr>
            <a:r>
              <a:rPr lang="en-US"/>
              <a:t>Many agencies have rules that are more restrictive than those outlined in POL 73. For example, many agencies have a zero-tolerance policy on the acceptance of gifts. It’s important to check with your Ethics Officer if you have questions on if it is allowable for you to accept a thing of value.</a:t>
            </a:r>
          </a:p>
          <a:p>
            <a:pPr defTabSz="1248835">
              <a:spcBef>
                <a:spcPct val="0"/>
              </a:spcBef>
            </a:pPr>
            <a:endParaRPr lang="en-US"/>
          </a:p>
          <a:p>
            <a:pPr defTabSz="1248835">
              <a:spcBef>
                <a:spcPct val="0"/>
              </a:spcBef>
            </a:pPr>
            <a:r>
              <a:rPr lang="en-US" b="1"/>
              <a:t>Segue: We’ll start with reviewing the gift rules, because the analysis we use for that is the same analysis that is used for other things of value, such as honoraria and travel reimbursements.</a:t>
            </a:r>
          </a:p>
          <a:p>
            <a:pPr defTabSz="1248835">
              <a:spcBef>
                <a:spcPct val="0"/>
              </a:spcBef>
            </a:pPr>
            <a:endParaRPr lang="en-US">
              <a:cs typeface="Calibri" pitchFamily="34" charset="0"/>
            </a:endParaRPr>
          </a:p>
        </p:txBody>
      </p:sp>
      <p:sp>
        <p:nvSpPr>
          <p:cNvPr id="2" name="Date Placeholder 1">
            <a:extLst>
              <a:ext uri="{FF2B5EF4-FFF2-40B4-BE49-F238E27FC236}">
                <a16:creationId xmlns:a16="http://schemas.microsoft.com/office/drawing/2014/main" id="{74602D7D-CF0C-F0C5-B401-5B86F4FD722B}"/>
              </a:ext>
            </a:extLst>
          </p:cNvPr>
          <p:cNvSpPr>
            <a:spLocks noGrp="1"/>
          </p:cNvSpPr>
          <p:nvPr>
            <p:ph type="dt" idx="1"/>
          </p:nvPr>
        </p:nvSpPr>
        <p:spPr/>
        <p:txBody>
          <a:bodyPr/>
          <a:lstStyle/>
          <a:p>
            <a:pPr>
              <a:defRPr/>
            </a:pP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The gift provisions in POL 73 and Title 19 NYCRR Part 933 require us to analyze whether accepting a gift might create a conflict of interest. </a:t>
            </a:r>
          </a:p>
          <a:p>
            <a:pPr>
              <a:spcBef>
                <a:spcPct val="0"/>
              </a:spcBef>
            </a:pPr>
            <a:endParaRPr lang="en-US"/>
          </a:p>
          <a:p>
            <a:pPr>
              <a:spcBef>
                <a:spcPct val="0"/>
              </a:spcBef>
            </a:pPr>
            <a:r>
              <a:rPr lang="en-US"/>
              <a:t>We will first define what qualifies as a “gift,” then we will review the things that are excluded from that definition. </a:t>
            </a:r>
          </a:p>
          <a:p>
            <a:pPr>
              <a:spcBef>
                <a:spcPct val="0"/>
              </a:spcBef>
            </a:pPr>
            <a:r>
              <a:rPr lang="en-US"/>
              <a:t>It’s also important to know who is offering the gift, so we must look at them as a potential “interested source”.  </a:t>
            </a:r>
          </a:p>
          <a:p>
            <a:pPr>
              <a:spcBef>
                <a:spcPct val="0"/>
              </a:spcBef>
            </a:pPr>
            <a:r>
              <a:rPr lang="en-US"/>
              <a:t>This will help us determine if the gift represents a conflict of interest and, therefore, is unable to be accepted.</a:t>
            </a:r>
          </a:p>
          <a:p>
            <a:pPr>
              <a:spcBef>
                <a:spcPct val="0"/>
              </a:spcBef>
            </a:pPr>
            <a:endParaRPr lang="en-US"/>
          </a:p>
          <a:p>
            <a:pPr>
              <a:spcBef>
                <a:spcPct val="0"/>
              </a:spcBef>
            </a:pPr>
            <a:r>
              <a:rPr lang="en-US" b="1"/>
              <a:t>Segue: Let’s first define “gift”…</a:t>
            </a:r>
          </a:p>
          <a:p>
            <a:pPr>
              <a:spcBef>
                <a:spcPct val="0"/>
              </a:spcBef>
            </a:pPr>
            <a:endParaRPr lang="en-US"/>
          </a:p>
        </p:txBody>
      </p:sp>
      <p:sp>
        <p:nvSpPr>
          <p:cNvPr id="2" name="Date Placeholder 1">
            <a:extLst>
              <a:ext uri="{FF2B5EF4-FFF2-40B4-BE49-F238E27FC236}">
                <a16:creationId xmlns:a16="http://schemas.microsoft.com/office/drawing/2014/main" id="{2080E6F3-5525-21B6-6639-B221E0577ECF}"/>
              </a:ext>
            </a:extLst>
          </p:cNvPr>
          <p:cNvSpPr>
            <a:spLocks noGrp="1"/>
          </p:cNvSpPr>
          <p:nvPr>
            <p:ph type="dt" idx="1"/>
          </p:nvPr>
        </p:nvSpPr>
        <p:spPr/>
        <p:txBody>
          <a:bodyPr/>
          <a:lstStyle/>
          <a:p>
            <a:pPr>
              <a:defRPr/>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Anything greater than $15 in value is generally considered a gift.</a:t>
            </a:r>
          </a:p>
          <a:p>
            <a:pPr>
              <a:spcBef>
                <a:spcPct val="0"/>
              </a:spcBef>
            </a:pPr>
            <a:endParaRPr lang="en-US"/>
          </a:p>
          <a:p>
            <a:pPr>
              <a:spcBef>
                <a:spcPct val="0"/>
              </a:spcBef>
            </a:pPr>
            <a:r>
              <a:rPr lang="en-US"/>
              <a:t>“Gift” has a broad definition, but it’s generally something of more than “nominal value.”  The Commission generally considers something with a fair market value of $15 or less</a:t>
            </a:r>
            <a:r>
              <a:rPr lang="en-US" b="1" i="1"/>
              <a:t> </a:t>
            </a:r>
            <a:r>
              <a:rPr lang="en-US"/>
              <a:t>to be of nominal value.</a:t>
            </a:r>
          </a:p>
          <a:p>
            <a:pPr>
              <a:spcBef>
                <a:spcPct val="0"/>
              </a:spcBef>
            </a:pPr>
            <a:endParaRPr lang="en-US"/>
          </a:p>
          <a:p>
            <a:pPr>
              <a:spcBef>
                <a:spcPct val="0"/>
              </a:spcBef>
            </a:pPr>
            <a:r>
              <a:rPr lang="en-US"/>
              <a:t>A Gift includes, but is not limited to, money, services, loans, travel, lodging, meals, refreshments, entertainment, forbearance, or a promise having a monetary value.</a:t>
            </a:r>
          </a:p>
          <a:p>
            <a:pPr>
              <a:spcBef>
                <a:spcPct val="0"/>
              </a:spcBef>
            </a:pPr>
            <a:endParaRPr lang="en-US" i="1"/>
          </a:p>
          <a:p>
            <a:pPr>
              <a:spcBef>
                <a:spcPct val="0"/>
              </a:spcBef>
            </a:pPr>
            <a:r>
              <a:rPr lang="en-US" b="1"/>
              <a:t>Segue: Now that we know what a gift is, let’s review the things that are NOT considered gifts…</a:t>
            </a:r>
          </a:p>
        </p:txBody>
      </p:sp>
      <p:sp>
        <p:nvSpPr>
          <p:cNvPr id="2" name="Date Placeholder 1">
            <a:extLst>
              <a:ext uri="{FF2B5EF4-FFF2-40B4-BE49-F238E27FC236}">
                <a16:creationId xmlns:a16="http://schemas.microsoft.com/office/drawing/2014/main" id="{EEBC2A63-5300-451C-42C7-33598FC7B47F}"/>
              </a:ext>
            </a:extLst>
          </p:cNvPr>
          <p:cNvSpPr>
            <a:spLocks noGrp="1"/>
          </p:cNvSpPr>
          <p:nvPr>
            <p:ph type="dt" idx="1"/>
          </p:nvPr>
        </p:nvSpPr>
        <p:spPr/>
        <p:txBody>
          <a:bodyPr/>
          <a:lstStyle/>
          <a:p>
            <a:pPr>
              <a:defRPr/>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701040" y="4473893"/>
            <a:ext cx="5608320" cy="4095481"/>
          </a:xfrm>
        </p:spPr>
        <p:txBody>
          <a:bodyPr/>
          <a:lstStyle/>
          <a:p>
            <a:pPr fontAlgn="auto">
              <a:spcBef>
                <a:spcPts val="0"/>
              </a:spcBef>
              <a:spcAft>
                <a:spcPts val="0"/>
              </a:spcAft>
              <a:defRPr/>
            </a:pPr>
            <a:r>
              <a:rPr lang="en-US"/>
              <a:t>These are things you may accept, as long as it doesn’t create the appearance of a conflict of interest.</a:t>
            </a:r>
          </a:p>
          <a:p>
            <a:pPr fontAlgn="auto">
              <a:spcBef>
                <a:spcPts val="0"/>
              </a:spcBef>
              <a:spcAft>
                <a:spcPts val="0"/>
              </a:spcAft>
              <a:defRPr/>
            </a:pPr>
            <a:endParaRPr lang="en-US" kern="1200">
              <a:solidFill>
                <a:schemeClr val="tx1"/>
              </a:solidFill>
              <a:latin typeface="+mn-lt"/>
              <a:ea typeface="+mn-ea"/>
              <a:cs typeface="+mn-cs"/>
            </a:endParaRPr>
          </a:p>
          <a:p>
            <a:pPr fontAlgn="auto">
              <a:spcBef>
                <a:spcPts val="0"/>
              </a:spcBef>
              <a:spcAft>
                <a:spcPts val="0"/>
              </a:spcAft>
              <a:defRPr/>
            </a:pPr>
            <a:r>
              <a:rPr lang="en-US" b="1" kern="1200">
                <a:solidFill>
                  <a:schemeClr val="tx1"/>
                </a:solidFill>
                <a:latin typeface="+mn-lt"/>
                <a:ea typeface="+mn-ea"/>
                <a:cs typeface="+mn-cs"/>
              </a:rPr>
              <a:t>These are not considered gifts:</a:t>
            </a:r>
          </a:p>
          <a:p>
            <a:pPr marL="250738" lvl="1" indent="-174708" fontAlgn="auto">
              <a:spcBef>
                <a:spcPts val="0"/>
              </a:spcBef>
              <a:spcAft>
                <a:spcPts val="0"/>
              </a:spcAft>
              <a:buClr>
                <a:srgbClr val="00B0F0"/>
              </a:buClr>
              <a:buSzPct val="100000"/>
              <a:buFont typeface="Arial" panose="020B0604020202020204" pitchFamily="34" charset="0"/>
              <a:buChar char="•"/>
              <a:defRPr/>
            </a:pPr>
            <a:r>
              <a:rPr lang="en-US" kern="1200">
                <a:solidFill>
                  <a:schemeClr val="tx1"/>
                </a:solidFill>
                <a:latin typeface="+mn-lt"/>
                <a:ea typeface="+mn-ea"/>
                <a:cs typeface="+mn-cs"/>
              </a:rPr>
              <a:t>Awards or plaques in recognition of public service</a:t>
            </a:r>
          </a:p>
          <a:p>
            <a:pPr marL="250738" lvl="1" indent="-174708" fontAlgn="auto">
              <a:spcBef>
                <a:spcPts val="0"/>
              </a:spcBef>
              <a:spcAft>
                <a:spcPts val="0"/>
              </a:spcAft>
              <a:buClr>
                <a:srgbClr val="00B0F0"/>
              </a:buClr>
              <a:buSzPct val="100000"/>
              <a:buFont typeface="Arial" panose="020B0604020202020204" pitchFamily="34" charset="0"/>
              <a:buChar char="•"/>
              <a:defRPr/>
            </a:pPr>
            <a:r>
              <a:rPr lang="en-US" kern="1200">
                <a:solidFill>
                  <a:schemeClr val="tx1"/>
                </a:solidFill>
                <a:latin typeface="+mn-lt"/>
                <a:ea typeface="+mn-ea"/>
                <a:cs typeface="+mn-cs"/>
              </a:rPr>
              <a:t>Honorary degrees</a:t>
            </a:r>
          </a:p>
          <a:p>
            <a:pPr marL="250738" lvl="1" indent="-174708" fontAlgn="auto">
              <a:spcBef>
                <a:spcPts val="0"/>
              </a:spcBef>
              <a:spcAft>
                <a:spcPts val="0"/>
              </a:spcAft>
              <a:buClr>
                <a:srgbClr val="00B0F0"/>
              </a:buClr>
              <a:buSzPct val="100000"/>
              <a:buFont typeface="Arial" panose="020B0604020202020204" pitchFamily="34" charset="0"/>
              <a:buChar char="•"/>
              <a:defRPr/>
            </a:pPr>
            <a:r>
              <a:rPr lang="en-US" kern="1200">
                <a:solidFill>
                  <a:schemeClr val="tx1"/>
                </a:solidFill>
                <a:latin typeface="+mn-lt"/>
                <a:ea typeface="+mn-ea"/>
                <a:cs typeface="+mn-cs"/>
              </a:rPr>
              <a:t>Promotional items with no resale value (e.g. conference “swag”)</a:t>
            </a:r>
          </a:p>
          <a:p>
            <a:pPr marL="250738" lvl="1" indent="-174708" fontAlgn="auto">
              <a:spcBef>
                <a:spcPts val="0"/>
              </a:spcBef>
              <a:spcAft>
                <a:spcPts val="0"/>
              </a:spcAft>
              <a:buClr>
                <a:srgbClr val="00B0F0"/>
              </a:buClr>
              <a:buSzPct val="100000"/>
              <a:buFont typeface="Arial" panose="020B0604020202020204" pitchFamily="34" charset="0"/>
              <a:buChar char="•"/>
              <a:defRPr/>
            </a:pPr>
            <a:r>
              <a:rPr lang="en-US" kern="1200">
                <a:solidFill>
                  <a:schemeClr val="tx1"/>
                </a:solidFill>
                <a:latin typeface="+mn-lt"/>
                <a:ea typeface="+mn-ea"/>
                <a:cs typeface="+mn-cs"/>
              </a:rPr>
              <a:t>Discounts available to the general public, all State employees, or certain State employees depending on the circumstances (e.g. cellphone discounts available to NYS employees)</a:t>
            </a:r>
          </a:p>
          <a:p>
            <a:pPr marL="250738" lvl="1" indent="-174708" fontAlgn="auto">
              <a:spcBef>
                <a:spcPts val="0"/>
              </a:spcBef>
              <a:spcAft>
                <a:spcPts val="0"/>
              </a:spcAft>
              <a:buClr>
                <a:srgbClr val="00B0F0"/>
              </a:buClr>
              <a:buSzPct val="100000"/>
              <a:buFont typeface="Arial" panose="020B0604020202020204" pitchFamily="34" charset="0"/>
              <a:buChar char="•"/>
              <a:defRPr/>
            </a:pPr>
            <a:r>
              <a:rPr lang="en-US" kern="1200">
                <a:solidFill>
                  <a:schemeClr val="tx1"/>
                </a:solidFill>
                <a:latin typeface="+mn-lt"/>
                <a:ea typeface="+mn-ea"/>
                <a:cs typeface="+mn-cs"/>
              </a:rPr>
              <a:t>Gifts from those with whom there is a demonstrated familial or personal relationship</a:t>
            </a:r>
          </a:p>
          <a:p>
            <a:pPr marL="250738" indent="-174708" fontAlgn="auto">
              <a:spcBef>
                <a:spcPts val="0"/>
              </a:spcBef>
              <a:spcAft>
                <a:spcPts val="0"/>
              </a:spcAft>
              <a:buClr>
                <a:srgbClr val="00B0F0"/>
              </a:buClr>
              <a:buSzPct val="100000"/>
              <a:buFont typeface="Arial" panose="020B0604020202020204" pitchFamily="34" charset="0"/>
              <a:buChar char="•"/>
              <a:defRPr/>
            </a:pPr>
            <a:r>
              <a:rPr lang="en-US" kern="1200">
                <a:solidFill>
                  <a:schemeClr val="tx1"/>
                </a:solidFill>
                <a:latin typeface="+mn-lt"/>
                <a:ea typeface="+mn-ea"/>
                <a:cs typeface="+mn-cs"/>
              </a:rPr>
              <a:t>Contributions reportable under the Election Law (e.g. campaign donations)</a:t>
            </a:r>
          </a:p>
          <a:p>
            <a:pPr marL="250738" indent="-174708" fontAlgn="auto">
              <a:spcBef>
                <a:spcPts val="0"/>
              </a:spcBef>
              <a:spcAft>
                <a:spcPts val="0"/>
              </a:spcAft>
              <a:buClr>
                <a:srgbClr val="00B0F0"/>
              </a:buClr>
              <a:buSzPct val="100000"/>
              <a:buFont typeface="Arial" panose="020B0604020202020204" pitchFamily="34" charset="0"/>
              <a:buChar char="•"/>
              <a:defRPr/>
            </a:pPr>
            <a:r>
              <a:rPr lang="en-US" kern="1200">
                <a:solidFill>
                  <a:schemeClr val="tx1"/>
                </a:solidFill>
                <a:latin typeface="+mn-lt"/>
                <a:ea typeface="+mn-ea"/>
                <a:cs typeface="+mn-cs"/>
              </a:rPr>
              <a:t>Meals and beverages provided to participants at professional and educational programs</a:t>
            </a:r>
          </a:p>
          <a:p>
            <a:pPr marL="250738" indent="-174708" fontAlgn="auto">
              <a:spcBef>
                <a:spcPts val="0"/>
              </a:spcBef>
              <a:spcAft>
                <a:spcPts val="0"/>
              </a:spcAft>
              <a:buClr>
                <a:srgbClr val="00B0F0"/>
              </a:buClr>
              <a:buSzPct val="100000"/>
              <a:buFont typeface="Arial" panose="020B0604020202020204" pitchFamily="34" charset="0"/>
              <a:buChar char="•"/>
              <a:defRPr/>
            </a:pPr>
            <a:r>
              <a:rPr lang="en-US" kern="1200">
                <a:solidFill>
                  <a:schemeClr val="tx1"/>
                </a:solidFill>
                <a:latin typeface="+mn-lt"/>
                <a:ea typeface="+mn-ea"/>
                <a:cs typeface="+mn-cs"/>
              </a:rPr>
              <a:t>Food or beverage valued at $15 or less per event</a:t>
            </a:r>
          </a:p>
          <a:p>
            <a:pPr marL="250738" indent="-174708" fontAlgn="auto">
              <a:spcBef>
                <a:spcPts val="0"/>
              </a:spcBef>
              <a:spcAft>
                <a:spcPts val="0"/>
              </a:spcAft>
              <a:buClr>
                <a:srgbClr val="00B0F0"/>
              </a:buClr>
              <a:buSzPct val="100000"/>
              <a:buFont typeface="Arial" panose="020B0604020202020204" pitchFamily="34" charset="0"/>
              <a:buChar char="•"/>
              <a:defRPr/>
            </a:pPr>
            <a:r>
              <a:rPr lang="en-US" kern="1200">
                <a:solidFill>
                  <a:schemeClr val="tx1"/>
                </a:solidFill>
                <a:latin typeface="+mn-lt"/>
                <a:ea typeface="+mn-ea"/>
                <a:cs typeface="+mn-cs"/>
              </a:rPr>
              <a:t>Local travel payments for tours related to your State job</a:t>
            </a:r>
          </a:p>
          <a:p>
            <a:pPr algn="just" fontAlgn="auto">
              <a:spcBef>
                <a:spcPts val="0"/>
              </a:spcBef>
              <a:spcAft>
                <a:spcPts val="0"/>
              </a:spcAft>
              <a:defRPr/>
            </a:pPr>
            <a:endParaRPr lang="en-US" kern="1200">
              <a:solidFill>
                <a:schemeClr val="tx1"/>
              </a:solidFill>
              <a:latin typeface="+mn-lt"/>
              <a:ea typeface="+mn-ea"/>
              <a:cs typeface="+mn-cs"/>
            </a:endParaRPr>
          </a:p>
          <a:p>
            <a:pPr algn="just" fontAlgn="auto">
              <a:spcBef>
                <a:spcPts val="0"/>
              </a:spcBef>
              <a:spcAft>
                <a:spcPts val="0"/>
              </a:spcAft>
              <a:defRPr/>
            </a:pPr>
            <a:r>
              <a:rPr lang="en-US" b="1" kern="1200">
                <a:solidFill>
                  <a:schemeClr val="tx1"/>
                </a:solidFill>
                <a:latin typeface="+mn-lt"/>
                <a:ea typeface="+mn-ea"/>
                <a:cs typeface="+mn-cs"/>
              </a:rPr>
              <a:t>Segue: There are a couple of additional gift exclusions that relate to events…</a:t>
            </a:r>
          </a:p>
        </p:txBody>
      </p:sp>
      <p:sp>
        <p:nvSpPr>
          <p:cNvPr id="2" name="Date Placeholder 1">
            <a:extLst>
              <a:ext uri="{FF2B5EF4-FFF2-40B4-BE49-F238E27FC236}">
                <a16:creationId xmlns:a16="http://schemas.microsoft.com/office/drawing/2014/main" id="{A9B91747-73E7-7B3E-5A2B-8809EB135452}"/>
              </a:ext>
            </a:extLst>
          </p:cNvPr>
          <p:cNvSpPr>
            <a:spLocks noGrp="1"/>
          </p:cNvSpPr>
          <p:nvPr>
            <p:ph type="dt" idx="1"/>
          </p:nvPr>
        </p:nvSpPr>
        <p:spPr/>
        <p:txBody>
          <a:bodyPr/>
          <a:lstStyle/>
          <a:p>
            <a:pPr>
              <a:defRPr/>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algn="l">
              <a:lnSpc>
                <a:spcPct val="150000"/>
              </a:lnSpc>
              <a:spcBef>
                <a:spcPct val="0"/>
              </a:spcBef>
            </a:pPr>
            <a:r>
              <a:rPr lang="en-US">
                <a:solidFill>
                  <a:srgbClr val="000000"/>
                </a:solidFill>
              </a:rPr>
              <a:t>Certain events are also excluded from the Gift rules.</a:t>
            </a:r>
          </a:p>
          <a:p>
            <a:pPr algn="l">
              <a:lnSpc>
                <a:spcPct val="150000"/>
              </a:lnSpc>
              <a:spcBef>
                <a:spcPct val="0"/>
              </a:spcBef>
            </a:pPr>
            <a:r>
              <a:rPr lang="en-US" u="sng">
                <a:solidFill>
                  <a:srgbClr val="000000"/>
                </a:solidFill>
              </a:rPr>
              <a:t>Informational Events</a:t>
            </a:r>
            <a:r>
              <a:rPr lang="en-US">
                <a:solidFill>
                  <a:srgbClr val="000000"/>
                </a:solidFill>
              </a:rPr>
              <a:t>: </a:t>
            </a:r>
            <a:r>
              <a:rPr lang="en-US"/>
              <a:t>If you are the speaker at an event hosted by a governmental entity or in-state accredited institution of higher learning who is paying the expenses or reimbursing you, you may accept travel, food, and lodging.</a:t>
            </a:r>
          </a:p>
          <a:p>
            <a:pPr algn="l">
              <a:lnSpc>
                <a:spcPct val="150000"/>
              </a:lnSpc>
              <a:spcBef>
                <a:spcPct val="0"/>
              </a:spcBef>
            </a:pPr>
            <a:r>
              <a:rPr lang="en-US" u="sng">
                <a:solidFill>
                  <a:srgbClr val="000000"/>
                </a:solidFill>
              </a:rPr>
              <a:t>Charitable Events</a:t>
            </a:r>
            <a:r>
              <a:rPr lang="en-US">
                <a:solidFill>
                  <a:srgbClr val="000000"/>
                </a:solidFill>
              </a:rPr>
              <a:t>: </a:t>
            </a:r>
            <a:r>
              <a:rPr lang="en-US"/>
              <a:t>You may accept complimentary attendance, including food and beverages, if the event’s primary purpose is to provide financial support to an organization that is registered as a bona fide charity (that is either registered as a charity with the Attorney General’s Office (unless exempt) or qualified under section 501(c)(3) of the Internal Revenue Code).</a:t>
            </a:r>
          </a:p>
          <a:p>
            <a:pPr algn="l">
              <a:lnSpc>
                <a:spcPct val="150000"/>
              </a:lnSpc>
              <a:spcBef>
                <a:spcPct val="0"/>
              </a:spcBef>
            </a:pPr>
            <a:r>
              <a:rPr lang="en-US" u="sng">
                <a:solidFill>
                  <a:srgbClr val="000000"/>
                </a:solidFill>
              </a:rPr>
              <a:t>Political Events</a:t>
            </a:r>
            <a:r>
              <a:rPr lang="en-US">
                <a:solidFill>
                  <a:srgbClr val="000000"/>
                </a:solidFill>
              </a:rPr>
              <a:t>: </a:t>
            </a:r>
            <a:r>
              <a:rPr lang="en-US"/>
              <a:t>You may accept complimentary attendance, including food and beverages, if the event’s primary purpose is to provide financial support to a bona fide political organization or a candidate for statewide office.</a:t>
            </a:r>
          </a:p>
          <a:p>
            <a:pPr algn="l">
              <a:lnSpc>
                <a:spcPct val="150000"/>
              </a:lnSpc>
              <a:spcBef>
                <a:spcPct val="0"/>
              </a:spcBef>
            </a:pPr>
            <a:endParaRPr lang="en-US">
              <a:solidFill>
                <a:srgbClr val="000000"/>
              </a:solidFill>
            </a:endParaRPr>
          </a:p>
          <a:p>
            <a:pPr algn="l">
              <a:lnSpc>
                <a:spcPct val="150000"/>
              </a:lnSpc>
              <a:spcBef>
                <a:spcPct val="0"/>
              </a:spcBef>
            </a:pPr>
            <a:r>
              <a:rPr lang="en-US" b="1">
                <a:solidFill>
                  <a:srgbClr val="000000"/>
                </a:solidFill>
              </a:rPr>
              <a:t>Segue: One other gift/event exclusion is a common scenario called the “Widely Attended Event”…</a:t>
            </a:r>
            <a:endParaRPr lang="en-US" b="1"/>
          </a:p>
        </p:txBody>
      </p:sp>
      <p:sp>
        <p:nvSpPr>
          <p:cNvPr id="2" name="Date Placeholder 1">
            <a:extLst>
              <a:ext uri="{FF2B5EF4-FFF2-40B4-BE49-F238E27FC236}">
                <a16:creationId xmlns:a16="http://schemas.microsoft.com/office/drawing/2014/main" id="{C492909A-4B1A-945E-CFB9-DDAB420C32CA}"/>
              </a:ext>
            </a:extLst>
          </p:cNvPr>
          <p:cNvSpPr>
            <a:spLocks noGrp="1"/>
          </p:cNvSpPr>
          <p:nvPr>
            <p:ph type="dt" idx="1"/>
          </p:nvPr>
        </p:nvSpPr>
        <p:spPr/>
        <p:txBody>
          <a:bodyPr/>
          <a:lstStyle/>
          <a:p>
            <a:pPr>
              <a:defRPr/>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a:t>You might be able to accept free admission to a “Widely Attended Event” if it meets the following conditions:</a:t>
            </a:r>
          </a:p>
          <a:p>
            <a:pPr fontAlgn="auto">
              <a:spcBef>
                <a:spcPts val="0"/>
              </a:spcBef>
              <a:spcAft>
                <a:spcPts val="0"/>
              </a:spcAft>
              <a:defRPr/>
            </a:pPr>
            <a:endParaRPr lang="en-US" i="1"/>
          </a:p>
          <a:p>
            <a:pPr fontAlgn="auto">
              <a:spcBef>
                <a:spcPts val="0"/>
              </a:spcBef>
              <a:spcAft>
                <a:spcPts val="0"/>
              </a:spcAft>
              <a:defRPr/>
            </a:pPr>
            <a:r>
              <a:rPr lang="en-US" i="1"/>
              <a:t>(Review slide)</a:t>
            </a:r>
          </a:p>
          <a:p>
            <a:pPr fontAlgn="auto">
              <a:spcBef>
                <a:spcPts val="0"/>
              </a:spcBef>
              <a:spcAft>
                <a:spcPts val="0"/>
              </a:spcAft>
              <a:defRPr/>
            </a:pPr>
            <a:endParaRPr lang="en-US"/>
          </a:p>
          <a:p>
            <a:pPr fontAlgn="auto">
              <a:spcBef>
                <a:spcPts val="0"/>
              </a:spcBef>
              <a:spcAft>
                <a:spcPts val="0"/>
              </a:spcAft>
              <a:defRPr/>
            </a:pPr>
            <a:r>
              <a:rPr lang="en-US">
                <a:cs typeface="Arial" panose="020B0604020202020204" pitchFamily="34" charset="0"/>
              </a:rPr>
              <a:t>The first 2 criteria help prevent an interested source from creating an event specifically to target you or your agency. </a:t>
            </a:r>
          </a:p>
          <a:p>
            <a:pPr fontAlgn="auto">
              <a:spcBef>
                <a:spcPts val="0"/>
              </a:spcBef>
              <a:spcAft>
                <a:spcPts val="0"/>
              </a:spcAft>
              <a:defRPr/>
            </a:pPr>
            <a:r>
              <a:rPr lang="en-US">
                <a:cs typeface="Arial" panose="020B0604020202020204" pitchFamily="34" charset="0"/>
              </a:rPr>
              <a:t>The third criteria is official-specific, rather than event-specific - the event must be related to your official duties. (This can be satisfied if there is a speaker at the event who addresses an issue of public interest or concern.) Example of a ceremonial function might be throwing out the first pitch in a baseball game. </a:t>
            </a:r>
          </a:p>
          <a:p>
            <a:pPr fontAlgn="auto">
              <a:spcBef>
                <a:spcPts val="0"/>
              </a:spcBef>
              <a:spcAft>
                <a:spcPts val="0"/>
              </a:spcAft>
              <a:defRPr/>
            </a:pPr>
            <a:endParaRPr lang="en-US">
              <a:cs typeface="Arial" panose="020B0604020202020204" pitchFamily="34" charset="0"/>
            </a:endParaRPr>
          </a:p>
          <a:p>
            <a:pPr fontAlgn="auto">
              <a:spcBef>
                <a:spcPts val="0"/>
              </a:spcBef>
              <a:spcAft>
                <a:spcPts val="0"/>
              </a:spcAft>
              <a:defRPr/>
            </a:pPr>
            <a:r>
              <a:rPr lang="en-US">
                <a:cs typeface="Arial" panose="020B0604020202020204" pitchFamily="34" charset="0"/>
              </a:rPr>
              <a:t>Give your Ethics Officer plenty of advance notice so they can thoroughly vet this event prior to your attendance.  </a:t>
            </a:r>
          </a:p>
          <a:p>
            <a:pPr fontAlgn="auto">
              <a:spcBef>
                <a:spcPts val="0"/>
              </a:spcBef>
              <a:spcAft>
                <a:spcPts val="0"/>
              </a:spcAft>
              <a:defRPr/>
            </a:pPr>
            <a:endParaRPr lang="en-US">
              <a:cs typeface="Arial" panose="020B0604020202020204" pitchFamily="34" charset="0"/>
            </a:endParaRPr>
          </a:p>
          <a:p>
            <a:pPr fontAlgn="auto">
              <a:spcBef>
                <a:spcPts val="0"/>
              </a:spcBef>
              <a:spcAft>
                <a:spcPts val="0"/>
              </a:spcAft>
              <a:defRPr/>
            </a:pPr>
            <a:r>
              <a:rPr lang="en-US"/>
              <a:t>Parameters of Exclusion:</a:t>
            </a:r>
          </a:p>
          <a:p>
            <a:pPr marL="174708" indent="-174708" fontAlgn="auto">
              <a:spcBef>
                <a:spcPts val="0"/>
              </a:spcBef>
              <a:spcAft>
                <a:spcPts val="0"/>
              </a:spcAft>
              <a:buSzPct val="80000"/>
              <a:buFont typeface="Arial" panose="020B0604020202020204" pitchFamily="34" charset="0"/>
              <a:buChar char="•"/>
              <a:defRPr/>
            </a:pPr>
            <a:r>
              <a:rPr lang="en-US"/>
              <a:t>Food and beverage is only permissible if offered to all participants</a:t>
            </a:r>
          </a:p>
          <a:p>
            <a:pPr marL="174708" indent="-174708" fontAlgn="auto">
              <a:spcBef>
                <a:spcPts val="0"/>
              </a:spcBef>
              <a:spcAft>
                <a:spcPts val="0"/>
              </a:spcAft>
              <a:buSzPct val="80000"/>
              <a:buFont typeface="Arial" panose="020B0604020202020204" pitchFamily="34" charset="0"/>
              <a:buChar char="•"/>
              <a:defRPr/>
            </a:pPr>
            <a:r>
              <a:rPr lang="en-US"/>
              <a:t>The WAE exclusion does not cover entertainment, recreational, or sporting activities unless the presentation addressing the public interest or concern is delivered during the entertainment, recreational, or sporting activity</a:t>
            </a:r>
          </a:p>
          <a:p>
            <a:pPr fontAlgn="auto">
              <a:spcBef>
                <a:spcPts val="0"/>
              </a:spcBef>
              <a:spcAft>
                <a:spcPts val="0"/>
              </a:spcAft>
              <a:defRPr/>
            </a:pPr>
            <a:endParaRPr lang="en-US">
              <a:cs typeface="Arial" panose="020B0604020202020204" pitchFamily="34" charset="0"/>
            </a:endParaRPr>
          </a:p>
          <a:p>
            <a:pPr fontAlgn="auto">
              <a:spcBef>
                <a:spcPts val="0"/>
              </a:spcBef>
              <a:spcAft>
                <a:spcPts val="0"/>
              </a:spcAft>
              <a:defRPr/>
            </a:pPr>
            <a:r>
              <a:rPr lang="en-US" b="1">
                <a:cs typeface="Arial" panose="020B0604020202020204" pitchFamily="34" charset="0"/>
              </a:rPr>
              <a:t>Segue: </a:t>
            </a:r>
            <a:r>
              <a:rPr lang="en-US" b="1"/>
              <a:t>We need to review the concept of an “Interested Source”…</a:t>
            </a:r>
            <a:endParaRPr lang="en-US" b="1">
              <a:cs typeface="Arial" panose="020B0604020202020204" pitchFamily="34" charset="0"/>
            </a:endParaRPr>
          </a:p>
        </p:txBody>
      </p:sp>
      <p:sp>
        <p:nvSpPr>
          <p:cNvPr id="2" name="Date Placeholder 1">
            <a:extLst>
              <a:ext uri="{FF2B5EF4-FFF2-40B4-BE49-F238E27FC236}">
                <a16:creationId xmlns:a16="http://schemas.microsoft.com/office/drawing/2014/main" id="{24D8E11C-57C7-6F61-FA01-F21C62DF9C22}"/>
              </a:ext>
            </a:extLst>
          </p:cNvPr>
          <p:cNvSpPr>
            <a:spLocks noGrp="1"/>
          </p:cNvSpPr>
          <p:nvPr>
            <p:ph type="dt" idx="1"/>
          </p:nvPr>
        </p:nvSpPr>
        <p:spPr/>
        <p:txBody>
          <a:bodyPr/>
          <a:lstStyle/>
          <a:p>
            <a:pPr>
              <a:defRPr/>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An interested source is a person or entity that has a vested interest in influencing you or your agency.  An interested source can be any of the following:</a:t>
            </a:r>
          </a:p>
          <a:p>
            <a:pPr>
              <a:spcBef>
                <a:spcPct val="0"/>
              </a:spcBef>
            </a:pPr>
            <a:r>
              <a:rPr lang="en-US" i="1"/>
              <a:t>(Review slide)</a:t>
            </a:r>
          </a:p>
          <a:p>
            <a:pPr>
              <a:spcBef>
                <a:spcPct val="0"/>
              </a:spcBef>
            </a:pPr>
            <a:endParaRPr lang="en-US"/>
          </a:p>
          <a:p>
            <a:pPr>
              <a:spcBef>
                <a:spcPct val="0"/>
              </a:spcBef>
            </a:pPr>
            <a:r>
              <a:rPr lang="en-US"/>
              <a:t>Generally, you cannot accept a gift or any thing of value from an Interested Source.  </a:t>
            </a:r>
          </a:p>
          <a:p>
            <a:pPr>
              <a:spcBef>
                <a:spcPct val="0"/>
              </a:spcBef>
            </a:pPr>
            <a:endParaRPr lang="en-US"/>
          </a:p>
          <a:p>
            <a:pPr>
              <a:spcBef>
                <a:spcPct val="0"/>
              </a:spcBef>
            </a:pPr>
            <a:r>
              <a:rPr lang="en-US" b="1"/>
              <a:t>Segue: Now that we know what is and isn’t a gift, and who is an Interested Source, we can conduct the gift analysis…</a:t>
            </a:r>
          </a:p>
        </p:txBody>
      </p:sp>
      <p:sp>
        <p:nvSpPr>
          <p:cNvPr id="2" name="Date Placeholder 1">
            <a:extLst>
              <a:ext uri="{FF2B5EF4-FFF2-40B4-BE49-F238E27FC236}">
                <a16:creationId xmlns:a16="http://schemas.microsoft.com/office/drawing/2014/main" id="{9FA08A76-0678-37CB-493B-13D0716D21C0}"/>
              </a:ext>
            </a:extLst>
          </p:cNvPr>
          <p:cNvSpPr>
            <a:spLocks noGrp="1"/>
          </p:cNvSpPr>
          <p:nvPr>
            <p:ph type="dt" idx="1"/>
          </p:nvPr>
        </p:nvSpPr>
        <p:spPr/>
        <p:txBody>
          <a:bodyPr/>
          <a:lstStyle/>
          <a:p>
            <a:pPr>
              <a:defRPr/>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When deciding if it is allowable to accept a gift, consider the following questions:</a:t>
            </a:r>
          </a:p>
          <a:p>
            <a:pPr>
              <a:spcBef>
                <a:spcPct val="0"/>
              </a:spcBef>
            </a:pPr>
            <a:endParaRPr lang="en-US"/>
          </a:p>
          <a:p>
            <a:pPr>
              <a:spcBef>
                <a:spcPct val="0"/>
              </a:spcBef>
            </a:pPr>
            <a:r>
              <a:rPr lang="en-US" i="1"/>
              <a:t> (Review slide)</a:t>
            </a:r>
            <a:endParaRPr lang="en-US"/>
          </a:p>
          <a:p>
            <a:pPr>
              <a:spcBef>
                <a:spcPct val="0"/>
              </a:spcBef>
            </a:pPr>
            <a:r>
              <a:rPr lang="en-US"/>
              <a:t>  </a:t>
            </a:r>
          </a:p>
          <a:p>
            <a:pPr>
              <a:spcBef>
                <a:spcPct val="0"/>
              </a:spcBef>
            </a:pPr>
            <a:r>
              <a:rPr lang="en-US" b="1"/>
              <a:t>Segue: There are other gift considerations as well…</a:t>
            </a:r>
          </a:p>
          <a:p>
            <a:pPr>
              <a:spcBef>
                <a:spcPct val="0"/>
              </a:spcBef>
            </a:pPr>
            <a:endParaRPr lang="en-US"/>
          </a:p>
        </p:txBody>
      </p:sp>
      <p:sp>
        <p:nvSpPr>
          <p:cNvPr id="2" name="Date Placeholder 1">
            <a:extLst>
              <a:ext uri="{FF2B5EF4-FFF2-40B4-BE49-F238E27FC236}">
                <a16:creationId xmlns:a16="http://schemas.microsoft.com/office/drawing/2014/main" id="{A50C59C2-0FA2-0A4E-F725-59F95EF17CD5}"/>
              </a:ext>
            </a:extLst>
          </p:cNvPr>
          <p:cNvSpPr>
            <a:spLocks noGrp="1"/>
          </p:cNvSpPr>
          <p:nvPr>
            <p:ph type="dt" idx="1"/>
          </p:nvPr>
        </p:nvSpPr>
        <p:spPr/>
        <p:txBody>
          <a:bodyPr/>
          <a:lstStyle/>
          <a:p>
            <a:pPr>
              <a:defRPr/>
            </a:pP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Gifts to 3</a:t>
            </a:r>
            <a:r>
              <a:rPr lang="en-US" baseline="30000"/>
              <a:t>rd</a:t>
            </a:r>
            <a:r>
              <a:rPr lang="en-US"/>
              <a:t> parties: You cannot take a gift the law prevents you from accepting and redirect that gift to a third party, including your spouse, child, or a charitable organization. </a:t>
            </a:r>
          </a:p>
          <a:p>
            <a:pPr>
              <a:spcBef>
                <a:spcPct val="0"/>
              </a:spcBef>
            </a:pPr>
            <a:endParaRPr lang="en-US"/>
          </a:p>
          <a:p>
            <a:pPr>
              <a:spcBef>
                <a:spcPct val="0"/>
              </a:spcBef>
            </a:pPr>
            <a:r>
              <a:rPr lang="en-US"/>
              <a:t>Multiple gifts: If you accept multiple permissible Gifts from the same source, you could, depending on the circumstances, violate the Code of Ethics in POL § 74 by creating an actual or an apparent conflict of interest or an appearance of improper influence.</a:t>
            </a:r>
          </a:p>
          <a:p>
            <a:pPr>
              <a:spcBef>
                <a:spcPct val="0"/>
              </a:spcBef>
            </a:pPr>
            <a:endParaRPr lang="en-US" i="1"/>
          </a:p>
          <a:p>
            <a:pPr>
              <a:spcBef>
                <a:spcPct val="0"/>
              </a:spcBef>
            </a:pPr>
            <a:r>
              <a:rPr lang="en-US"/>
              <a:t>There are a number of factors that need to be considered before accepting gifts, so when in doubt, seek guidance.</a:t>
            </a:r>
          </a:p>
          <a:p>
            <a:pPr>
              <a:spcBef>
                <a:spcPct val="0"/>
              </a:spcBef>
            </a:pPr>
            <a:endParaRPr lang="en-US"/>
          </a:p>
          <a:p>
            <a:pPr>
              <a:spcBef>
                <a:spcPct val="0"/>
              </a:spcBef>
            </a:pPr>
            <a:r>
              <a:rPr lang="en-US" b="1"/>
              <a:t>Segue: let’s look at honoraria next…</a:t>
            </a:r>
          </a:p>
        </p:txBody>
      </p:sp>
      <p:sp>
        <p:nvSpPr>
          <p:cNvPr id="2" name="Date Placeholder 1">
            <a:extLst>
              <a:ext uri="{FF2B5EF4-FFF2-40B4-BE49-F238E27FC236}">
                <a16:creationId xmlns:a16="http://schemas.microsoft.com/office/drawing/2014/main" id="{71226C9F-F2A0-2417-9998-49CDCFA3302E}"/>
              </a:ext>
            </a:extLst>
          </p:cNvPr>
          <p:cNvSpPr>
            <a:spLocks noGrp="1"/>
          </p:cNvSpPr>
          <p:nvPr>
            <p:ph type="dt" idx="1"/>
          </p:nvPr>
        </p:nvSpPr>
        <p:spPr/>
        <p:txBody>
          <a:bodyPr/>
          <a:lstStyle/>
          <a:p>
            <a:pPr>
              <a:defRPr/>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Honoraria are a thing of value, so let’s look at what needs to be considered…</a:t>
            </a:r>
          </a:p>
        </p:txBody>
      </p:sp>
      <p:sp>
        <p:nvSpPr>
          <p:cNvPr id="2" name="Date Placeholder 1">
            <a:extLst>
              <a:ext uri="{FF2B5EF4-FFF2-40B4-BE49-F238E27FC236}">
                <a16:creationId xmlns:a16="http://schemas.microsoft.com/office/drawing/2014/main" id="{3245D31E-9854-0C69-8736-E416E9EB2EC3}"/>
              </a:ext>
            </a:extLst>
          </p:cNvPr>
          <p:cNvSpPr>
            <a:spLocks noGrp="1"/>
          </p:cNvSpPr>
          <p:nvPr>
            <p:ph type="dt" idx="1"/>
          </p:nvPr>
        </p:nvSpPr>
        <p:spPr/>
        <p:txBody>
          <a:bodyPr/>
          <a:lstStyle/>
          <a:p>
            <a:pPr>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a:t>Executive Law § 94 mandates that all state employees, regardless of salary, rank, or title attend live ethics training every two years.</a:t>
            </a:r>
          </a:p>
          <a:p>
            <a:pPr fontAlgn="auto">
              <a:spcBef>
                <a:spcPts val="0"/>
              </a:spcBef>
              <a:spcAft>
                <a:spcPts val="0"/>
              </a:spcAft>
              <a:defRPr/>
            </a:pPr>
            <a:endParaRPr lang="en-US"/>
          </a:p>
          <a:p>
            <a:pPr fontAlgn="auto">
              <a:spcBef>
                <a:spcPts val="0"/>
              </a:spcBef>
              <a:spcAft>
                <a:spcPts val="0"/>
              </a:spcAft>
              <a:defRPr/>
            </a:pPr>
            <a:r>
              <a:rPr lang="en-US"/>
              <a:t>New hires are required to complete a live CETC within 90 days of appointment or employment.  </a:t>
            </a:r>
            <a:r>
              <a:rPr lang="en-US" sz="1200"/>
              <a:t>Live ethics training provides participants with the opportunity to ask questions in real time and receive guidance on important issues.</a:t>
            </a:r>
            <a:r>
              <a:rPr lang="en-US"/>
              <a:t> </a:t>
            </a:r>
            <a:r>
              <a:rPr lang="en-US" sz="1200"/>
              <a:t> The CETC classes are required to be “live” which means giving participants an opportunity to ask questions in real time.</a:t>
            </a:r>
            <a:r>
              <a:rPr lang="en-US"/>
              <a:t> </a:t>
            </a:r>
            <a:endParaRPr lang="en-US" sz="1200">
              <a:cs typeface="Calibri"/>
            </a:endParaRPr>
          </a:p>
          <a:p>
            <a:pPr fontAlgn="auto">
              <a:spcBef>
                <a:spcPts val="0"/>
              </a:spcBef>
              <a:spcAft>
                <a:spcPts val="0"/>
              </a:spcAft>
              <a:defRPr/>
            </a:pPr>
            <a:endParaRPr lang="en-US" sz="1200"/>
          </a:p>
          <a:p>
            <a:pPr fontAlgn="auto">
              <a:spcBef>
                <a:spcPts val="0"/>
              </a:spcBef>
              <a:spcAft>
                <a:spcPts val="0"/>
              </a:spcAft>
              <a:defRPr/>
            </a:pPr>
            <a:r>
              <a:rPr lang="en-US" sz="1200"/>
              <a:t>The law also requires State employees to complete an online ethics refresher class in the years when you are not attending this live class. This course will provide an update on any changes in applicable laws, regulations, or policies.</a:t>
            </a:r>
            <a:r>
              <a:rPr lang="en-US"/>
              <a:t> </a:t>
            </a:r>
            <a:endParaRPr lang="en-US" sz="1200">
              <a:cs typeface="Calibri"/>
            </a:endParaRPr>
          </a:p>
          <a:p>
            <a:pPr fontAlgn="auto">
              <a:spcBef>
                <a:spcPts val="0"/>
              </a:spcBef>
              <a:spcAft>
                <a:spcPts val="0"/>
              </a:spcAft>
              <a:defRPr/>
            </a:pPr>
            <a:endParaRPr lang="en-US" sz="1200"/>
          </a:p>
          <a:p>
            <a:pPr fontAlgn="auto">
              <a:spcBef>
                <a:spcPts val="0"/>
              </a:spcBef>
              <a:spcAft>
                <a:spcPts val="0"/>
              </a:spcAft>
              <a:defRPr/>
            </a:pPr>
            <a:r>
              <a:rPr lang="en-US" sz="1200"/>
              <a:t>Segue: </a:t>
            </a:r>
            <a:r>
              <a:rPr lang="en-US"/>
              <a:t>Let's take a brief look at the topics we will cover today...</a:t>
            </a:r>
            <a:endParaRPr lang="en-US" sz="1200">
              <a:cs typeface="Calibri"/>
            </a:endParaRPr>
          </a:p>
          <a:p>
            <a:pPr fontAlgn="auto">
              <a:spcBef>
                <a:spcPts val="0"/>
              </a:spcBef>
              <a:spcAft>
                <a:spcPts val="0"/>
              </a:spcAft>
              <a:defRPr/>
            </a:pPr>
            <a:endParaRPr lang="en-US"/>
          </a:p>
        </p:txBody>
      </p:sp>
      <p:sp>
        <p:nvSpPr>
          <p:cNvPr id="2" name="Date Placeholder 1">
            <a:extLst>
              <a:ext uri="{FF2B5EF4-FFF2-40B4-BE49-F238E27FC236}">
                <a16:creationId xmlns:a16="http://schemas.microsoft.com/office/drawing/2014/main" id="{EB1B918D-ED13-3377-B420-83CA25A7D8AF}"/>
              </a:ext>
            </a:extLst>
          </p:cNvPr>
          <p:cNvSpPr>
            <a:spLocks noGrp="1"/>
          </p:cNvSpPr>
          <p:nvPr>
            <p:ph type="dt" idx="1"/>
          </p:nvPr>
        </p:nvSpPr>
        <p:spPr/>
        <p:txBody>
          <a:bodyPr/>
          <a:lstStyle/>
          <a:p>
            <a:pPr>
              <a:defRPr/>
            </a:pP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174708" indent="-174708">
              <a:spcBef>
                <a:spcPct val="0"/>
              </a:spcBef>
              <a:buFontTx/>
              <a:buChar char="•"/>
            </a:pPr>
            <a:r>
              <a:rPr lang="en-US"/>
              <a:t>Requests for approval must be made in advance to give the Ethics Officer time to review the activity for potential conflicts of interest between the outside organization and your agency that you may be unaware of.</a:t>
            </a:r>
          </a:p>
          <a:p>
            <a:pPr marL="174708" indent="-174708">
              <a:spcBef>
                <a:spcPct val="0"/>
              </a:spcBef>
              <a:buFontTx/>
              <a:buChar char="•"/>
            </a:pPr>
            <a:r>
              <a:rPr lang="en-US"/>
              <a:t>Honoraria &lt;$1,000 is reportable on the FDS, for those required to file</a:t>
            </a:r>
          </a:p>
          <a:p>
            <a:pPr marL="174708" indent="-174708">
              <a:spcBef>
                <a:spcPct val="0"/>
              </a:spcBef>
              <a:buFontTx/>
              <a:buChar char="•"/>
            </a:pPr>
            <a:r>
              <a:rPr lang="en-US"/>
              <a:t>Because faculty are often expected to perform honorarium-generating tasks as part of their professional responsibilities, they are exempt from the approval procedures.</a:t>
            </a:r>
          </a:p>
          <a:p>
            <a:pPr marL="174708" indent="-174708">
              <a:spcBef>
                <a:spcPct val="0"/>
              </a:spcBef>
              <a:buFontTx/>
              <a:buChar char="•"/>
            </a:pPr>
            <a:r>
              <a:rPr lang="en-US"/>
              <a:t>Giving speeches is a part of the duties for Statewide Elected Officials and Civil Dept heads, so they may not accept payment for speeches.</a:t>
            </a:r>
          </a:p>
          <a:p>
            <a:pPr marL="174708" indent="-174708">
              <a:spcBef>
                <a:spcPct val="0"/>
              </a:spcBef>
              <a:buFontTx/>
              <a:buChar char="•"/>
            </a:pPr>
            <a:r>
              <a:rPr lang="en-US"/>
              <a:t>There’s a 3 year records retention rule for approvals</a:t>
            </a:r>
          </a:p>
          <a:p>
            <a:pPr marL="174708" indent="-174708">
              <a:spcBef>
                <a:spcPct val="0"/>
              </a:spcBef>
            </a:pPr>
            <a:endParaRPr lang="en-US"/>
          </a:p>
          <a:p>
            <a:pPr marL="174708" indent="-174708"/>
            <a:r>
              <a:rPr lang="en-US" b="1"/>
              <a:t>Segue: Let’s look at the factors that must be considered before your honorarium-generating activity can be approved…</a:t>
            </a:r>
          </a:p>
        </p:txBody>
      </p:sp>
      <p:sp>
        <p:nvSpPr>
          <p:cNvPr id="2" name="Date Placeholder 1">
            <a:extLst>
              <a:ext uri="{FF2B5EF4-FFF2-40B4-BE49-F238E27FC236}">
                <a16:creationId xmlns:a16="http://schemas.microsoft.com/office/drawing/2014/main" id="{34A4DE21-D13F-54B9-BF71-A9E984509337}"/>
              </a:ext>
            </a:extLst>
          </p:cNvPr>
          <p:cNvSpPr>
            <a:spLocks noGrp="1"/>
          </p:cNvSpPr>
          <p:nvPr>
            <p:ph type="dt" idx="1"/>
          </p:nvPr>
        </p:nvSpPr>
        <p:spPr/>
        <p:txBody>
          <a:bodyPr/>
          <a:lstStyle/>
          <a:p>
            <a:pPr>
              <a:defRPr/>
            </a:pP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p:spPr>
      </p:sp>
      <p:sp>
        <p:nvSpPr>
          <p:cNvPr id="105474" name="Notes Placeholder 2"/>
          <p:cNvSpPr>
            <a:spLocks noGrp="1"/>
          </p:cNvSpPr>
          <p:nvPr>
            <p:ph type="body" idx="1"/>
          </p:nvPr>
        </p:nvSpPr>
        <p:spPr bwMode="auto">
          <a:noFill/>
        </p:spPr>
        <p:txBody>
          <a:bodyPr wrap="square" numCol="1" anchor="t" anchorCtr="0" compatLnSpc="1">
            <a:prstTxWarp prst="textNoShape">
              <a:avLst/>
            </a:prstTxWarp>
          </a:bodyPr>
          <a:lstStyle/>
          <a:p>
            <a:pPr algn="just">
              <a:spcBef>
                <a:spcPct val="0"/>
              </a:spcBef>
              <a:buSzPct val="81000"/>
            </a:pPr>
            <a:r>
              <a:rPr lang="en-US" i="1"/>
              <a:t>(Review Slide)</a:t>
            </a:r>
          </a:p>
          <a:p>
            <a:pPr>
              <a:spcBef>
                <a:spcPct val="0"/>
              </a:spcBef>
              <a:buSzPct val="81000"/>
            </a:pPr>
            <a:r>
              <a:rPr lang="en-US"/>
              <a:t>An honorarium may include expenses incurred for travel, lodging, and meals related to the service performed. </a:t>
            </a:r>
          </a:p>
          <a:p>
            <a:pPr>
              <a:spcBef>
                <a:spcPct val="0"/>
              </a:spcBef>
              <a:buSzPct val="81000"/>
            </a:pPr>
            <a:endParaRPr lang="en-US"/>
          </a:p>
          <a:p>
            <a:pPr>
              <a:spcBef>
                <a:spcPct val="0"/>
              </a:spcBef>
              <a:buSzPct val="81000"/>
            </a:pPr>
            <a:r>
              <a:rPr lang="en-US" b="1"/>
              <a:t>Segue: Here’s what you need to know before performing the service…</a:t>
            </a:r>
          </a:p>
          <a:p>
            <a:pPr>
              <a:spcBef>
                <a:spcPct val="0"/>
              </a:spcBef>
            </a:pPr>
            <a:endParaRPr lang="en-US"/>
          </a:p>
        </p:txBody>
      </p:sp>
      <p:sp>
        <p:nvSpPr>
          <p:cNvPr id="2" name="Date Placeholder 1">
            <a:extLst>
              <a:ext uri="{FF2B5EF4-FFF2-40B4-BE49-F238E27FC236}">
                <a16:creationId xmlns:a16="http://schemas.microsoft.com/office/drawing/2014/main" id="{4FB7D98A-C761-0AA1-8796-E4ADE6F7334D}"/>
              </a:ext>
            </a:extLst>
          </p:cNvPr>
          <p:cNvSpPr>
            <a:spLocks noGrp="1"/>
          </p:cNvSpPr>
          <p:nvPr>
            <p:ph type="dt" idx="1"/>
          </p:nvPr>
        </p:nvSpPr>
        <p:spPr/>
        <p:txBody>
          <a:bodyPr/>
          <a:lstStyle/>
          <a:p>
            <a:pPr>
              <a:defRPr/>
            </a:pP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a:t>There are several factors to consider when seeking approval for Honoraria.  </a:t>
            </a:r>
          </a:p>
          <a:p>
            <a:pPr marL="174708" indent="-174708" fontAlgn="auto">
              <a:spcBef>
                <a:spcPts val="0"/>
              </a:spcBef>
              <a:spcAft>
                <a:spcPts val="611"/>
              </a:spcAft>
              <a:buFont typeface="Arial" panose="020B0604020202020204" pitchFamily="34" charset="0"/>
              <a:buChar char="•"/>
              <a:defRPr/>
            </a:pPr>
            <a:r>
              <a:rPr lang="en-US"/>
              <a:t>You cannot use State personnel or equipment to prepare the honorarium-generating activity.</a:t>
            </a:r>
          </a:p>
          <a:p>
            <a:pPr marL="174708" indent="-174708" fontAlgn="auto">
              <a:spcBef>
                <a:spcPts val="0"/>
              </a:spcBef>
              <a:spcAft>
                <a:spcPts val="611"/>
              </a:spcAft>
              <a:buFont typeface="Arial" panose="020B0604020202020204" pitchFamily="34" charset="0"/>
              <a:buChar char="•"/>
              <a:defRPr/>
            </a:pPr>
            <a:r>
              <a:rPr lang="en-US"/>
              <a:t>If the service is to be performed during the official workday, you must charge vacation or personal leave. </a:t>
            </a:r>
          </a:p>
          <a:p>
            <a:pPr marL="174708" indent="-174708" fontAlgn="auto">
              <a:spcBef>
                <a:spcPts val="0"/>
              </a:spcBef>
              <a:spcAft>
                <a:spcPts val="611"/>
              </a:spcAft>
              <a:buFont typeface="Arial" panose="020B0604020202020204" pitchFamily="34" charset="0"/>
              <a:buChar char="•"/>
              <a:defRPr/>
            </a:pPr>
            <a:r>
              <a:rPr lang="en-US"/>
              <a:t>No State funds can be used to pay your attendance, registration, travel, lodging, or meal expenses.</a:t>
            </a:r>
          </a:p>
          <a:p>
            <a:pPr marL="174708" indent="-174708" fontAlgn="auto">
              <a:spcBef>
                <a:spcPts val="0"/>
              </a:spcBef>
              <a:spcAft>
                <a:spcPts val="611"/>
              </a:spcAft>
              <a:buFont typeface="Arial" panose="020B0604020202020204" pitchFamily="34" charset="0"/>
              <a:buChar char="•"/>
              <a:defRPr/>
            </a:pPr>
            <a:r>
              <a:rPr lang="en-US"/>
              <a:t>If the honorarium is offered by or on behalf of an Interested Source, it can’t be used to either reward or influence you in performing your State job duties. </a:t>
            </a:r>
          </a:p>
          <a:p>
            <a:pPr marL="174708" indent="-174708" fontAlgn="auto">
              <a:spcBef>
                <a:spcPts val="0"/>
              </a:spcBef>
              <a:spcAft>
                <a:spcPts val="611"/>
              </a:spcAft>
              <a:buFont typeface="Arial" panose="020B0604020202020204" pitchFamily="34" charset="0"/>
              <a:buChar char="•"/>
              <a:defRPr/>
            </a:pPr>
            <a:r>
              <a:rPr lang="en-US"/>
              <a:t>The acceptance of an honorarium cannot violate the conflict of interest rules found in the Code of Ethics (POL § 74).</a:t>
            </a:r>
          </a:p>
          <a:p>
            <a:pPr fontAlgn="auto">
              <a:spcBef>
                <a:spcPts val="0"/>
              </a:spcBef>
              <a:spcAft>
                <a:spcPts val="0"/>
              </a:spcAft>
              <a:defRPr/>
            </a:pPr>
            <a:endParaRPr lang="en-US"/>
          </a:p>
          <a:p>
            <a:pPr fontAlgn="auto">
              <a:spcBef>
                <a:spcPts val="0"/>
              </a:spcBef>
              <a:spcAft>
                <a:spcPts val="0"/>
              </a:spcAft>
              <a:defRPr/>
            </a:pPr>
            <a:r>
              <a:rPr lang="en-US" b="1"/>
              <a:t>Segue: A related provision considers travel reimbursements…</a:t>
            </a:r>
          </a:p>
        </p:txBody>
      </p:sp>
      <p:sp>
        <p:nvSpPr>
          <p:cNvPr id="2" name="Date Placeholder 1">
            <a:extLst>
              <a:ext uri="{FF2B5EF4-FFF2-40B4-BE49-F238E27FC236}">
                <a16:creationId xmlns:a16="http://schemas.microsoft.com/office/drawing/2014/main" id="{1315FAB7-F4E7-B097-75AB-AD4DA302369B}"/>
              </a:ext>
            </a:extLst>
          </p:cNvPr>
          <p:cNvSpPr>
            <a:spLocks noGrp="1"/>
          </p:cNvSpPr>
          <p:nvPr>
            <p:ph type="dt" idx="1"/>
          </p:nvPr>
        </p:nvSpPr>
        <p:spPr/>
        <p:txBody>
          <a:bodyPr/>
          <a:lstStyle/>
          <a:p>
            <a:pPr>
              <a:defRPr/>
            </a:pP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p:spPr>
      </p:sp>
      <p:sp>
        <p:nvSpPr>
          <p:cNvPr id="1116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Travel reimbursements have value, so we must apply the same kind of thinking to these transactions as we do to other things of value…</a:t>
            </a:r>
          </a:p>
        </p:txBody>
      </p:sp>
      <p:sp>
        <p:nvSpPr>
          <p:cNvPr id="2" name="Date Placeholder 1">
            <a:extLst>
              <a:ext uri="{FF2B5EF4-FFF2-40B4-BE49-F238E27FC236}">
                <a16:creationId xmlns:a16="http://schemas.microsoft.com/office/drawing/2014/main" id="{474758F7-CE52-0F13-3EAA-3D2BB14BB1BE}"/>
              </a:ext>
            </a:extLst>
          </p:cNvPr>
          <p:cNvSpPr>
            <a:spLocks noGrp="1"/>
          </p:cNvSpPr>
          <p:nvPr>
            <p:ph type="dt" idx="1"/>
          </p:nvPr>
        </p:nvSpPr>
        <p:spPr/>
        <p:txBody>
          <a:bodyPr/>
          <a:lstStyle/>
          <a:p>
            <a:pPr>
              <a:defRPr/>
            </a:pP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Certain kinds of reimbursements by third parties for work-related travel are allowed, but must be requested in writing and approved in advance.</a:t>
            </a:r>
          </a:p>
          <a:p>
            <a:pPr>
              <a:spcBef>
                <a:spcPct val="0"/>
              </a:spcBef>
            </a:pPr>
            <a:endParaRPr lang="en-US" i="1"/>
          </a:p>
          <a:p>
            <a:pPr>
              <a:spcBef>
                <a:spcPct val="0"/>
              </a:spcBef>
            </a:pPr>
            <a:r>
              <a:rPr lang="en-US" b="1"/>
              <a:t>Segue: There are things to consider to determine if you may accept payments for activity expenses. You must follow the same type of situational analysis as when considering gifts.</a:t>
            </a:r>
          </a:p>
        </p:txBody>
      </p:sp>
      <p:sp>
        <p:nvSpPr>
          <p:cNvPr id="2" name="Date Placeholder 1">
            <a:extLst>
              <a:ext uri="{FF2B5EF4-FFF2-40B4-BE49-F238E27FC236}">
                <a16:creationId xmlns:a16="http://schemas.microsoft.com/office/drawing/2014/main" id="{4F451E9A-7B8D-54BC-A3C2-7525C53B3067}"/>
              </a:ext>
            </a:extLst>
          </p:cNvPr>
          <p:cNvSpPr>
            <a:spLocks noGrp="1"/>
          </p:cNvSpPr>
          <p:nvPr>
            <p:ph type="dt" idx="1"/>
          </p:nvPr>
        </p:nvSpPr>
        <p:spPr/>
        <p:txBody>
          <a:bodyPr/>
          <a:lstStyle/>
          <a:p>
            <a:pPr>
              <a:defRPr/>
            </a:pP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4708" indent="-174708" fontAlgn="auto">
              <a:spcBef>
                <a:spcPts val="0"/>
              </a:spcBef>
              <a:spcAft>
                <a:spcPts val="611"/>
              </a:spcAft>
              <a:buFont typeface="Arial" panose="020B0604020202020204" pitchFamily="34" charset="0"/>
              <a:buChar char="•"/>
              <a:defRPr/>
            </a:pPr>
            <a:r>
              <a:rPr lang="en-US"/>
              <a:t>You can’t accept a first-class ticket. Mode of travel and related expenses must align with your agency’s current travel policy.</a:t>
            </a:r>
          </a:p>
          <a:p>
            <a:pPr marL="174708" indent="-174708" fontAlgn="auto">
              <a:spcBef>
                <a:spcPts val="0"/>
              </a:spcBef>
              <a:spcAft>
                <a:spcPts val="611"/>
              </a:spcAft>
              <a:buFont typeface="Arial" panose="020B0604020202020204" pitchFamily="34" charset="0"/>
              <a:buChar char="•"/>
              <a:defRPr/>
            </a:pPr>
            <a:r>
              <a:rPr lang="en-US"/>
              <a:t>Payment or reimbursement from an “Interested Source” is generally not allowed.</a:t>
            </a:r>
          </a:p>
          <a:p>
            <a:pPr marL="174708" indent="-174708" fontAlgn="auto">
              <a:spcBef>
                <a:spcPts val="0"/>
              </a:spcBef>
              <a:spcAft>
                <a:spcPts val="611"/>
              </a:spcAft>
              <a:buFont typeface="Arial" panose="020B0604020202020204" pitchFamily="34" charset="0"/>
              <a:buChar char="•"/>
              <a:defRPr/>
            </a:pPr>
            <a:r>
              <a:rPr lang="en-US"/>
              <a:t>Travel reimbursements over $1,000 from each source are reportable on the FDS, for those required to file. If third party pays travel expenses directly, these payments are not reportable on the FDS.</a:t>
            </a:r>
          </a:p>
          <a:p>
            <a:pPr marL="174708" indent="-174708" fontAlgn="auto">
              <a:spcBef>
                <a:spcPts val="0"/>
              </a:spcBef>
              <a:spcAft>
                <a:spcPts val="611"/>
              </a:spcAft>
              <a:buFont typeface="Arial" panose="020B0604020202020204" pitchFamily="34" charset="0"/>
              <a:buChar char="•"/>
              <a:defRPr/>
            </a:pPr>
            <a:r>
              <a:rPr lang="en-US"/>
              <a:t>Agencies must retain all Official Activity Approvals for three years and make them available to the Commission upon request. </a:t>
            </a:r>
          </a:p>
          <a:p>
            <a:pPr fontAlgn="auto">
              <a:spcBef>
                <a:spcPts val="0"/>
              </a:spcBef>
              <a:spcAft>
                <a:spcPts val="0"/>
              </a:spcAft>
              <a:defRPr/>
            </a:pPr>
            <a:endParaRPr lang="en-US"/>
          </a:p>
          <a:p>
            <a:pPr fontAlgn="auto">
              <a:spcBef>
                <a:spcPts val="0"/>
              </a:spcBef>
              <a:spcAft>
                <a:spcPts val="0"/>
              </a:spcAft>
              <a:defRPr/>
            </a:pPr>
            <a:r>
              <a:rPr lang="en-US" b="1"/>
              <a:t>Segue: Our next topic is about politics in the workplace…</a:t>
            </a:r>
          </a:p>
        </p:txBody>
      </p:sp>
      <p:sp>
        <p:nvSpPr>
          <p:cNvPr id="2" name="Date Placeholder 1">
            <a:extLst>
              <a:ext uri="{FF2B5EF4-FFF2-40B4-BE49-F238E27FC236}">
                <a16:creationId xmlns:a16="http://schemas.microsoft.com/office/drawing/2014/main" id="{19A3C719-246A-F1EA-AACD-FD76383FE4A3}"/>
              </a:ext>
            </a:extLst>
          </p:cNvPr>
          <p:cNvSpPr>
            <a:spLocks noGrp="1"/>
          </p:cNvSpPr>
          <p:nvPr>
            <p:ph type="dt" idx="1"/>
          </p:nvPr>
        </p:nvSpPr>
        <p:spPr/>
        <p:txBody>
          <a:bodyPr/>
          <a:lstStyle/>
          <a:p>
            <a:pPr>
              <a:defRPr/>
            </a:pP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The Little Hatch Act (Civil Service Law § 107) addresses political activity in State service, and puts rules in place about what can and cannot be done at work.  It is modeled on the Federal “Hatch Act” which also seeks to prevent political activity in the workplace.</a:t>
            </a:r>
          </a:p>
          <a:p>
            <a:pPr>
              <a:spcBef>
                <a:spcPct val="0"/>
              </a:spcBef>
            </a:pPr>
            <a:endParaRPr lang="en-US"/>
          </a:p>
        </p:txBody>
      </p:sp>
      <p:sp>
        <p:nvSpPr>
          <p:cNvPr id="2" name="Date Placeholder 1">
            <a:extLst>
              <a:ext uri="{FF2B5EF4-FFF2-40B4-BE49-F238E27FC236}">
                <a16:creationId xmlns:a16="http://schemas.microsoft.com/office/drawing/2014/main" id="{6E4A0C29-8E96-5998-BE70-CAC87B847C0B}"/>
              </a:ext>
            </a:extLst>
          </p:cNvPr>
          <p:cNvSpPr>
            <a:spLocks noGrp="1"/>
          </p:cNvSpPr>
          <p:nvPr>
            <p:ph type="dt" idx="1"/>
          </p:nvPr>
        </p:nvSpPr>
        <p:spPr/>
        <p:txBody>
          <a:bodyPr/>
          <a:lstStyle/>
          <a:p>
            <a:pPr>
              <a:defRPr/>
            </a:pP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p:spPr>
      </p:sp>
      <p:sp>
        <p:nvSpPr>
          <p:cNvPr id="119810" name="Notes Placeholder 2"/>
          <p:cNvSpPr>
            <a:spLocks noGrp="1"/>
          </p:cNvSpPr>
          <p:nvPr>
            <p:ph type="body" idx="1"/>
          </p:nvPr>
        </p:nvSpPr>
        <p:spPr bwMode="auto">
          <a:noFill/>
        </p:spPr>
        <p:txBody>
          <a:bodyPr wrap="square" numCol="1" anchor="t" anchorCtr="0" compatLnSpc="1">
            <a:prstTxWarp prst="textNoShape">
              <a:avLst/>
            </a:prstTxWarp>
          </a:bodyPr>
          <a:lstStyle/>
          <a:p>
            <a:pPr defTabSz="920450">
              <a:spcBef>
                <a:spcPct val="0"/>
              </a:spcBef>
            </a:pPr>
            <a:r>
              <a:rPr lang="en-US" i="0"/>
              <a:t>Political activity is restricted by POL §§ 73, 74, and Civil Service Law § 107.</a:t>
            </a:r>
          </a:p>
          <a:p>
            <a:pPr defTabSz="920450">
              <a:spcBef>
                <a:spcPct val="0"/>
              </a:spcBef>
            </a:pPr>
            <a:r>
              <a:rPr lang="en-US" i="1"/>
              <a:t>(Review slide)</a:t>
            </a:r>
            <a:endParaRPr lang="en-US"/>
          </a:p>
          <a:p>
            <a:pPr defTabSz="920450">
              <a:spcBef>
                <a:spcPct val="0"/>
              </a:spcBef>
            </a:pPr>
            <a:endParaRPr lang="en-US" i="1"/>
          </a:p>
          <a:p>
            <a:pPr defTabSz="920450">
              <a:spcBef>
                <a:spcPct val="0"/>
              </a:spcBef>
            </a:pPr>
            <a:r>
              <a:rPr lang="en-US" b="1"/>
              <a:t>Segue:  Let’s look at what is prohibited…</a:t>
            </a:r>
          </a:p>
        </p:txBody>
      </p:sp>
      <p:sp>
        <p:nvSpPr>
          <p:cNvPr id="2" name="Date Placeholder 1">
            <a:extLst>
              <a:ext uri="{FF2B5EF4-FFF2-40B4-BE49-F238E27FC236}">
                <a16:creationId xmlns:a16="http://schemas.microsoft.com/office/drawing/2014/main" id="{91A03750-A58B-DF28-28C7-E3BC21A7FF4C}"/>
              </a:ext>
            </a:extLst>
          </p:cNvPr>
          <p:cNvSpPr>
            <a:spLocks noGrp="1"/>
          </p:cNvSpPr>
          <p:nvPr>
            <p:ph type="dt" idx="1"/>
          </p:nvPr>
        </p:nvSpPr>
        <p:spPr/>
        <p:txBody>
          <a:bodyPr/>
          <a:lstStyle/>
          <a:p>
            <a:pPr>
              <a:defRPr/>
            </a:pP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There are restriction on political activities in POL </a:t>
            </a:r>
            <a:r>
              <a:rPr lang="en-US">
                <a:latin typeface="Candara" panose="020E0502030303020204" pitchFamily="34" charset="0"/>
              </a:rPr>
              <a:t>§ 73</a:t>
            </a:r>
            <a:r>
              <a:rPr lang="en-US"/>
              <a:t>. </a:t>
            </a:r>
            <a:r>
              <a:rPr lang="en-US" i="1"/>
              <a:t>(Review slide)</a:t>
            </a:r>
            <a:endParaRPr lang="en-US"/>
          </a:p>
          <a:p>
            <a:pPr>
              <a:spcBef>
                <a:spcPct val="0"/>
              </a:spcBef>
            </a:pPr>
            <a:endParaRPr lang="en-US"/>
          </a:p>
          <a:p>
            <a:pPr>
              <a:spcBef>
                <a:spcPct val="0"/>
              </a:spcBef>
            </a:pPr>
            <a:r>
              <a:rPr lang="en-US"/>
              <a:t>With regard to contractors, a State employee shall not award, or decline to award, a contract or grant based on these issues.</a:t>
            </a:r>
          </a:p>
          <a:p>
            <a:pPr>
              <a:spcBef>
                <a:spcPct val="0"/>
              </a:spcBef>
            </a:pPr>
            <a:r>
              <a:rPr lang="en-US"/>
              <a:t>With regard to prospective employees, a State employee shall not make an employment decision based upon these issues.</a:t>
            </a:r>
          </a:p>
          <a:p>
            <a:pPr>
              <a:spcBef>
                <a:spcPct val="0"/>
              </a:spcBef>
            </a:pPr>
            <a:endParaRPr lang="en-US"/>
          </a:p>
          <a:p>
            <a:pPr>
              <a:spcBef>
                <a:spcPct val="0"/>
              </a:spcBef>
            </a:pPr>
            <a:r>
              <a:rPr lang="en-US" b="1"/>
              <a:t>Segue: The Little Hatch Act has similar restrictions…</a:t>
            </a:r>
          </a:p>
          <a:p>
            <a:pPr>
              <a:spcBef>
                <a:spcPct val="0"/>
              </a:spcBef>
            </a:pPr>
            <a:endParaRPr lang="en-US"/>
          </a:p>
        </p:txBody>
      </p:sp>
      <p:sp>
        <p:nvSpPr>
          <p:cNvPr id="2" name="Date Placeholder 1">
            <a:extLst>
              <a:ext uri="{FF2B5EF4-FFF2-40B4-BE49-F238E27FC236}">
                <a16:creationId xmlns:a16="http://schemas.microsoft.com/office/drawing/2014/main" id="{5C6BE777-6B8D-A7A9-25C1-66B36480B68B}"/>
              </a:ext>
            </a:extLst>
          </p:cNvPr>
          <p:cNvSpPr>
            <a:spLocks noGrp="1"/>
          </p:cNvSpPr>
          <p:nvPr>
            <p:ph type="dt" idx="1"/>
          </p:nvPr>
        </p:nvSpPr>
        <p:spPr/>
        <p:txBody>
          <a:bodyPr/>
          <a:lstStyle/>
          <a:p>
            <a:pPr>
              <a:defRPr/>
            </a:pP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noFill/>
          <a:ln>
            <a:solidFill>
              <a:srgbClr val="000000"/>
            </a:solidFill>
            <a:miter lim="800000"/>
            <a:headEnd/>
            <a:tailEnd/>
          </a:ln>
        </p:spPr>
      </p:sp>
      <p:sp>
        <p:nvSpPr>
          <p:cNvPr id="1239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i="0"/>
              <a:t>The Little Hatch Act broadly restricts political activities in the State workplace.</a:t>
            </a:r>
          </a:p>
          <a:p>
            <a:pPr>
              <a:spcBef>
                <a:spcPct val="0"/>
              </a:spcBef>
            </a:pPr>
            <a:r>
              <a:rPr lang="en-US" i="1"/>
              <a:t>(Review Slide)</a:t>
            </a:r>
          </a:p>
          <a:p>
            <a:pPr>
              <a:spcBef>
                <a:spcPct val="0"/>
              </a:spcBef>
            </a:pPr>
            <a:endParaRPr lang="en-US" i="1"/>
          </a:p>
          <a:p>
            <a:pPr>
              <a:spcBef>
                <a:spcPct val="0"/>
              </a:spcBef>
            </a:pPr>
            <a:r>
              <a:rPr lang="en-US" b="1">
                <a:cs typeface="Calibri" pitchFamily="34" charset="0"/>
              </a:rPr>
              <a:t>Segue: POL 74 also restricts our political activities in the workplace…</a:t>
            </a:r>
          </a:p>
        </p:txBody>
      </p:sp>
      <p:sp>
        <p:nvSpPr>
          <p:cNvPr id="2" name="Date Placeholder 1">
            <a:extLst>
              <a:ext uri="{FF2B5EF4-FFF2-40B4-BE49-F238E27FC236}">
                <a16:creationId xmlns:a16="http://schemas.microsoft.com/office/drawing/2014/main" id="{5994D2EA-2AC1-B642-1B59-5A736BE188EE}"/>
              </a:ext>
            </a:extLst>
          </p:cNvPr>
          <p:cNvSpPr>
            <a:spLocks noGrp="1"/>
          </p:cNvSpPr>
          <p:nvPr>
            <p:ph type="dt" idx="1"/>
          </p:nvPr>
        </p:nvSpPr>
        <p:spPr/>
        <p:txBody>
          <a:bodyPr/>
          <a:lstStyle/>
          <a:p>
            <a:pPr>
              <a:defRPr/>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a:t>These are the topics covered in today’s presentation:</a:t>
            </a:r>
          </a:p>
          <a:p>
            <a:pPr fontAlgn="auto">
              <a:spcBef>
                <a:spcPts val="0"/>
              </a:spcBef>
              <a:spcAft>
                <a:spcPts val="0"/>
              </a:spcAft>
              <a:defRPr/>
            </a:pPr>
            <a:endParaRPr lang="en-US" i="1"/>
          </a:p>
          <a:p>
            <a:pPr fontAlgn="auto">
              <a:spcBef>
                <a:spcPts val="0"/>
              </a:spcBef>
              <a:spcAft>
                <a:spcPts val="0"/>
              </a:spcAft>
              <a:defRPr/>
            </a:pPr>
            <a:r>
              <a:rPr lang="en-US" i="1"/>
              <a:t>(Review slide)</a:t>
            </a:r>
          </a:p>
          <a:p>
            <a:pPr marL="232943" indent="-232943" fontAlgn="auto">
              <a:spcBef>
                <a:spcPts val="0"/>
              </a:spcBef>
              <a:spcAft>
                <a:spcPts val="611"/>
              </a:spcAft>
              <a:buFont typeface="+mj-lt"/>
              <a:buAutoNum type="arabicPeriod"/>
              <a:defRPr/>
            </a:pPr>
            <a:r>
              <a:rPr lang="en-US" b="1"/>
              <a:t>Maintaining High Ethical Standards </a:t>
            </a:r>
            <a:r>
              <a:rPr lang="en-US"/>
              <a:t>– The value of public service</a:t>
            </a:r>
          </a:p>
          <a:p>
            <a:pPr marL="232943" indent="-232943" fontAlgn="auto">
              <a:spcBef>
                <a:spcPts val="0"/>
              </a:spcBef>
              <a:spcAft>
                <a:spcPts val="611"/>
              </a:spcAft>
              <a:buFont typeface="+mj-lt"/>
              <a:buAutoNum type="arabicPeriod"/>
              <a:defRPr/>
            </a:pPr>
            <a:r>
              <a:rPr lang="en-US" b="1"/>
              <a:t>Conflicts of Interest </a:t>
            </a:r>
            <a:r>
              <a:rPr lang="en-US"/>
              <a:t>– What they are and how to avoid them</a:t>
            </a:r>
          </a:p>
          <a:p>
            <a:pPr marL="232943" indent="-232943" fontAlgn="auto">
              <a:spcBef>
                <a:spcPts val="0"/>
              </a:spcBef>
              <a:spcAft>
                <a:spcPts val="611"/>
              </a:spcAft>
              <a:buFont typeface="+mj-lt"/>
              <a:buAutoNum type="arabicPeriod"/>
              <a:defRPr/>
            </a:pPr>
            <a:r>
              <a:rPr lang="en-US" b="1"/>
              <a:t>Outside Activities </a:t>
            </a:r>
            <a:r>
              <a:rPr lang="en-US"/>
              <a:t>– Situations to be aware of</a:t>
            </a:r>
          </a:p>
          <a:p>
            <a:pPr marL="232943" indent="-232943" fontAlgn="auto">
              <a:spcBef>
                <a:spcPts val="0"/>
              </a:spcBef>
              <a:spcAft>
                <a:spcPts val="611"/>
              </a:spcAft>
              <a:buFont typeface="+mj-lt"/>
              <a:buAutoNum type="arabicPeriod"/>
              <a:defRPr/>
            </a:pPr>
            <a:r>
              <a:rPr lang="en-US" b="1"/>
              <a:t>Gifts and Things of Value </a:t>
            </a:r>
            <a:r>
              <a:rPr lang="en-US"/>
              <a:t>– Be alert to Gifts, Honoraria, and Travel Payments</a:t>
            </a:r>
          </a:p>
          <a:p>
            <a:pPr marL="232943" indent="-232943" fontAlgn="auto">
              <a:spcBef>
                <a:spcPts val="0"/>
              </a:spcBef>
              <a:spcAft>
                <a:spcPts val="611"/>
              </a:spcAft>
              <a:buFont typeface="+mj-lt"/>
              <a:buAutoNum type="arabicPeriod"/>
              <a:defRPr/>
            </a:pPr>
            <a:r>
              <a:rPr lang="en-US" b="1"/>
              <a:t>The “Little Hatch Act” </a:t>
            </a:r>
            <a:r>
              <a:rPr lang="en-US"/>
              <a:t>– Avoiding politics in the workplace</a:t>
            </a:r>
          </a:p>
          <a:p>
            <a:pPr marL="232943" indent="-232943" fontAlgn="auto">
              <a:spcBef>
                <a:spcPts val="0"/>
              </a:spcBef>
              <a:spcAft>
                <a:spcPts val="611"/>
              </a:spcAft>
              <a:buFont typeface="+mj-lt"/>
              <a:buAutoNum type="arabicPeriod"/>
              <a:defRPr/>
            </a:pPr>
            <a:r>
              <a:rPr lang="en-US" b="1"/>
              <a:t>Post-Employment Restrictions </a:t>
            </a:r>
            <a:r>
              <a:rPr lang="en-US"/>
              <a:t>– Important information for the future</a:t>
            </a:r>
          </a:p>
          <a:p>
            <a:pPr marL="232943" indent="-232943" fontAlgn="auto">
              <a:spcBef>
                <a:spcPts val="0"/>
              </a:spcBef>
              <a:spcAft>
                <a:spcPts val="611"/>
              </a:spcAft>
              <a:buFont typeface="+mj-lt"/>
              <a:buAutoNum type="arabicPeriod"/>
              <a:defRPr/>
            </a:pPr>
            <a:r>
              <a:rPr lang="en-US" b="1"/>
              <a:t>Financial Disclosure Statements (FDS) </a:t>
            </a:r>
            <a:r>
              <a:rPr lang="en-US"/>
              <a:t>– overview of filing requirements that apply to some of you</a:t>
            </a:r>
          </a:p>
          <a:p>
            <a:pPr marL="232943" indent="-232943" fontAlgn="auto">
              <a:spcBef>
                <a:spcPts val="0"/>
              </a:spcBef>
              <a:spcAft>
                <a:spcPts val="611"/>
              </a:spcAft>
              <a:buFont typeface="+mj-lt"/>
              <a:buAutoNum type="arabicPeriod"/>
              <a:defRPr/>
            </a:pPr>
            <a:r>
              <a:rPr lang="en-US" b="1"/>
              <a:t>Commission Overview </a:t>
            </a:r>
            <a:r>
              <a:rPr lang="en-US"/>
              <a:t>– brief summary of the changes to the new ethics Commission</a:t>
            </a:r>
          </a:p>
          <a:p>
            <a:pPr marL="232943" indent="-232943" fontAlgn="auto">
              <a:spcBef>
                <a:spcPts val="0"/>
              </a:spcBef>
              <a:spcAft>
                <a:spcPts val="611"/>
              </a:spcAft>
              <a:buFont typeface="+mj-lt"/>
              <a:buAutoNum type="arabicPeriod"/>
              <a:defRPr/>
            </a:pPr>
            <a:endParaRPr lang="en-US"/>
          </a:p>
          <a:p>
            <a:pPr fontAlgn="auto">
              <a:spcBef>
                <a:spcPts val="0"/>
              </a:spcBef>
              <a:spcAft>
                <a:spcPts val="0"/>
              </a:spcAft>
              <a:defRPr/>
            </a:pPr>
            <a:endParaRPr lang="en-US"/>
          </a:p>
          <a:p>
            <a:pPr fontAlgn="auto">
              <a:spcBef>
                <a:spcPts val="0"/>
              </a:spcBef>
              <a:spcAft>
                <a:spcPts val="0"/>
              </a:spcAft>
              <a:defRPr/>
            </a:pPr>
            <a:endParaRPr lang="en-US">
              <a:cs typeface="Calibri" panose="020F0502020204030204"/>
            </a:endParaRPr>
          </a:p>
        </p:txBody>
      </p:sp>
      <p:sp>
        <p:nvSpPr>
          <p:cNvPr id="2" name="Date Placeholder 1">
            <a:extLst>
              <a:ext uri="{FF2B5EF4-FFF2-40B4-BE49-F238E27FC236}">
                <a16:creationId xmlns:a16="http://schemas.microsoft.com/office/drawing/2014/main" id="{4AAC0041-3BD7-93F3-729E-A87754774EFD}"/>
              </a:ext>
            </a:extLst>
          </p:cNvPr>
          <p:cNvSpPr>
            <a:spLocks noGrp="1"/>
          </p:cNvSpPr>
          <p:nvPr>
            <p:ph type="dt" idx="1"/>
          </p:nvPr>
        </p:nvSpPr>
        <p:spPr/>
        <p:txBody>
          <a:bodyPr/>
          <a:lstStyle/>
          <a:p>
            <a:pPr>
              <a:defRPr/>
            </a:pP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a:t>Here are some real-work examples that have been found to be in violation of POL </a:t>
            </a:r>
            <a:r>
              <a:rPr lang="en-US">
                <a:latin typeface="Candara" panose="020E0502030303020204" pitchFamily="34" charset="0"/>
              </a:rPr>
              <a:t>§ 74</a:t>
            </a:r>
            <a:r>
              <a:rPr lang="en-US"/>
              <a:t>.</a:t>
            </a:r>
          </a:p>
          <a:p>
            <a:pPr marL="293388" indent="-293388" fontAlgn="auto">
              <a:spcBef>
                <a:spcPts val="0"/>
              </a:spcBef>
              <a:spcAft>
                <a:spcPts val="0"/>
              </a:spcAft>
              <a:buFont typeface="Arial" panose="020B0604020202020204" pitchFamily="34" charset="0"/>
              <a:buChar char="•"/>
              <a:defRPr/>
            </a:pPr>
            <a:r>
              <a:rPr lang="en-US"/>
              <a:t>No nominating petitions in the office – outside the workplace on personal time is allowed</a:t>
            </a:r>
          </a:p>
          <a:p>
            <a:pPr marL="293388" indent="-293388" fontAlgn="auto">
              <a:spcBef>
                <a:spcPts val="0"/>
              </a:spcBef>
              <a:spcAft>
                <a:spcPts val="0"/>
              </a:spcAft>
              <a:buFont typeface="Arial" panose="020B0604020202020204" pitchFamily="34" charset="0"/>
              <a:buChar char="•"/>
              <a:defRPr/>
            </a:pPr>
            <a:r>
              <a:rPr lang="en-US"/>
              <a:t>You can’t use State resources to produce any political materials</a:t>
            </a:r>
          </a:p>
          <a:p>
            <a:pPr marL="293388" indent="-293388" fontAlgn="auto">
              <a:spcBef>
                <a:spcPts val="0"/>
              </a:spcBef>
              <a:spcAft>
                <a:spcPts val="0"/>
              </a:spcAft>
              <a:buFont typeface="Arial" panose="020B0604020202020204" pitchFamily="34" charset="0"/>
              <a:buChar char="•"/>
              <a:defRPr/>
            </a:pPr>
            <a:r>
              <a:rPr lang="en-US"/>
              <a:t>You can’t use State email for political communications, even to friends you know support your candidate</a:t>
            </a:r>
          </a:p>
          <a:p>
            <a:pPr marL="293388" indent="-293388" fontAlgn="auto">
              <a:spcBef>
                <a:spcPts val="0"/>
              </a:spcBef>
              <a:spcAft>
                <a:spcPts val="0"/>
              </a:spcAft>
              <a:buFont typeface="Arial" panose="020B0604020202020204" pitchFamily="34" charset="0"/>
              <a:buChar char="•"/>
              <a:defRPr/>
            </a:pPr>
            <a:r>
              <a:rPr lang="en-US"/>
              <a:t>If you receive a political communication to your work email address in error, delete it and contact the candidate to give them your personal email address. Even forwarding a political email to your personal address is a violation because you have used the State’s internet connections to distribute political materials.</a:t>
            </a:r>
          </a:p>
          <a:p>
            <a:pPr fontAlgn="auto">
              <a:spcBef>
                <a:spcPts val="0"/>
              </a:spcBef>
              <a:spcAft>
                <a:spcPts val="0"/>
              </a:spcAft>
              <a:defRPr/>
            </a:pPr>
            <a:endParaRPr lang="en-US"/>
          </a:p>
          <a:p>
            <a:pPr fontAlgn="auto">
              <a:spcBef>
                <a:spcPts val="0"/>
              </a:spcBef>
              <a:spcAft>
                <a:spcPts val="0"/>
              </a:spcAft>
              <a:defRPr/>
            </a:pPr>
            <a:r>
              <a:rPr lang="en-US" b="1"/>
              <a:t>Segue: Another important part of the law includes not using your public service to personally enrich yourself after you leave employment with the State…</a:t>
            </a:r>
          </a:p>
        </p:txBody>
      </p:sp>
      <p:sp>
        <p:nvSpPr>
          <p:cNvPr id="2" name="Date Placeholder 1">
            <a:extLst>
              <a:ext uri="{FF2B5EF4-FFF2-40B4-BE49-F238E27FC236}">
                <a16:creationId xmlns:a16="http://schemas.microsoft.com/office/drawing/2014/main" id="{D0763326-4EE3-5A71-AEC3-7E97FF8267DB}"/>
              </a:ext>
            </a:extLst>
          </p:cNvPr>
          <p:cNvSpPr>
            <a:spLocks noGrp="1"/>
          </p:cNvSpPr>
          <p:nvPr>
            <p:ph type="dt" idx="1"/>
          </p:nvPr>
        </p:nvSpPr>
        <p:spPr/>
        <p:txBody>
          <a:bodyPr/>
          <a:lstStyle/>
          <a:p>
            <a:pPr>
              <a:defRPr/>
            </a:pP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p:spPr>
      </p:sp>
      <p:sp>
        <p:nvSpPr>
          <p:cNvPr id="1280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While planning your career, it’s important to note that there are certain restrictions on your employment after you leave State service.  </a:t>
            </a:r>
          </a:p>
          <a:p>
            <a:pPr>
              <a:spcBef>
                <a:spcPct val="0"/>
              </a:spcBef>
            </a:pPr>
            <a:endParaRPr lang="en-US"/>
          </a:p>
          <a:p>
            <a:pPr>
              <a:spcBef>
                <a:spcPct val="0"/>
              </a:spcBef>
            </a:pPr>
            <a:r>
              <a:rPr lang="en-US"/>
              <a:t>We’ll raise your awareness of those restrictions today, but remember to consult with your agency Ethics Officer or the Commission for guidance before entering the private sector for a company that has matters before your agency.</a:t>
            </a:r>
          </a:p>
        </p:txBody>
      </p:sp>
      <p:sp>
        <p:nvSpPr>
          <p:cNvPr id="2" name="Date Placeholder 1">
            <a:extLst>
              <a:ext uri="{FF2B5EF4-FFF2-40B4-BE49-F238E27FC236}">
                <a16:creationId xmlns:a16="http://schemas.microsoft.com/office/drawing/2014/main" id="{553C665D-FDC1-843E-C68A-455C8927DE2F}"/>
              </a:ext>
            </a:extLst>
          </p:cNvPr>
          <p:cNvSpPr>
            <a:spLocks noGrp="1"/>
          </p:cNvSpPr>
          <p:nvPr>
            <p:ph type="dt" idx="1"/>
          </p:nvPr>
        </p:nvSpPr>
        <p:spPr/>
        <p:txBody>
          <a:bodyPr/>
          <a:lstStyle/>
          <a:p>
            <a:pPr>
              <a:defRPr/>
            </a:pP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noFill/>
          <a:ln>
            <a:solidFill>
              <a:srgbClr val="000000"/>
            </a:solidFill>
            <a:miter lim="800000"/>
            <a:headEnd/>
            <a:tailEnd/>
          </a:ln>
        </p:spPr>
      </p:sp>
      <p:sp>
        <p:nvSpPr>
          <p:cNvPr id="130050" name="Notes Placeholder 2"/>
          <p:cNvSpPr>
            <a:spLocks noGrp="1"/>
          </p:cNvSpPr>
          <p:nvPr>
            <p:ph type="body" idx="1"/>
          </p:nvPr>
        </p:nvSpPr>
        <p:spPr bwMode="auto">
          <a:noFill/>
        </p:spPr>
        <p:txBody>
          <a:bodyPr wrap="square" numCol="1" anchor="t" anchorCtr="0" compatLnSpc="1">
            <a:prstTxWarp prst="textNoShape">
              <a:avLst/>
            </a:prstTxWarp>
          </a:bodyPr>
          <a:lstStyle/>
          <a:p>
            <a:pPr defTabSz="1248835">
              <a:spcBef>
                <a:spcPct val="0"/>
              </a:spcBef>
            </a:pPr>
            <a:r>
              <a:rPr lang="en-US"/>
              <a:t>These restrictions are designed to prevent a former employee from personally benefitting in the private sector from the insider knowledge they gained as a public servant. After you leave State service, you can’t have an undue advantage in professional matters before your former agency. </a:t>
            </a:r>
          </a:p>
          <a:p>
            <a:pPr defTabSz="1248835">
              <a:spcBef>
                <a:spcPct val="0"/>
              </a:spcBef>
            </a:pPr>
            <a:endParaRPr lang="en-US"/>
          </a:p>
          <a:p>
            <a:pPr defTabSz="1248835">
              <a:spcBef>
                <a:spcPct val="0"/>
              </a:spcBef>
            </a:pPr>
            <a:r>
              <a:rPr lang="en-US"/>
              <a:t>It is important to consult with your Ethics Officer or the Commission prior to accepting a private-sector position that may involve official actions you took as a State employee or officer. </a:t>
            </a:r>
          </a:p>
          <a:p>
            <a:pPr defTabSz="1248835">
              <a:spcBef>
                <a:spcPct val="0"/>
              </a:spcBef>
            </a:pPr>
            <a:endParaRPr lang="en-US" i="1"/>
          </a:p>
          <a:p>
            <a:pPr defTabSz="1248835">
              <a:spcBef>
                <a:spcPct val="0"/>
              </a:spcBef>
            </a:pPr>
            <a:r>
              <a:rPr lang="en-US"/>
              <a:t>The two-year bar applies to all State employees subject to POL § 73; the lifetime bar is determined on a case-by-case basis. </a:t>
            </a:r>
          </a:p>
          <a:p>
            <a:pPr defTabSz="1248835">
              <a:spcBef>
                <a:spcPct val="0"/>
              </a:spcBef>
            </a:pPr>
            <a:endParaRPr lang="en-US"/>
          </a:p>
          <a:p>
            <a:pPr defTabSz="1248835"/>
            <a:r>
              <a:rPr lang="en-US" b="1"/>
              <a:t>Segue: The two-year bar is the most common of these restrictions, so let’s start there…</a:t>
            </a:r>
          </a:p>
        </p:txBody>
      </p:sp>
      <p:sp>
        <p:nvSpPr>
          <p:cNvPr id="2" name="Date Placeholder 1">
            <a:extLst>
              <a:ext uri="{FF2B5EF4-FFF2-40B4-BE49-F238E27FC236}">
                <a16:creationId xmlns:a16="http://schemas.microsoft.com/office/drawing/2014/main" id="{5DD6C198-4638-2490-4B0D-AC6073809E0D}"/>
              </a:ext>
            </a:extLst>
          </p:cNvPr>
          <p:cNvSpPr>
            <a:spLocks noGrp="1"/>
          </p:cNvSpPr>
          <p:nvPr>
            <p:ph type="dt" idx="1"/>
          </p:nvPr>
        </p:nvSpPr>
        <p:spPr/>
        <p:txBody>
          <a:bodyPr/>
          <a:lstStyle/>
          <a:p>
            <a:pPr>
              <a:defRPr/>
            </a:pP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p:spPr>
      </p:sp>
      <p:sp>
        <p:nvSpPr>
          <p:cNvPr id="132098" name="Notes Placeholder 2"/>
          <p:cNvSpPr>
            <a:spLocks noGrp="1"/>
          </p:cNvSpPr>
          <p:nvPr>
            <p:ph type="body" idx="1"/>
          </p:nvPr>
        </p:nvSpPr>
        <p:spPr bwMode="auto">
          <a:noFill/>
        </p:spPr>
        <p:txBody>
          <a:bodyPr wrap="square" numCol="1" anchor="t" anchorCtr="0" compatLnSpc="1">
            <a:prstTxWarp prst="textNoShape">
              <a:avLst/>
            </a:prstTxWarp>
          </a:bodyPr>
          <a:lstStyle/>
          <a:p>
            <a:pPr defTabSz="1240748">
              <a:spcBef>
                <a:spcPct val="0"/>
              </a:spcBef>
            </a:pPr>
            <a:r>
              <a:rPr lang="en-US"/>
              <a:t>The two-year bar creates a "cooling off" period to prevent the appearance that you could unduly influence your former agency or gain an undue advantage from your former agency.</a:t>
            </a:r>
          </a:p>
          <a:p>
            <a:pPr defTabSz="1240748">
              <a:spcBef>
                <a:spcPct val="0"/>
              </a:spcBef>
            </a:pPr>
            <a:r>
              <a:rPr lang="en-US"/>
              <a:t>  </a:t>
            </a:r>
          </a:p>
          <a:p>
            <a:pPr defTabSz="1240748">
              <a:spcBef>
                <a:spcPct val="0"/>
              </a:spcBef>
            </a:pPr>
            <a:r>
              <a:rPr lang="en-US"/>
              <a:t>It contains two restrictions - the </a:t>
            </a:r>
            <a:r>
              <a:rPr lang="en-US" b="1"/>
              <a:t>“Appear or Practice” </a:t>
            </a:r>
            <a:r>
              <a:rPr lang="en-US"/>
              <a:t>restriction and the </a:t>
            </a:r>
            <a:r>
              <a:rPr lang="en-US" b="1"/>
              <a:t>“Backroom Services” </a:t>
            </a:r>
            <a:r>
              <a:rPr lang="en-US"/>
              <a:t>restriction - both of which apply for two years immediately following your separation from State service.</a:t>
            </a:r>
          </a:p>
          <a:p>
            <a:pPr defTabSz="1240748">
              <a:spcBef>
                <a:spcPct val="0"/>
              </a:spcBef>
            </a:pPr>
            <a:endParaRPr lang="en-US"/>
          </a:p>
          <a:p>
            <a:pPr defTabSz="1240748">
              <a:spcBef>
                <a:spcPct val="0"/>
              </a:spcBef>
            </a:pPr>
            <a:r>
              <a:rPr lang="en-US"/>
              <a:t>Note, these restrictions do not ban all contact with your former agency, it just prohibits you from gaining unfair advantage from your previous agency connections in your new private sector job. </a:t>
            </a:r>
          </a:p>
          <a:p>
            <a:pPr defTabSz="1240748">
              <a:spcBef>
                <a:spcPct val="0"/>
              </a:spcBef>
            </a:pPr>
            <a:endParaRPr lang="en-US"/>
          </a:p>
          <a:p>
            <a:pPr defTabSz="1240748">
              <a:spcBef>
                <a:spcPct val="0"/>
              </a:spcBef>
            </a:pPr>
            <a:r>
              <a:rPr lang="en-US" b="1"/>
              <a:t>Segue: Let’s start with what the “appear or practice” prohibition looks like…</a:t>
            </a:r>
          </a:p>
        </p:txBody>
      </p:sp>
      <p:sp>
        <p:nvSpPr>
          <p:cNvPr id="2" name="Date Placeholder 1">
            <a:extLst>
              <a:ext uri="{FF2B5EF4-FFF2-40B4-BE49-F238E27FC236}">
                <a16:creationId xmlns:a16="http://schemas.microsoft.com/office/drawing/2014/main" id="{5ED02947-5379-791D-711C-041B888D33D3}"/>
              </a:ext>
            </a:extLst>
          </p:cNvPr>
          <p:cNvSpPr>
            <a:spLocks noGrp="1"/>
          </p:cNvSpPr>
          <p:nvPr>
            <p:ph type="dt" idx="1"/>
          </p:nvPr>
        </p:nvSpPr>
        <p:spPr/>
        <p:txBody>
          <a:bodyPr/>
          <a:lstStyle/>
          <a:p>
            <a:pPr>
              <a:defRPr/>
            </a:pP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i="1"/>
              <a:t>(Review slide)</a:t>
            </a:r>
            <a:endParaRPr lang="en-US"/>
          </a:p>
          <a:p>
            <a:pPr fontAlgn="auto">
              <a:spcBef>
                <a:spcPts val="0"/>
              </a:spcBef>
              <a:spcAft>
                <a:spcPts val="0"/>
              </a:spcAft>
              <a:defRPr/>
            </a:pPr>
            <a:endParaRPr lang="en-US" sz="1200"/>
          </a:p>
          <a:p>
            <a:pPr indent="-152973" fontAlgn="auto">
              <a:spcBef>
                <a:spcPts val="0"/>
              </a:spcBef>
              <a:spcAft>
                <a:spcPts val="1834"/>
              </a:spcAft>
              <a:defRPr/>
            </a:pPr>
            <a:r>
              <a:rPr lang="en-US" sz="1200"/>
              <a:t>Some examples of prohibited appearances or practices are: </a:t>
            </a:r>
          </a:p>
          <a:p>
            <a:pPr marL="174708" lvl="1" indent="-174708" fontAlgn="auto">
              <a:spcBef>
                <a:spcPts val="0"/>
              </a:spcBef>
              <a:spcAft>
                <a:spcPts val="1834"/>
              </a:spcAft>
              <a:buFont typeface="Arial" panose="020B0604020202020204" pitchFamily="34" charset="0"/>
              <a:buChar char="•"/>
              <a:defRPr/>
            </a:pPr>
            <a:r>
              <a:rPr lang="en-US" sz="1200"/>
              <a:t>Negotiating a contract with a former agency </a:t>
            </a:r>
          </a:p>
          <a:p>
            <a:pPr marL="174708" lvl="1" indent="-174708" fontAlgn="auto">
              <a:spcBef>
                <a:spcPts val="0"/>
              </a:spcBef>
              <a:spcAft>
                <a:spcPts val="1834"/>
              </a:spcAft>
              <a:buFont typeface="Arial" panose="020B0604020202020204" pitchFamily="34" charset="0"/>
              <a:buChar char="•"/>
              <a:defRPr/>
            </a:pPr>
            <a:r>
              <a:rPr lang="en-US" sz="1200"/>
              <a:t>Submitting a grant proposal or application to a former agency </a:t>
            </a:r>
          </a:p>
          <a:p>
            <a:pPr marL="174708" lvl="1" indent="-174708" fontAlgn="auto">
              <a:spcBef>
                <a:spcPts val="0"/>
              </a:spcBef>
              <a:spcAft>
                <a:spcPts val="1834"/>
              </a:spcAft>
              <a:buFont typeface="Arial" panose="020B0604020202020204" pitchFamily="34" charset="0"/>
              <a:buChar char="•"/>
              <a:defRPr/>
            </a:pPr>
            <a:r>
              <a:rPr lang="en-US" sz="1200"/>
              <a:t>Representing a client in an audit before a former agency</a:t>
            </a:r>
          </a:p>
          <a:p>
            <a:pPr fontAlgn="auto">
              <a:spcBef>
                <a:spcPts val="0"/>
              </a:spcBef>
              <a:spcAft>
                <a:spcPts val="0"/>
              </a:spcAft>
              <a:defRPr/>
            </a:pPr>
            <a:endParaRPr lang="en-US" sz="1200"/>
          </a:p>
          <a:p>
            <a:pPr fontAlgn="auto">
              <a:spcBef>
                <a:spcPts val="0"/>
              </a:spcBef>
              <a:spcAft>
                <a:spcPts val="0"/>
              </a:spcAft>
              <a:defRPr/>
            </a:pPr>
            <a:r>
              <a:rPr lang="en-US" sz="1200" b="1"/>
              <a:t>Segue: The flipside of the “appear or practice</a:t>
            </a:r>
            <a:r>
              <a:rPr lang="en-US" b="1"/>
              <a:t>” prohibition is the “Backroom Services” restriction…</a:t>
            </a:r>
            <a:endParaRPr lang="en-US" b="1" i="1"/>
          </a:p>
        </p:txBody>
      </p:sp>
      <p:sp>
        <p:nvSpPr>
          <p:cNvPr id="2" name="Date Placeholder 1">
            <a:extLst>
              <a:ext uri="{FF2B5EF4-FFF2-40B4-BE49-F238E27FC236}">
                <a16:creationId xmlns:a16="http://schemas.microsoft.com/office/drawing/2014/main" id="{0E9685E9-D744-22C2-01A8-795721EBA432}"/>
              </a:ext>
            </a:extLst>
          </p:cNvPr>
          <p:cNvSpPr>
            <a:spLocks noGrp="1"/>
          </p:cNvSpPr>
          <p:nvPr>
            <p:ph type="dt" idx="1"/>
          </p:nvPr>
        </p:nvSpPr>
        <p:spPr/>
        <p:txBody>
          <a:bodyPr/>
          <a:lstStyle/>
          <a:p>
            <a:pPr>
              <a:defRPr/>
            </a:pP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i="1"/>
              <a:t>(Review slide)</a:t>
            </a:r>
          </a:p>
          <a:p>
            <a:pPr fontAlgn="auto">
              <a:spcBef>
                <a:spcPts val="0"/>
              </a:spcBef>
              <a:spcAft>
                <a:spcPts val="0"/>
              </a:spcAft>
              <a:defRPr/>
            </a:pPr>
            <a:endParaRPr lang="en-US" sz="1200"/>
          </a:p>
          <a:p>
            <a:pPr indent="-152973" fontAlgn="auto">
              <a:spcBef>
                <a:spcPts val="0"/>
              </a:spcBef>
              <a:spcAft>
                <a:spcPts val="1834"/>
              </a:spcAft>
              <a:defRPr/>
            </a:pPr>
            <a:r>
              <a:rPr lang="en-US" sz="1200"/>
              <a:t>Some examples of prohibited backroom services are: </a:t>
            </a:r>
          </a:p>
          <a:p>
            <a:pPr marL="174708" lvl="1" indent="-174708" fontAlgn="auto">
              <a:spcBef>
                <a:spcPts val="0"/>
              </a:spcBef>
              <a:spcAft>
                <a:spcPts val="1834"/>
              </a:spcAft>
              <a:buFont typeface="Arial" panose="020B0604020202020204" pitchFamily="34" charset="0"/>
              <a:buChar char="•"/>
              <a:defRPr/>
            </a:pPr>
            <a:r>
              <a:rPr lang="en-US" sz="1200"/>
              <a:t>Preparing documents for a private firm when it is reasonably foreseeable that the documents will be reviewed by your former agency </a:t>
            </a:r>
          </a:p>
          <a:p>
            <a:pPr marL="174708" lvl="1" indent="-174708" fontAlgn="auto">
              <a:spcBef>
                <a:spcPts val="0"/>
              </a:spcBef>
              <a:spcAft>
                <a:spcPts val="1834"/>
              </a:spcAft>
              <a:buFont typeface="Arial" panose="020B0604020202020204" pitchFamily="34" charset="0"/>
              <a:buChar char="•"/>
              <a:defRPr/>
            </a:pPr>
            <a:r>
              <a:rPr lang="en-US" sz="1200"/>
              <a:t>Helping another person to create an application to be submitted to your former agency </a:t>
            </a:r>
          </a:p>
          <a:p>
            <a:pPr marL="174708" lvl="1" indent="-174708" fontAlgn="auto">
              <a:spcBef>
                <a:spcPts val="0"/>
              </a:spcBef>
              <a:spcAft>
                <a:spcPts val="1834"/>
              </a:spcAft>
              <a:buFont typeface="Arial" panose="020B0604020202020204" pitchFamily="34" charset="0"/>
              <a:buChar char="•"/>
              <a:defRPr/>
            </a:pPr>
            <a:r>
              <a:rPr lang="en-US" sz="1200"/>
              <a:t>Assisting another person in the development of a plan or strategy for influencing a decision of your former agency</a:t>
            </a:r>
          </a:p>
          <a:p>
            <a:pPr fontAlgn="auto">
              <a:spcBef>
                <a:spcPts val="0"/>
              </a:spcBef>
              <a:spcAft>
                <a:spcPts val="0"/>
              </a:spcAft>
              <a:defRPr/>
            </a:pPr>
            <a:endParaRPr lang="en-US"/>
          </a:p>
          <a:p>
            <a:pPr defTabSz="931774" fontAlgn="auto">
              <a:spcBef>
                <a:spcPts val="0"/>
              </a:spcBef>
              <a:spcAft>
                <a:spcPts val="0"/>
              </a:spcAft>
              <a:defRPr/>
            </a:pPr>
            <a:r>
              <a:rPr lang="en-US"/>
              <a:t>In these examples, we can see that you’re not directly interacting with your former agency, but your private sector firm is still using your insider knowledge to gain an advantage over the general public.</a:t>
            </a:r>
          </a:p>
          <a:p>
            <a:pPr fontAlgn="auto">
              <a:spcBef>
                <a:spcPts val="0"/>
              </a:spcBef>
              <a:spcAft>
                <a:spcPts val="0"/>
              </a:spcAft>
              <a:defRPr/>
            </a:pPr>
            <a:endParaRPr lang="en-US"/>
          </a:p>
          <a:p>
            <a:pPr fontAlgn="auto">
              <a:spcBef>
                <a:spcPts val="0"/>
              </a:spcBef>
              <a:spcAft>
                <a:spcPts val="0"/>
              </a:spcAft>
              <a:defRPr/>
            </a:pPr>
            <a:r>
              <a:rPr lang="en-US" b="1"/>
              <a:t>Segue: There is a special set of restrictions for Executive Chamber employees…</a:t>
            </a:r>
          </a:p>
        </p:txBody>
      </p:sp>
      <p:sp>
        <p:nvSpPr>
          <p:cNvPr id="2" name="Date Placeholder 1">
            <a:extLst>
              <a:ext uri="{FF2B5EF4-FFF2-40B4-BE49-F238E27FC236}">
                <a16:creationId xmlns:a16="http://schemas.microsoft.com/office/drawing/2014/main" id="{941FE3E4-2BD8-0C82-9980-B0E3E5B230B8}"/>
              </a:ext>
            </a:extLst>
          </p:cNvPr>
          <p:cNvSpPr>
            <a:spLocks noGrp="1"/>
          </p:cNvSpPr>
          <p:nvPr>
            <p:ph type="dt" idx="1"/>
          </p:nvPr>
        </p:nvSpPr>
        <p:spPr/>
        <p:txBody>
          <a:bodyPr/>
          <a:lstStyle/>
          <a:p>
            <a:pPr>
              <a:defRPr/>
            </a:pP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p:spPr>
      </p:sp>
      <p:sp>
        <p:nvSpPr>
          <p:cNvPr id="1382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Because Chamber employees potentially interact with all State agencies, they are subject to a modified version of the post-employment restrictions.</a:t>
            </a:r>
          </a:p>
          <a:p>
            <a:pPr>
              <a:spcBef>
                <a:spcPct val="0"/>
              </a:spcBef>
            </a:pPr>
            <a:r>
              <a:rPr lang="en-US" i="1"/>
              <a:t>(Review slide)</a:t>
            </a:r>
          </a:p>
          <a:p>
            <a:pPr>
              <a:spcBef>
                <a:spcPct val="0"/>
              </a:spcBef>
            </a:pPr>
            <a:endParaRPr lang="en-US"/>
          </a:p>
          <a:p>
            <a:pPr>
              <a:spcBef>
                <a:spcPct val="0"/>
              </a:spcBef>
            </a:pPr>
            <a:r>
              <a:rPr lang="en-US" b="1"/>
              <a:t>Segue: The next employment restriction is the Lifetime bar…</a:t>
            </a:r>
            <a:endParaRPr lang="en-US" b="1" i="1"/>
          </a:p>
          <a:p>
            <a:pPr>
              <a:spcBef>
                <a:spcPct val="0"/>
              </a:spcBef>
            </a:pPr>
            <a:endParaRPr lang="en-US"/>
          </a:p>
        </p:txBody>
      </p:sp>
      <p:sp>
        <p:nvSpPr>
          <p:cNvPr id="2" name="Date Placeholder 1">
            <a:extLst>
              <a:ext uri="{FF2B5EF4-FFF2-40B4-BE49-F238E27FC236}">
                <a16:creationId xmlns:a16="http://schemas.microsoft.com/office/drawing/2014/main" id="{6ECC831E-FAEA-7B49-5D3F-4FB718DCD0E9}"/>
              </a:ext>
            </a:extLst>
          </p:cNvPr>
          <p:cNvSpPr>
            <a:spLocks noGrp="1"/>
          </p:cNvSpPr>
          <p:nvPr>
            <p:ph type="dt" idx="1"/>
          </p:nvPr>
        </p:nvSpPr>
        <p:spPr/>
        <p:txBody>
          <a:bodyPr/>
          <a:lstStyle/>
          <a:p>
            <a:pPr>
              <a:defRPr/>
            </a:pP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p:spPr>
      </p:sp>
      <p:sp>
        <p:nvSpPr>
          <p:cNvPr id="140290" name="Notes Placeholder 2"/>
          <p:cNvSpPr>
            <a:spLocks noGrp="1"/>
          </p:cNvSpPr>
          <p:nvPr>
            <p:ph type="body" idx="1"/>
          </p:nvPr>
        </p:nvSpPr>
        <p:spPr bwMode="auto">
          <a:noFill/>
        </p:spPr>
        <p:txBody>
          <a:bodyPr wrap="square" numCol="1" anchor="t" anchorCtr="0" compatLnSpc="1">
            <a:prstTxWarp prst="textNoShape">
              <a:avLst/>
            </a:prstTxWarp>
          </a:bodyPr>
          <a:lstStyle/>
          <a:p>
            <a:pPr defTabSz="886479">
              <a:spcBef>
                <a:spcPct val="0"/>
              </a:spcBef>
            </a:pPr>
            <a:r>
              <a:rPr lang="en-US" i="1"/>
              <a:t>(Review Slide)</a:t>
            </a:r>
          </a:p>
          <a:p>
            <a:pPr defTabSz="886479">
              <a:spcBef>
                <a:spcPct val="0"/>
              </a:spcBef>
            </a:pPr>
            <a:endParaRPr lang="en-US" i="1"/>
          </a:p>
          <a:p>
            <a:pPr defTabSz="886479">
              <a:spcBef>
                <a:spcPct val="0"/>
              </a:spcBef>
            </a:pPr>
            <a:r>
              <a:rPr lang="en-US"/>
              <a:t>For example, while working at DEC, you helped conduct an environmental impact study for a proposed housing project. The Div. of Homes &amp; Community Renewal will conduct a review of the completed project. After you leave State service, you join the construction co. that built it, and the completed project goes to HCR for review. You might be Lifetime Barred from participating in the review of that project for the construction company. However, in a different scenario, you may be allowed to </a:t>
            </a:r>
            <a:r>
              <a:rPr lang="en-US" i="1"/>
              <a:t>volunteer</a:t>
            </a:r>
            <a:r>
              <a:rPr lang="en-US"/>
              <a:t> your expertise for an environmental group that is trying to conserve wetlands on the property.</a:t>
            </a:r>
          </a:p>
          <a:p>
            <a:pPr defTabSz="886479">
              <a:spcBef>
                <a:spcPct val="0"/>
              </a:spcBef>
            </a:pPr>
            <a:endParaRPr lang="en-US"/>
          </a:p>
          <a:p>
            <a:pPr defTabSz="886479">
              <a:spcBef>
                <a:spcPct val="0"/>
              </a:spcBef>
            </a:pPr>
            <a:r>
              <a:rPr lang="en-US" b="1"/>
              <a:t>Segue: There are many factors that the Commission will consider in determining the Lifetime Bar…</a:t>
            </a:r>
          </a:p>
          <a:p>
            <a:pPr defTabSz="886479">
              <a:spcBef>
                <a:spcPct val="0"/>
              </a:spcBef>
            </a:pPr>
            <a:endParaRPr lang="en-US"/>
          </a:p>
        </p:txBody>
      </p:sp>
      <p:sp>
        <p:nvSpPr>
          <p:cNvPr id="2" name="Date Placeholder 1">
            <a:extLst>
              <a:ext uri="{FF2B5EF4-FFF2-40B4-BE49-F238E27FC236}">
                <a16:creationId xmlns:a16="http://schemas.microsoft.com/office/drawing/2014/main" id="{2A5AFD07-430D-571F-EF7E-6235157ECEF8}"/>
              </a:ext>
            </a:extLst>
          </p:cNvPr>
          <p:cNvSpPr>
            <a:spLocks noGrp="1"/>
          </p:cNvSpPr>
          <p:nvPr>
            <p:ph type="dt" idx="1"/>
          </p:nvPr>
        </p:nvSpPr>
        <p:spPr/>
        <p:txBody>
          <a:bodyPr/>
          <a:lstStyle/>
          <a:p>
            <a:pPr>
              <a:defRPr/>
            </a:pP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6479">
              <a:spcBef>
                <a:spcPct val="0"/>
              </a:spcBef>
            </a:pPr>
            <a:r>
              <a:rPr lang="en-US"/>
              <a:t>The lifetime bar is the most severe of the post-employment restrictions and requires a thorough case-by- case analysis.</a:t>
            </a:r>
          </a:p>
          <a:p>
            <a:pPr defTabSz="886479">
              <a:spcBef>
                <a:spcPct val="0"/>
              </a:spcBef>
            </a:pPr>
            <a:endParaRPr lang="en-US"/>
          </a:p>
          <a:p>
            <a:pPr defTabSz="886479">
              <a:spcBef>
                <a:spcPct val="0"/>
              </a:spcBef>
            </a:pPr>
            <a:r>
              <a:rPr lang="en-US"/>
              <a:t>Advisory Opinion 18-01 clarifies the factors to be considered when imposing the Lifetime Bar.</a:t>
            </a:r>
          </a:p>
          <a:p>
            <a:pPr defTabSz="886479">
              <a:spcBef>
                <a:spcPct val="0"/>
              </a:spcBef>
            </a:pPr>
            <a:r>
              <a:rPr lang="en-US"/>
              <a:t>This bar is very narrowly applied and specific to the circumstances, so you will want guidance to determine if it applies in your case.</a:t>
            </a:r>
          </a:p>
          <a:p>
            <a:pPr defTabSz="886479">
              <a:spcBef>
                <a:spcPct val="0"/>
              </a:spcBef>
            </a:pPr>
            <a:endParaRPr lang="en-US"/>
          </a:p>
          <a:p>
            <a:pPr defTabSz="886479">
              <a:spcBef>
                <a:spcPct val="0"/>
              </a:spcBef>
            </a:pPr>
            <a:r>
              <a:rPr lang="en-US" b="1"/>
              <a:t>Segue: The Lifetime ban is not imposed often, but there are other factors to consider when contemplating future employment in the private sector…</a:t>
            </a:r>
          </a:p>
          <a:p>
            <a:endParaRPr lang="en-US"/>
          </a:p>
        </p:txBody>
      </p:sp>
      <p:sp>
        <p:nvSpPr>
          <p:cNvPr id="5" name="Date Placeholder 4">
            <a:extLst>
              <a:ext uri="{FF2B5EF4-FFF2-40B4-BE49-F238E27FC236}">
                <a16:creationId xmlns:a16="http://schemas.microsoft.com/office/drawing/2014/main" id="{12335338-8919-0114-29FA-F8D5E6523D4B}"/>
              </a:ext>
            </a:extLst>
          </p:cNvPr>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33659158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p:spPr>
      </p:sp>
      <p:sp>
        <p:nvSpPr>
          <p:cNvPr id="144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If you receive an unsolicited job offer, or if you are interested in seeking or applying for a position, you may only pursue an employment opportunity after waiting 30 days </a:t>
            </a:r>
            <a:r>
              <a:rPr lang="en-US" sz="1200"/>
              <a:t>from: </a:t>
            </a:r>
          </a:p>
          <a:p>
            <a:pPr marL="407651" indent="-465887">
              <a:spcBef>
                <a:spcPct val="0"/>
              </a:spcBef>
              <a:buFont typeface="Calibri Light" pitchFamily="34" charset="0"/>
              <a:buAutoNum type="arabicPeriod"/>
            </a:pPr>
            <a:r>
              <a:rPr lang="en-US" sz="1200"/>
              <a:t>The date the matter before you closed; or</a:t>
            </a:r>
          </a:p>
          <a:p>
            <a:pPr marL="407651" indent="-465887">
              <a:spcBef>
                <a:spcPct val="0"/>
              </a:spcBef>
              <a:buFont typeface="Calibri Light" pitchFamily="34" charset="0"/>
              <a:buAutoNum type="arabicPeriod"/>
            </a:pPr>
            <a:r>
              <a:rPr lang="en-US" sz="1200"/>
              <a:t>The date on which you notified your supervisor and Ethics Officer of your intent to pursue a job offer and recused yourself from the matter and any further contact with the entity or individual. </a:t>
            </a:r>
          </a:p>
          <a:p>
            <a:pPr>
              <a:lnSpc>
                <a:spcPct val="110000"/>
              </a:lnSpc>
              <a:spcBef>
                <a:spcPct val="0"/>
              </a:spcBef>
              <a:buSzPct val="81000"/>
            </a:pPr>
            <a:endParaRPr lang="en-US" sz="1200"/>
          </a:p>
          <a:p>
            <a:pPr>
              <a:lnSpc>
                <a:spcPct val="110000"/>
              </a:lnSpc>
              <a:spcBef>
                <a:spcPct val="0"/>
              </a:spcBef>
              <a:buSzPct val="81000"/>
            </a:pPr>
            <a:r>
              <a:rPr lang="en-US" sz="1200"/>
              <a:t>A job offer is considered a thing of value, so both the gift regulations as well as provisions prohibiting negotiations of future employment may be implicated.</a:t>
            </a:r>
          </a:p>
          <a:p>
            <a:pPr>
              <a:lnSpc>
                <a:spcPct val="110000"/>
              </a:lnSpc>
              <a:spcBef>
                <a:spcPct val="0"/>
              </a:spcBef>
              <a:buSzPct val="81000"/>
            </a:pPr>
            <a:endParaRPr lang="en-US" sz="1200"/>
          </a:p>
          <a:p>
            <a:pPr>
              <a:lnSpc>
                <a:spcPct val="110000"/>
              </a:lnSpc>
              <a:spcBef>
                <a:spcPct val="0"/>
              </a:spcBef>
              <a:buSzPct val="81000"/>
            </a:pPr>
            <a:r>
              <a:rPr lang="en-US" sz="1200" b="1"/>
              <a:t>Segue: There are some exceptions to these restrictions</a:t>
            </a:r>
            <a:r>
              <a:rPr lang="en-US" b="1"/>
              <a:t>…</a:t>
            </a:r>
          </a:p>
          <a:p>
            <a:pPr>
              <a:lnSpc>
                <a:spcPct val="110000"/>
              </a:lnSpc>
              <a:spcBef>
                <a:spcPct val="0"/>
              </a:spcBef>
              <a:buSzPct val="81000"/>
            </a:pPr>
            <a:endParaRPr lang="en-US">
              <a:cs typeface="Calibri" pitchFamily="34" charset="0"/>
            </a:endParaRPr>
          </a:p>
        </p:txBody>
      </p:sp>
      <p:sp>
        <p:nvSpPr>
          <p:cNvPr id="2" name="Date Placeholder 1">
            <a:extLst>
              <a:ext uri="{FF2B5EF4-FFF2-40B4-BE49-F238E27FC236}">
                <a16:creationId xmlns:a16="http://schemas.microsoft.com/office/drawing/2014/main" id="{32E29D47-DC3E-2980-8B6F-FACB5DA0C066}"/>
              </a:ext>
            </a:extLst>
          </p:cNvPr>
          <p:cNvSpPr>
            <a:spLocks noGrp="1"/>
          </p:cNvSpPr>
          <p:nvPr>
            <p:ph type="dt" idx="1"/>
          </p:nvPr>
        </p:nvSpPr>
        <p:spPr/>
        <p:txBody>
          <a:bodyPr/>
          <a:lstStyle/>
          <a:p>
            <a:pPr>
              <a:defRPr/>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bwMode="auto">
          <a:noFill/>
          <a:ln>
            <a:solidFill>
              <a:srgbClr val="000000"/>
            </a:solidFill>
            <a:miter lim="800000"/>
            <a:headEnd/>
            <a:tailEnd/>
          </a:ln>
        </p:spPr>
      </p:sp>
      <p:sp>
        <p:nvSpPr>
          <p:cNvPr id="148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All State officers and employees are responsible for maintaining high ethical standards in the conduct of their State service.</a:t>
            </a:r>
          </a:p>
        </p:txBody>
      </p:sp>
      <p:sp>
        <p:nvSpPr>
          <p:cNvPr id="2" name="Date Placeholder 1">
            <a:extLst>
              <a:ext uri="{FF2B5EF4-FFF2-40B4-BE49-F238E27FC236}">
                <a16:creationId xmlns:a16="http://schemas.microsoft.com/office/drawing/2014/main" id="{69E38B18-EA7D-C0FA-B47E-FDCBC06080D4}"/>
              </a:ext>
            </a:extLst>
          </p:cNvPr>
          <p:cNvSpPr>
            <a:spLocks noGrp="1"/>
          </p:cNvSpPr>
          <p:nvPr>
            <p:ph type="dt" idx="1"/>
          </p:nvPr>
        </p:nvSpPr>
        <p:spPr/>
        <p:txBody>
          <a:bodyPr/>
          <a:lstStyle/>
          <a:p>
            <a:pPr>
              <a:defRPr/>
            </a:pPr>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886479">
              <a:spcBef>
                <a:spcPct val="0"/>
              </a:spcBef>
            </a:pPr>
            <a:r>
              <a:rPr lang="en-US"/>
              <a:t>The post-employment restrictions do not apply in the following situations:</a:t>
            </a:r>
          </a:p>
          <a:p>
            <a:pPr marL="174708" indent="-174708" defTabSz="886479">
              <a:spcBef>
                <a:spcPct val="0"/>
              </a:spcBef>
              <a:buFont typeface="Arial" panose="020B0604020202020204" pitchFamily="34" charset="0"/>
              <a:buChar char="•"/>
            </a:pPr>
            <a:r>
              <a:rPr lang="en-US"/>
              <a:t>If you leave State service but move to another gov’t position (local, state, or fed), you’re still serving the public, and these restrictions do not apply.</a:t>
            </a:r>
          </a:p>
          <a:p>
            <a:pPr marL="174708" indent="-174708" defTabSz="886479">
              <a:spcBef>
                <a:spcPct val="0"/>
              </a:spcBef>
              <a:buFont typeface="Arial" panose="020B0604020202020204" pitchFamily="34" charset="0"/>
              <a:buChar char="•"/>
            </a:pPr>
            <a:r>
              <a:rPr lang="en-US"/>
              <a:t>If you are a health care professional, you can continue to care for patients that have been in your care as a State employee.</a:t>
            </a:r>
          </a:p>
          <a:p>
            <a:pPr marL="174708" indent="-174708" defTabSz="886479">
              <a:spcBef>
                <a:spcPct val="0"/>
              </a:spcBef>
              <a:buFont typeface="Arial" panose="020B0604020202020204" pitchFamily="34" charset="0"/>
              <a:buChar char="•"/>
            </a:pPr>
            <a:r>
              <a:rPr lang="en-US"/>
              <a:t>You’re not prevented from returning to your former agency as a private consultant if there is a specific matter for which your agency requires your expertise </a:t>
            </a:r>
            <a:r>
              <a:rPr lang="en-US" b="0" u="sng"/>
              <a:t>AND</a:t>
            </a:r>
            <a:r>
              <a:rPr lang="en-US" b="0" u="none"/>
              <a:t> c</a:t>
            </a:r>
            <a:r>
              <a:rPr lang="en-US"/>
              <a:t>ertifies that the former employee’s knowledge, expertise, and experience is required but not otherwise available at a comparable cost. </a:t>
            </a:r>
          </a:p>
          <a:p>
            <a:pPr marL="174708" indent="-174708" defTabSz="886479">
              <a:spcBef>
                <a:spcPct val="0"/>
              </a:spcBef>
              <a:buFont typeface="Arial" panose="020B0604020202020204" pitchFamily="34" charset="0"/>
              <a:buChar char="•"/>
            </a:pPr>
            <a:r>
              <a:rPr lang="en-US" b="0"/>
              <a:t>The Commission’s approval of the agency’s request is also required.</a:t>
            </a:r>
          </a:p>
          <a:p>
            <a:pPr defTabSz="886479">
              <a:spcBef>
                <a:spcPct val="0"/>
              </a:spcBef>
            </a:pPr>
            <a:endParaRPr lang="en-US"/>
          </a:p>
          <a:p>
            <a:pPr defTabSz="886479">
              <a:spcBef>
                <a:spcPct val="0"/>
              </a:spcBef>
            </a:pPr>
            <a:r>
              <a:rPr lang="en-US"/>
              <a:t>Remember, if you have any questions regarding how these employment restrictions may apply to your particular set of circumstances, please consult your agency Ethics Officer or a Commission attorney.</a:t>
            </a:r>
          </a:p>
        </p:txBody>
      </p:sp>
      <p:sp>
        <p:nvSpPr>
          <p:cNvPr id="2" name="Date Placeholder 1">
            <a:extLst>
              <a:ext uri="{FF2B5EF4-FFF2-40B4-BE49-F238E27FC236}">
                <a16:creationId xmlns:a16="http://schemas.microsoft.com/office/drawing/2014/main" id="{7628F370-1D63-7088-9C25-4B1081C9CED7}"/>
              </a:ext>
            </a:extLst>
          </p:cNvPr>
          <p:cNvSpPr>
            <a:spLocks noGrp="1"/>
          </p:cNvSpPr>
          <p:nvPr>
            <p:ph type="dt" idx="1"/>
          </p:nvPr>
        </p:nvSpPr>
        <p:spPr/>
        <p:txBody>
          <a:bodyPr/>
          <a:lstStyle/>
          <a:p>
            <a:pPr>
              <a:defRPr/>
            </a:pP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We’ll give you a brief overview of key aspects of this requirement and who it applies to.</a:t>
            </a:r>
          </a:p>
          <a:p>
            <a:pPr>
              <a:spcBef>
                <a:spcPct val="0"/>
              </a:spcBef>
            </a:pPr>
            <a:endParaRPr lang="en-US"/>
          </a:p>
        </p:txBody>
      </p:sp>
      <p:sp>
        <p:nvSpPr>
          <p:cNvPr id="2" name="Date Placeholder 1">
            <a:extLst>
              <a:ext uri="{FF2B5EF4-FFF2-40B4-BE49-F238E27FC236}">
                <a16:creationId xmlns:a16="http://schemas.microsoft.com/office/drawing/2014/main" id="{88FD8781-26A4-1908-3514-E994FC6DFDF9}"/>
              </a:ext>
            </a:extLst>
          </p:cNvPr>
          <p:cNvSpPr>
            <a:spLocks noGrp="1"/>
          </p:cNvSpPr>
          <p:nvPr>
            <p:ph type="dt" idx="1"/>
          </p:nvPr>
        </p:nvSpPr>
        <p:spPr/>
        <p:txBody>
          <a:bodyPr/>
          <a:lstStyle/>
          <a:p>
            <a:pPr>
              <a:defRPr/>
            </a:pP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a:t>Approximately 30k State officers and employees are designated as FDS filers.  They are:</a:t>
            </a:r>
          </a:p>
          <a:p>
            <a:pPr marL="166506" indent="-166506" fontAlgn="auto">
              <a:spcBef>
                <a:spcPts val="0"/>
              </a:spcBef>
              <a:spcAft>
                <a:spcPts val="0"/>
              </a:spcAft>
              <a:buFont typeface="Arial" panose="020B0604020202020204" pitchFamily="34" charset="0"/>
              <a:buChar char="•"/>
              <a:defRPr/>
            </a:pPr>
            <a:r>
              <a:rPr lang="en-US"/>
              <a:t>Policymakers: Designated by agency (including unpaid/per diem members of boards, councils, and commissions). </a:t>
            </a:r>
            <a:r>
              <a:rPr lang="en-US" b="0"/>
              <a:t>If you feel that your designation as a Policymaker is incorrect, this is an issue you must address with your agency Ethics Officer.</a:t>
            </a:r>
          </a:p>
          <a:p>
            <a:pPr marL="166506" indent="-166506" fontAlgn="auto">
              <a:spcBef>
                <a:spcPts val="0"/>
              </a:spcBef>
              <a:spcAft>
                <a:spcPts val="0"/>
              </a:spcAft>
              <a:buFont typeface="Arial" panose="020B0604020202020204" pitchFamily="34" charset="0"/>
              <a:buChar char="•"/>
              <a:defRPr/>
            </a:pPr>
            <a:r>
              <a:rPr lang="en-US"/>
              <a:t>Threshold Filers: Employees who exceed an income threshold &gt; CSEA Salary Grade 24 ($105,472 as of 4/1/22)</a:t>
            </a:r>
          </a:p>
          <a:p>
            <a:pPr marL="166506" indent="-166506" fontAlgn="auto">
              <a:spcBef>
                <a:spcPts val="0"/>
              </a:spcBef>
              <a:spcAft>
                <a:spcPts val="0"/>
              </a:spcAft>
              <a:buFont typeface="Arial" panose="020B0604020202020204" pitchFamily="34" charset="0"/>
              <a:buChar char="•"/>
              <a:defRPr/>
            </a:pPr>
            <a:r>
              <a:rPr lang="en-US"/>
              <a:t>The four Statewide Elected officials, Legislators &amp; candidates for those offices</a:t>
            </a:r>
          </a:p>
          <a:p>
            <a:pPr marL="166506" indent="-166506" fontAlgn="auto">
              <a:spcBef>
                <a:spcPts val="0"/>
              </a:spcBef>
              <a:spcAft>
                <a:spcPts val="0"/>
              </a:spcAft>
              <a:buFont typeface="Arial" panose="020B0604020202020204" pitchFamily="34" charset="0"/>
              <a:buChar char="•"/>
              <a:defRPr/>
            </a:pPr>
            <a:r>
              <a:rPr lang="en-US"/>
              <a:t>Some Political Party Chairs (as defined in POL § 73(k))</a:t>
            </a:r>
          </a:p>
          <a:p>
            <a:pPr fontAlgn="auto">
              <a:spcBef>
                <a:spcPts val="0"/>
              </a:spcBef>
              <a:spcAft>
                <a:spcPts val="0"/>
              </a:spcAft>
              <a:defRPr/>
            </a:pPr>
            <a:endParaRPr lang="en-US"/>
          </a:p>
          <a:p>
            <a:pPr fontAlgn="auto">
              <a:spcBef>
                <a:spcPts val="0"/>
              </a:spcBef>
              <a:spcAft>
                <a:spcPts val="0"/>
              </a:spcAft>
              <a:defRPr/>
            </a:pPr>
            <a:r>
              <a:rPr lang="en-US" b="1"/>
              <a:t>Segue: Why do some employees have to file financial disclosures?</a:t>
            </a:r>
          </a:p>
        </p:txBody>
      </p:sp>
      <p:sp>
        <p:nvSpPr>
          <p:cNvPr id="2" name="Date Placeholder 1">
            <a:extLst>
              <a:ext uri="{FF2B5EF4-FFF2-40B4-BE49-F238E27FC236}">
                <a16:creationId xmlns:a16="http://schemas.microsoft.com/office/drawing/2014/main" id="{F88E6293-E61C-6F4A-7985-92BEA0936558}"/>
              </a:ext>
            </a:extLst>
          </p:cNvPr>
          <p:cNvSpPr>
            <a:spLocks noGrp="1"/>
          </p:cNvSpPr>
          <p:nvPr>
            <p:ph type="dt" idx="1"/>
          </p:nvPr>
        </p:nvSpPr>
        <p:spPr/>
        <p:txBody>
          <a:bodyPr/>
          <a:lstStyle/>
          <a:p>
            <a:pPr>
              <a:defRPr/>
            </a:pP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a:t>The Financial Disclosure Statement (FDS) is a publicly available record containing financial and professional information about the FDS filer and the filer’s spouse or </a:t>
            </a:r>
            <a:r>
              <a:rPr lang="en-US" b="0"/>
              <a:t>domestic partner. </a:t>
            </a:r>
          </a:p>
          <a:p>
            <a:pPr fontAlgn="auto">
              <a:spcBef>
                <a:spcPts val="0"/>
              </a:spcBef>
              <a:spcAft>
                <a:spcPts val="0"/>
              </a:spcAft>
              <a:defRPr/>
            </a:pPr>
            <a:r>
              <a:rPr lang="en-US" b="0"/>
              <a:t>Note: reporting for domestic partners is a change to the filing requirements from the 2022 legislation.</a:t>
            </a:r>
          </a:p>
          <a:p>
            <a:pPr fontAlgn="auto">
              <a:spcBef>
                <a:spcPts val="0"/>
              </a:spcBef>
              <a:spcAft>
                <a:spcPts val="0"/>
              </a:spcAft>
              <a:defRPr/>
            </a:pPr>
            <a:endParaRPr lang="en-US" i="1"/>
          </a:p>
          <a:p>
            <a:pPr fontAlgn="auto">
              <a:spcBef>
                <a:spcPts val="0"/>
              </a:spcBef>
              <a:spcAft>
                <a:spcPts val="0"/>
              </a:spcAft>
              <a:defRPr/>
            </a:pPr>
            <a:r>
              <a:rPr lang="en-US"/>
              <a:t>The purpose of the FDS is to:</a:t>
            </a:r>
          </a:p>
          <a:p>
            <a:pPr marL="174708" indent="-174708" fontAlgn="auto">
              <a:spcBef>
                <a:spcPts val="0"/>
              </a:spcBef>
              <a:spcAft>
                <a:spcPts val="611"/>
              </a:spcAft>
              <a:buFont typeface="Arial" panose="020B0604020202020204" pitchFamily="34" charset="0"/>
              <a:buChar char="•"/>
              <a:defRPr/>
            </a:pPr>
            <a:r>
              <a:rPr lang="en-US"/>
              <a:t>provide transparency for those in public service</a:t>
            </a:r>
          </a:p>
          <a:p>
            <a:pPr marL="174708" indent="-174708" fontAlgn="auto">
              <a:spcBef>
                <a:spcPts val="0"/>
              </a:spcBef>
              <a:spcAft>
                <a:spcPts val="611"/>
              </a:spcAft>
              <a:buFont typeface="Arial" panose="020B0604020202020204" pitchFamily="34" charset="0"/>
              <a:buChar char="•"/>
              <a:defRPr/>
            </a:pPr>
            <a:r>
              <a:rPr lang="en-US"/>
              <a:t>prevent conflicts of interest between a person’s public duties and private financial interests and affiliations.</a:t>
            </a:r>
          </a:p>
          <a:p>
            <a:pPr marL="174708" indent="-174708" fontAlgn="auto">
              <a:spcBef>
                <a:spcPts val="0"/>
              </a:spcBef>
              <a:spcAft>
                <a:spcPts val="611"/>
              </a:spcAft>
              <a:buFont typeface="Arial" panose="020B0604020202020204" pitchFamily="34" charset="0"/>
              <a:buChar char="•"/>
              <a:defRPr/>
            </a:pPr>
            <a:endParaRPr lang="en-US"/>
          </a:p>
          <a:p>
            <a:pPr fontAlgn="auto">
              <a:spcBef>
                <a:spcPts val="0"/>
              </a:spcBef>
              <a:spcAft>
                <a:spcPts val="0"/>
              </a:spcAft>
              <a:defRPr/>
            </a:pPr>
            <a:r>
              <a:rPr lang="en-US" b="1"/>
              <a:t>Segue: What kinds of things must be disclosed?</a:t>
            </a:r>
          </a:p>
        </p:txBody>
      </p:sp>
      <p:sp>
        <p:nvSpPr>
          <p:cNvPr id="2" name="Date Placeholder 1">
            <a:extLst>
              <a:ext uri="{FF2B5EF4-FFF2-40B4-BE49-F238E27FC236}">
                <a16:creationId xmlns:a16="http://schemas.microsoft.com/office/drawing/2014/main" id="{03197305-74CA-D9D9-9475-FDE1E5171735}"/>
              </a:ext>
            </a:extLst>
          </p:cNvPr>
          <p:cNvSpPr>
            <a:spLocks noGrp="1"/>
          </p:cNvSpPr>
          <p:nvPr>
            <p:ph type="dt" idx="1"/>
          </p:nvPr>
        </p:nvSpPr>
        <p:spPr/>
        <p:txBody>
          <a:bodyPr/>
          <a:lstStyle/>
          <a:p>
            <a:pPr>
              <a:defRPr/>
            </a:pP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defTabSz="1250444" fontAlgn="auto">
              <a:spcBef>
                <a:spcPts val="0"/>
              </a:spcBef>
              <a:spcAft>
                <a:spcPts val="0"/>
              </a:spcAft>
              <a:defRPr/>
            </a:pPr>
            <a:r>
              <a:rPr lang="en-US"/>
              <a:t>Basically, all the many ways we obligate ourselves financially. Since the purpose of the FDS is transparency in order to avoid conflicts of interest, the form asks for many details of your finances.</a:t>
            </a:r>
          </a:p>
          <a:p>
            <a:pPr defTabSz="1250444" fontAlgn="auto">
              <a:spcBef>
                <a:spcPts val="0"/>
              </a:spcBef>
              <a:spcAft>
                <a:spcPts val="0"/>
              </a:spcAft>
              <a:defRPr/>
            </a:pPr>
            <a:endParaRPr lang="en-US"/>
          </a:p>
          <a:p>
            <a:pPr defTabSz="1250444" fontAlgn="auto">
              <a:spcBef>
                <a:spcPts val="0"/>
              </a:spcBef>
              <a:spcAft>
                <a:spcPts val="0"/>
              </a:spcAft>
              <a:defRPr/>
            </a:pPr>
            <a:r>
              <a:rPr lang="en-US"/>
              <a:t>The FDS provides transparency regarding how your connections with the private sector may create conflicts of interest with your public service.  </a:t>
            </a:r>
          </a:p>
          <a:p>
            <a:pPr fontAlgn="auto">
              <a:spcBef>
                <a:spcPts val="0"/>
              </a:spcBef>
              <a:spcAft>
                <a:spcPts val="0"/>
              </a:spcAft>
              <a:defRPr/>
            </a:pPr>
            <a:r>
              <a:rPr lang="en-US"/>
              <a:t>The statement asks you about:</a:t>
            </a:r>
          </a:p>
          <a:p>
            <a:pPr marL="174708" indent="-174708" fontAlgn="auto">
              <a:spcBef>
                <a:spcPts val="0"/>
              </a:spcBef>
              <a:spcAft>
                <a:spcPts val="611"/>
              </a:spcAft>
              <a:buFont typeface="Arial" panose="020B0604020202020204" pitchFamily="34" charset="0"/>
              <a:buChar char="•"/>
              <a:defRPr/>
            </a:pPr>
            <a:r>
              <a:rPr lang="en-US"/>
              <a:t>Offices or any positions of authority held in a business entity or organization, political party, or political organization</a:t>
            </a:r>
          </a:p>
          <a:p>
            <a:pPr marL="174708" indent="-174708" fontAlgn="auto">
              <a:spcBef>
                <a:spcPts val="0"/>
              </a:spcBef>
              <a:spcAft>
                <a:spcPts val="611"/>
              </a:spcAft>
              <a:buFont typeface="Arial" panose="020B0604020202020204" pitchFamily="34" charset="0"/>
              <a:buChar char="•"/>
              <a:defRPr/>
            </a:pPr>
            <a:r>
              <a:rPr lang="en-US"/>
              <a:t>Ownership or professional affiliation with any business entity</a:t>
            </a:r>
          </a:p>
          <a:p>
            <a:pPr marL="174708" indent="-174708" fontAlgn="auto">
              <a:spcBef>
                <a:spcPts val="0"/>
              </a:spcBef>
              <a:spcAft>
                <a:spcPts val="611"/>
              </a:spcAft>
              <a:buFont typeface="Arial" panose="020B0604020202020204" pitchFamily="34" charset="0"/>
              <a:buChar char="•"/>
              <a:defRPr/>
            </a:pPr>
            <a:r>
              <a:rPr lang="en-US"/>
              <a:t>Ownership and income from financial interests, investments, securities, real property, and other assets</a:t>
            </a:r>
          </a:p>
          <a:p>
            <a:pPr marL="174708" indent="-174708" fontAlgn="auto">
              <a:spcBef>
                <a:spcPts val="0"/>
              </a:spcBef>
              <a:spcAft>
                <a:spcPts val="611"/>
              </a:spcAft>
              <a:buFont typeface="Arial" panose="020B0604020202020204" pitchFamily="34" charset="0"/>
              <a:buChar char="•"/>
              <a:defRPr/>
            </a:pPr>
            <a:r>
              <a:rPr lang="en-US"/>
              <a:t>Debts, liens, mortgages, and other financial obligations</a:t>
            </a:r>
          </a:p>
          <a:p>
            <a:pPr marL="174708" indent="-174708" fontAlgn="auto">
              <a:spcBef>
                <a:spcPts val="0"/>
              </a:spcBef>
              <a:spcAft>
                <a:spcPts val="611"/>
              </a:spcAft>
              <a:buFont typeface="Arial" panose="020B0604020202020204" pitchFamily="34" charset="0"/>
              <a:buChar char="•"/>
              <a:defRPr/>
            </a:pPr>
            <a:r>
              <a:rPr lang="en-US"/>
              <a:t>Certain gifts, honoraria, and other payments</a:t>
            </a:r>
          </a:p>
          <a:p>
            <a:pPr marL="174708" indent="-174708" fontAlgn="auto">
              <a:spcBef>
                <a:spcPts val="0"/>
              </a:spcBef>
              <a:spcAft>
                <a:spcPts val="611"/>
              </a:spcAft>
              <a:buFont typeface="Arial" panose="020B0604020202020204" pitchFamily="34" charset="0"/>
              <a:buChar char="•"/>
              <a:defRPr/>
            </a:pPr>
            <a:endParaRPr lang="en-US"/>
          </a:p>
          <a:p>
            <a:pPr fontAlgn="auto">
              <a:spcBef>
                <a:spcPts val="0"/>
              </a:spcBef>
              <a:spcAft>
                <a:spcPts val="0"/>
              </a:spcAft>
              <a:defRPr/>
            </a:pPr>
            <a:r>
              <a:rPr lang="en-US"/>
              <a:t>This is not an exhaustive list of disclosed information.</a:t>
            </a:r>
          </a:p>
          <a:p>
            <a:pPr fontAlgn="auto">
              <a:spcBef>
                <a:spcPts val="0"/>
              </a:spcBef>
              <a:spcAft>
                <a:spcPts val="0"/>
              </a:spcAft>
              <a:defRPr/>
            </a:pPr>
            <a:endParaRPr lang="en-US" i="1"/>
          </a:p>
          <a:p>
            <a:pPr fontAlgn="auto">
              <a:spcBef>
                <a:spcPts val="0"/>
              </a:spcBef>
              <a:spcAft>
                <a:spcPts val="0"/>
              </a:spcAft>
              <a:defRPr/>
            </a:pPr>
            <a:r>
              <a:rPr lang="en-US" b="1"/>
              <a:t>Segue: When you have to file depends on your filing status…</a:t>
            </a:r>
          </a:p>
        </p:txBody>
      </p:sp>
      <p:sp>
        <p:nvSpPr>
          <p:cNvPr id="2" name="Date Placeholder 1">
            <a:extLst>
              <a:ext uri="{FF2B5EF4-FFF2-40B4-BE49-F238E27FC236}">
                <a16:creationId xmlns:a16="http://schemas.microsoft.com/office/drawing/2014/main" id="{91B28F99-8AE1-7283-1A19-F00CDAF6BE37}"/>
              </a:ext>
            </a:extLst>
          </p:cNvPr>
          <p:cNvSpPr>
            <a:spLocks noGrp="1"/>
          </p:cNvSpPr>
          <p:nvPr>
            <p:ph type="dt" idx="1"/>
          </p:nvPr>
        </p:nvSpPr>
        <p:spPr/>
        <p:txBody>
          <a:bodyPr/>
          <a:lstStyle/>
          <a:p>
            <a:pPr>
              <a:defRPr/>
            </a:pPr>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For those subject to the filing requirement, most will have an annual filing due date of May 15. This is also the deadline if you want to request a filing extension.</a:t>
            </a:r>
          </a:p>
          <a:p>
            <a:pPr>
              <a:spcBef>
                <a:spcPct val="0"/>
              </a:spcBef>
            </a:pPr>
            <a:endParaRPr lang="en-US"/>
          </a:p>
          <a:p>
            <a:pPr>
              <a:spcBef>
                <a:spcPct val="0"/>
              </a:spcBef>
            </a:pPr>
            <a:r>
              <a:rPr lang="en-US"/>
              <a:t>November 15 is the due date (and extension request date) if you are a professor for SUNY/CUNY.</a:t>
            </a:r>
          </a:p>
          <a:p>
            <a:pPr>
              <a:spcBef>
                <a:spcPct val="0"/>
              </a:spcBef>
            </a:pPr>
            <a:endParaRPr lang="en-US"/>
          </a:p>
          <a:p>
            <a:pPr>
              <a:spcBef>
                <a:spcPct val="0"/>
              </a:spcBef>
            </a:pPr>
            <a:r>
              <a:rPr lang="en-US"/>
              <a:t>When you first become a FDS Filer, you have 30 days to file for previous year. </a:t>
            </a:r>
          </a:p>
          <a:p>
            <a:pPr>
              <a:spcBef>
                <a:spcPct val="0"/>
              </a:spcBef>
            </a:pPr>
            <a:endParaRPr lang="en-US"/>
          </a:p>
          <a:p>
            <a:pPr>
              <a:spcBef>
                <a:spcPct val="0"/>
              </a:spcBef>
            </a:pPr>
            <a:r>
              <a:rPr lang="en-US" b="1"/>
              <a:t>Segue: Because FDSs are public documents, this sometimes raises privacy concerns.</a:t>
            </a:r>
          </a:p>
        </p:txBody>
      </p:sp>
      <p:sp>
        <p:nvSpPr>
          <p:cNvPr id="2" name="Date Placeholder 1">
            <a:extLst>
              <a:ext uri="{FF2B5EF4-FFF2-40B4-BE49-F238E27FC236}">
                <a16:creationId xmlns:a16="http://schemas.microsoft.com/office/drawing/2014/main" id="{250C01BB-5E35-471E-ADE6-127BFACE7CD6}"/>
              </a:ext>
            </a:extLst>
          </p:cNvPr>
          <p:cNvSpPr>
            <a:spLocks noGrp="1"/>
          </p:cNvSpPr>
          <p:nvPr>
            <p:ph type="dt" idx="1"/>
          </p:nvPr>
        </p:nvSpPr>
        <p:spPr/>
        <p:txBody>
          <a:bodyPr/>
          <a:lstStyle/>
          <a:p>
            <a:pPr>
              <a:defRPr/>
            </a:pPr>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sz="1200"/>
              <a:t>Although FDSs are public documents, only the FDS of elected officials are posted online; all others are only accessible by specific request.</a:t>
            </a:r>
          </a:p>
          <a:p>
            <a:pPr marL="10772" lvl="2" algn="just" fontAlgn="auto">
              <a:spcBef>
                <a:spcPts val="0"/>
              </a:spcBef>
              <a:spcAft>
                <a:spcPts val="0"/>
              </a:spcAft>
              <a:buSzPct val="81000"/>
              <a:defRPr/>
            </a:pPr>
            <a:endParaRPr lang="en-US" sz="1200"/>
          </a:p>
          <a:p>
            <a:pPr marL="10772" lvl="2" algn="just" fontAlgn="auto">
              <a:spcBef>
                <a:spcPts val="0"/>
              </a:spcBef>
              <a:spcAft>
                <a:spcPts val="0"/>
              </a:spcAft>
              <a:buSzPct val="81000"/>
              <a:defRPr/>
            </a:pPr>
            <a:r>
              <a:rPr lang="en-US" sz="1200"/>
              <a:t>If requested:</a:t>
            </a:r>
          </a:p>
          <a:p>
            <a:pPr marL="185479" lvl="2" indent="-174708" algn="just" fontAlgn="auto">
              <a:spcBef>
                <a:spcPts val="0"/>
              </a:spcBef>
              <a:spcAft>
                <a:spcPts val="2446"/>
              </a:spcAft>
              <a:buSzPct val="81000"/>
              <a:buFont typeface="Arial" panose="020B0604020202020204" pitchFamily="34" charset="0"/>
              <a:buChar char="•"/>
              <a:defRPr/>
            </a:pPr>
            <a:r>
              <a:rPr lang="en-US" sz="1200"/>
              <a:t>The Commission automatically redacts the name of any minor child from the copy of the FDS that is made publicly available.</a:t>
            </a:r>
          </a:p>
          <a:p>
            <a:pPr marL="185479" lvl="2" indent="-174708" algn="just" fontAlgn="auto">
              <a:spcBef>
                <a:spcPts val="0"/>
              </a:spcBef>
              <a:spcAft>
                <a:spcPts val="2446"/>
              </a:spcAft>
              <a:buSzPct val="81000"/>
              <a:buFont typeface="Arial" panose="020B0604020202020204" pitchFamily="34" charset="0"/>
              <a:buChar char="•"/>
              <a:defRPr/>
            </a:pPr>
            <a:r>
              <a:rPr lang="en-US" sz="1200"/>
              <a:t>Home addresses for paper filers are requested by the Commission for identification purposes only and are redacted for public inspection.  </a:t>
            </a:r>
          </a:p>
          <a:p>
            <a:pPr marL="185479" lvl="2" indent="-174708" algn="just" fontAlgn="auto">
              <a:spcBef>
                <a:spcPts val="0"/>
              </a:spcBef>
              <a:spcAft>
                <a:spcPts val="2446"/>
              </a:spcAft>
              <a:buSzPct val="81000"/>
              <a:buFont typeface="Arial" panose="020B0604020202020204" pitchFamily="34" charset="0"/>
              <a:buChar char="•"/>
              <a:defRPr/>
            </a:pPr>
            <a:r>
              <a:rPr lang="en-US" sz="1200"/>
              <a:t>For FDS questions related to real property, you may disclose the general location of any investment property you or your spouse may own, including street name and locality. You do not have to identify the house or apartment number.</a:t>
            </a:r>
          </a:p>
          <a:p>
            <a:pPr fontAlgn="auto">
              <a:spcBef>
                <a:spcPts val="0"/>
              </a:spcBef>
              <a:spcAft>
                <a:spcPts val="0"/>
              </a:spcAft>
              <a:defRPr/>
            </a:pPr>
            <a:endParaRPr lang="en-US" sz="1200"/>
          </a:p>
          <a:p>
            <a:pPr fontAlgn="auto">
              <a:spcBef>
                <a:spcPts val="0"/>
              </a:spcBef>
              <a:spcAft>
                <a:spcPts val="0"/>
              </a:spcAft>
              <a:defRPr/>
            </a:pPr>
            <a:r>
              <a:rPr lang="en-US" sz="1200" b="1"/>
              <a:t>Segue: There are other means to keep your personal information private…</a:t>
            </a:r>
          </a:p>
        </p:txBody>
      </p:sp>
      <p:sp>
        <p:nvSpPr>
          <p:cNvPr id="2" name="Date Placeholder 1">
            <a:extLst>
              <a:ext uri="{FF2B5EF4-FFF2-40B4-BE49-F238E27FC236}">
                <a16:creationId xmlns:a16="http://schemas.microsoft.com/office/drawing/2014/main" id="{C9369C83-CCCC-09F6-8DE3-1C249EA49E0A}"/>
              </a:ext>
            </a:extLst>
          </p:cNvPr>
          <p:cNvSpPr>
            <a:spLocks noGrp="1"/>
          </p:cNvSpPr>
          <p:nvPr>
            <p:ph type="dt" idx="1"/>
          </p:nvPr>
        </p:nvSpPr>
        <p:spPr/>
        <p:txBody>
          <a:bodyPr/>
          <a:lstStyle/>
          <a:p>
            <a:pPr>
              <a:defRPr/>
            </a:pPr>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a:t>A FDS filer can make a request to: </a:t>
            </a:r>
          </a:p>
          <a:p>
            <a:pPr marL="166506" indent="-166506" fontAlgn="auto">
              <a:spcBef>
                <a:spcPts val="0"/>
              </a:spcBef>
              <a:spcAft>
                <a:spcPts val="0"/>
              </a:spcAft>
              <a:buFont typeface="Arial" panose="020B0604020202020204" pitchFamily="34" charset="0"/>
              <a:buChar char="•"/>
              <a:defRPr/>
            </a:pPr>
            <a:r>
              <a:rPr lang="en-US"/>
              <a:t>Redact specific information from the FDS copy made publicly available.</a:t>
            </a:r>
            <a:r>
              <a:rPr lang="en-US" i="1"/>
              <a:t> </a:t>
            </a:r>
          </a:p>
          <a:p>
            <a:pPr marL="166506" indent="-166506" fontAlgn="auto">
              <a:spcBef>
                <a:spcPts val="0"/>
              </a:spcBef>
              <a:spcAft>
                <a:spcPts val="0"/>
              </a:spcAft>
              <a:buFont typeface="Arial" panose="020B0604020202020204" pitchFamily="34" charset="0"/>
              <a:buChar char="•"/>
              <a:defRPr/>
            </a:pPr>
            <a:r>
              <a:rPr lang="en-US"/>
              <a:t>Seek a limited exemption for some questions regarding a spouse/</a:t>
            </a:r>
            <a:r>
              <a:rPr lang="en-US" b="0"/>
              <a:t>domestic partner </a:t>
            </a:r>
            <a:r>
              <a:rPr lang="en-US"/>
              <a:t>or minor child.</a:t>
            </a:r>
            <a:r>
              <a:rPr lang="en-US" i="1"/>
              <a:t> </a:t>
            </a:r>
          </a:p>
          <a:p>
            <a:pPr marL="166506" indent="-166506" fontAlgn="auto">
              <a:spcBef>
                <a:spcPts val="0"/>
              </a:spcBef>
              <a:spcAft>
                <a:spcPts val="0"/>
              </a:spcAft>
              <a:buFont typeface="Arial" panose="020B0604020202020204" pitchFamily="34" charset="0"/>
              <a:buChar char="•"/>
              <a:defRPr/>
            </a:pPr>
            <a:r>
              <a:rPr lang="en-US"/>
              <a:t>Get an extension for filing on the basis of justifiable cause or undue hardship – request must be made by filing deadline.</a:t>
            </a:r>
          </a:p>
          <a:p>
            <a:pPr marL="166506" indent="-166506" fontAlgn="auto">
              <a:spcBef>
                <a:spcPts val="0"/>
              </a:spcBef>
              <a:spcAft>
                <a:spcPts val="0"/>
              </a:spcAft>
              <a:buFont typeface="Arial" panose="020B0604020202020204" pitchFamily="34" charset="0"/>
              <a:buChar char="•"/>
              <a:defRPr/>
            </a:pPr>
            <a:r>
              <a:rPr lang="en-US"/>
              <a:t>Threshold Filers can request an exemption, but Policymakers may not.</a:t>
            </a:r>
          </a:p>
          <a:p>
            <a:pPr fontAlgn="auto">
              <a:spcBef>
                <a:spcPts val="0"/>
              </a:spcBef>
              <a:spcAft>
                <a:spcPts val="0"/>
              </a:spcAft>
              <a:defRPr/>
            </a:pPr>
            <a:endParaRPr lang="en-US"/>
          </a:p>
          <a:p>
            <a:pPr fontAlgn="auto">
              <a:spcBef>
                <a:spcPts val="0"/>
              </a:spcBef>
              <a:spcAft>
                <a:spcPts val="0"/>
              </a:spcAft>
              <a:defRPr/>
            </a:pPr>
            <a:r>
              <a:rPr lang="en-US"/>
              <a:t>These requests are granted under limited circumstances.</a:t>
            </a:r>
          </a:p>
          <a:p>
            <a:pPr fontAlgn="auto">
              <a:spcBef>
                <a:spcPts val="0"/>
              </a:spcBef>
              <a:spcAft>
                <a:spcPts val="0"/>
              </a:spcAft>
              <a:defRPr/>
            </a:pPr>
            <a:endParaRPr lang="en-US"/>
          </a:p>
          <a:p>
            <a:pPr fontAlgn="auto">
              <a:spcBef>
                <a:spcPts val="0"/>
              </a:spcBef>
              <a:spcAft>
                <a:spcPts val="0"/>
              </a:spcAft>
              <a:defRPr/>
            </a:pPr>
            <a:r>
              <a:rPr lang="en-US" b="1"/>
              <a:t>Segue: The FDS is an important legal obligation, and there are consequences if you don’t file…</a:t>
            </a:r>
          </a:p>
        </p:txBody>
      </p:sp>
      <p:sp>
        <p:nvSpPr>
          <p:cNvPr id="2" name="Date Placeholder 1">
            <a:extLst>
              <a:ext uri="{FF2B5EF4-FFF2-40B4-BE49-F238E27FC236}">
                <a16:creationId xmlns:a16="http://schemas.microsoft.com/office/drawing/2014/main" id="{BB4A4946-9A07-B045-A69E-E0D44CEBD9E3}"/>
              </a:ext>
            </a:extLst>
          </p:cNvPr>
          <p:cNvSpPr>
            <a:spLocks noGrp="1"/>
          </p:cNvSpPr>
          <p:nvPr>
            <p:ph type="dt" idx="1"/>
          </p:nvPr>
        </p:nvSpPr>
        <p:spPr/>
        <p:txBody>
          <a:bodyPr/>
          <a:lstStyle/>
          <a:p>
            <a:pPr>
              <a:defRPr/>
            </a:pPr>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4708" indent="-174708" defTabSz="1241029" fontAlgn="auto">
              <a:spcBef>
                <a:spcPts val="0"/>
              </a:spcBef>
              <a:spcAft>
                <a:spcPts val="0"/>
              </a:spcAft>
              <a:buFont typeface="Arial" panose="020B0604020202020204" pitchFamily="34" charset="0"/>
              <a:buChar char="•"/>
              <a:defRPr/>
            </a:pPr>
            <a:r>
              <a:rPr lang="en-US"/>
              <a:t>If you fail to file your FDS, or if you file a deficient FDS by either not answering a question or failing to respond to a question with the required specificity, the Commission will notify you. Once notified, you then have 15 days to comply or correct your filing. </a:t>
            </a:r>
          </a:p>
          <a:p>
            <a:pPr marL="174708" indent="-174708" defTabSz="1241029" fontAlgn="auto">
              <a:spcBef>
                <a:spcPts val="0"/>
              </a:spcBef>
              <a:spcAft>
                <a:spcPts val="0"/>
              </a:spcAft>
              <a:buFont typeface="Arial" panose="020B0604020202020204" pitchFamily="34" charset="0"/>
              <a:buChar char="•"/>
              <a:defRPr/>
            </a:pPr>
            <a:r>
              <a:rPr lang="en-US"/>
              <a:t>If you fail to respond, the Commission will send you and your appointing authority a Notice of Delinquency that advises you of fees and penalties. Notices of Delinquency (NOD)</a:t>
            </a:r>
            <a:r>
              <a:rPr lang="en-US" b="1"/>
              <a:t> </a:t>
            </a:r>
            <a:r>
              <a:rPr lang="en-US" b="0"/>
              <a:t>are made available for public inspection and kept in the filer’s personnel file. NODs are also posted on the </a:t>
            </a:r>
            <a:r>
              <a:rPr lang="en-US"/>
              <a:t>Commission</a:t>
            </a:r>
            <a:r>
              <a:rPr lang="en-US" b="0"/>
              <a:t> website.</a:t>
            </a:r>
          </a:p>
          <a:p>
            <a:pPr marL="174708" indent="-174708" defTabSz="1241029" fontAlgn="auto">
              <a:spcBef>
                <a:spcPts val="0"/>
              </a:spcBef>
              <a:spcAft>
                <a:spcPts val="0"/>
              </a:spcAft>
              <a:buFont typeface="Arial" panose="020B0604020202020204" pitchFamily="34" charset="0"/>
              <a:buChar char="•"/>
              <a:defRPr/>
            </a:pPr>
            <a:r>
              <a:rPr lang="en-US"/>
              <a:t>If you fail to remedy your filing, you may be subject to a civil penalty and possible criminal referral.</a:t>
            </a:r>
          </a:p>
          <a:p>
            <a:pPr defTabSz="1241029" fontAlgn="auto">
              <a:spcBef>
                <a:spcPts val="0"/>
              </a:spcBef>
              <a:spcAft>
                <a:spcPts val="0"/>
              </a:spcAft>
              <a:defRPr/>
            </a:pPr>
            <a:endParaRPr lang="en-US"/>
          </a:p>
          <a:p>
            <a:pPr defTabSz="1241029" fontAlgn="auto">
              <a:spcBef>
                <a:spcPts val="0"/>
              </a:spcBef>
              <a:spcAft>
                <a:spcPts val="0"/>
              </a:spcAft>
              <a:defRPr/>
            </a:pPr>
            <a:r>
              <a:rPr lang="en-US"/>
              <a:t>If you have any questions or difficulties filing your FDS before the deadline, please contact the Commission’s FDS Help Desk for assistance.</a:t>
            </a:r>
          </a:p>
          <a:p>
            <a:pPr fontAlgn="auto">
              <a:spcBef>
                <a:spcPts val="0"/>
              </a:spcBef>
              <a:spcAft>
                <a:spcPts val="0"/>
              </a:spcAft>
              <a:defRPr/>
            </a:pPr>
            <a:endParaRPr lang="en-US"/>
          </a:p>
          <a:p>
            <a:pPr fontAlgn="auto">
              <a:spcBef>
                <a:spcPts val="0"/>
              </a:spcBef>
              <a:spcAft>
                <a:spcPts val="0"/>
              </a:spcAft>
              <a:defRPr/>
            </a:pPr>
            <a:r>
              <a:rPr lang="en-US" b="1"/>
              <a:t>Segue: Any questions about Financial Disclosure Statements?</a:t>
            </a:r>
          </a:p>
          <a:p>
            <a:pPr fontAlgn="auto">
              <a:spcBef>
                <a:spcPts val="0"/>
              </a:spcBef>
              <a:spcAft>
                <a:spcPts val="0"/>
              </a:spcAft>
              <a:defRPr/>
            </a:pPr>
            <a:endParaRPr lang="en-US"/>
          </a:p>
        </p:txBody>
      </p:sp>
      <p:sp>
        <p:nvSpPr>
          <p:cNvPr id="2" name="Date Placeholder 1">
            <a:extLst>
              <a:ext uri="{FF2B5EF4-FFF2-40B4-BE49-F238E27FC236}">
                <a16:creationId xmlns:a16="http://schemas.microsoft.com/office/drawing/2014/main" id="{E7DF87FE-A271-4EFA-D2F8-4822B50E3EFE}"/>
              </a:ext>
            </a:extLst>
          </p:cNvPr>
          <p:cNvSpPr>
            <a:spLocks noGrp="1"/>
          </p:cNvSpPr>
          <p:nvPr>
            <p:ph type="dt" idx="1"/>
          </p:nvPr>
        </p:nvSpPr>
        <p:spPr/>
        <p:txBody>
          <a:bodyPr/>
          <a:lstStyle/>
          <a:p>
            <a:pPr>
              <a:defRPr/>
            </a:pP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[Read poll]</a:t>
            </a:r>
          </a:p>
          <a:p>
            <a:endParaRPr lang="en-US">
              <a:cs typeface="Calibri"/>
            </a:endParaRPr>
          </a:p>
          <a:p>
            <a:r>
              <a:rPr lang="en-US" b="1">
                <a:cs typeface="Calibri"/>
              </a:rPr>
              <a:t>Answer:  </a:t>
            </a:r>
            <a:r>
              <a:rPr lang="en-US">
                <a:cs typeface="Calibri"/>
              </a:rPr>
              <a:t>He failed to fully answer questions on his FDS and he also used state resources to conduct his private business matters.</a:t>
            </a:r>
          </a:p>
          <a:p>
            <a:endParaRPr lang="en-US">
              <a:cs typeface="Calibri"/>
            </a:endParaRPr>
          </a:p>
          <a:p>
            <a:r>
              <a:rPr lang="en-US" b="1">
                <a:cs typeface="Calibri"/>
              </a:rPr>
              <a:t>Segue:  Finally, we are going to wrap up this course by briefly discussing the Commission, its' functions, and where to get guidance.</a:t>
            </a:r>
          </a:p>
        </p:txBody>
      </p:sp>
      <p:sp>
        <p:nvSpPr>
          <p:cNvPr id="5" name="Date Placeholder 4">
            <a:extLst>
              <a:ext uri="{FF2B5EF4-FFF2-40B4-BE49-F238E27FC236}">
                <a16:creationId xmlns:a16="http://schemas.microsoft.com/office/drawing/2014/main" id="{3715D04C-E924-EEB0-9C5C-E7D298F05964}"/>
              </a:ext>
            </a:extLst>
          </p:cNvPr>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3546722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bwMode="auto">
          <a:noFill/>
          <a:ln>
            <a:solidFill>
              <a:srgbClr val="000000"/>
            </a:solidFill>
            <a:miter lim="800000"/>
            <a:headEnd/>
            <a:tailEnd/>
          </a:ln>
        </p:spPr>
      </p:sp>
      <p:sp>
        <p:nvSpPr>
          <p:cNvPr id="150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Each of us is responsible for fostering a strong culture of ethics in New York State. The public holds us to high standards of accountability.</a:t>
            </a:r>
            <a:endParaRPr lang="en-US">
              <a:cs typeface="Calibri"/>
            </a:endParaRPr>
          </a:p>
          <a:p>
            <a:pPr>
              <a:spcBef>
                <a:spcPct val="0"/>
              </a:spcBef>
            </a:pPr>
            <a:endParaRPr lang="en-US"/>
          </a:p>
          <a:p>
            <a:pPr>
              <a:spcBef>
                <a:spcPct val="0"/>
              </a:spcBef>
            </a:pPr>
            <a:r>
              <a:rPr lang="en-US"/>
              <a:t>It’s not just elected officials who sometimes violate the Public Officers Law. We must stay alert to ethics violations in all areas of public service.</a:t>
            </a:r>
            <a:endParaRPr lang="en-US">
              <a:cs typeface="Calibri"/>
            </a:endParaRPr>
          </a:p>
          <a:p>
            <a:pPr>
              <a:spcBef>
                <a:spcPct val="0"/>
              </a:spcBef>
            </a:pPr>
            <a:endParaRPr lang="en-US"/>
          </a:p>
          <a:p>
            <a:pPr>
              <a:spcBef>
                <a:spcPct val="0"/>
              </a:spcBef>
            </a:pPr>
            <a:r>
              <a:rPr lang="en-US"/>
              <a:t>The public expects:</a:t>
            </a:r>
            <a:endParaRPr lang="en-US">
              <a:cs typeface="Calibri"/>
            </a:endParaRPr>
          </a:p>
          <a:p>
            <a:pPr>
              <a:spcBef>
                <a:spcPct val="0"/>
              </a:spcBef>
            </a:pPr>
            <a:r>
              <a:rPr lang="en-US" i="1"/>
              <a:t>(Review slide)</a:t>
            </a:r>
            <a:endParaRPr lang="en-US"/>
          </a:p>
          <a:p>
            <a:pPr>
              <a:spcBef>
                <a:spcPct val="0"/>
              </a:spcBef>
            </a:pPr>
            <a:endParaRPr lang="en-US" i="1">
              <a:cs typeface="Calibri"/>
            </a:endParaRPr>
          </a:p>
          <a:p>
            <a:pPr>
              <a:spcBef>
                <a:spcPct val="0"/>
              </a:spcBef>
            </a:pPr>
            <a:r>
              <a:rPr lang="en-US" b="1"/>
              <a:t>Segue: Who is available to assist us in upholding the public trust?  </a:t>
            </a:r>
            <a:endParaRPr lang="en-US"/>
          </a:p>
          <a:p>
            <a:pPr>
              <a:spcBef>
                <a:spcPct val="0"/>
              </a:spcBef>
            </a:pPr>
            <a:endParaRPr lang="en-US">
              <a:cs typeface="Calibri"/>
            </a:endParaRPr>
          </a:p>
        </p:txBody>
      </p:sp>
      <p:sp>
        <p:nvSpPr>
          <p:cNvPr id="2" name="Date Placeholder 1">
            <a:extLst>
              <a:ext uri="{FF2B5EF4-FFF2-40B4-BE49-F238E27FC236}">
                <a16:creationId xmlns:a16="http://schemas.microsoft.com/office/drawing/2014/main" id="{AAB51072-D108-F699-8E9A-A6BA2E82F488}"/>
              </a:ext>
            </a:extLst>
          </p:cNvPr>
          <p:cNvSpPr>
            <a:spLocks noGrp="1"/>
          </p:cNvSpPr>
          <p:nvPr>
            <p:ph type="dt" idx="1"/>
          </p:nvPr>
        </p:nvSpPr>
        <p:spPr/>
        <p:txBody>
          <a:bodyPr/>
          <a:lstStyle/>
          <a:p>
            <a:pPr>
              <a:defRPr/>
            </a:pPr>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a brief overview of the state’s ethics commission…</a:t>
            </a:r>
          </a:p>
        </p:txBody>
      </p:sp>
      <p:sp>
        <p:nvSpPr>
          <p:cNvPr id="5" name="Date Placeholder 4">
            <a:extLst>
              <a:ext uri="{FF2B5EF4-FFF2-40B4-BE49-F238E27FC236}">
                <a16:creationId xmlns:a16="http://schemas.microsoft.com/office/drawing/2014/main" id="{2A6EA683-BA67-11E7-B484-31EBE18A2A6F}"/>
              </a:ext>
            </a:extLst>
          </p:cNvPr>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36102085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468313" y="696913"/>
            <a:ext cx="6199187" cy="3486150"/>
          </a:xfrm>
          <a:ln/>
        </p:spPr>
      </p:sp>
      <p:sp>
        <p:nvSpPr>
          <p:cNvPr id="31748" name="Rectangle 3"/>
          <p:cNvSpPr>
            <a:spLocks noGrp="1" noChangeArrowheads="1"/>
          </p:cNvSpPr>
          <p:nvPr>
            <p:ph type="body" idx="1"/>
          </p:nvPr>
        </p:nvSpPr>
        <p:spPr>
          <a:noFill/>
          <a:ln/>
        </p:spPr>
        <p:txBody>
          <a:bodyPr/>
          <a:lstStyle/>
          <a:p>
            <a:pPr eaLnBrk="1" hangingPunct="1"/>
            <a:r>
              <a:rPr lang="en-US" sz="1200"/>
              <a:t>The Commission was established by the Ethics Commission Reform Act of 2022 to oversee and regulate ethics and lobbying in New York State and began operation on July 8, 2022.</a:t>
            </a:r>
          </a:p>
          <a:p>
            <a:pPr eaLnBrk="1" hangingPunct="1"/>
            <a:endParaRPr lang="en-US" sz="1200"/>
          </a:p>
          <a:p>
            <a:pPr eaLnBrk="1" hangingPunct="1"/>
            <a:r>
              <a:rPr lang="en-US" sz="1200"/>
              <a:t>It has broad jurisdiction over all State officers and employees, statewide elected officials, members of the legislature, and certain political party chairs. </a:t>
            </a:r>
          </a:p>
          <a:p>
            <a:pPr eaLnBrk="1" hangingPunct="1"/>
            <a:r>
              <a:rPr lang="en-US" sz="1200"/>
              <a:t>The Commission also has jurisdiction over lobbying activities in the state.</a:t>
            </a:r>
          </a:p>
          <a:p>
            <a:pPr eaLnBrk="1" hangingPunct="1"/>
            <a:endParaRPr lang="en-US" sz="1200"/>
          </a:p>
          <a:p>
            <a:pPr eaLnBrk="1" hangingPunct="1"/>
            <a:r>
              <a:rPr lang="en-US" sz="1200" b="1"/>
              <a:t>Segue: This new legislation made many changes to the structure of the ethics commission…</a:t>
            </a:r>
          </a:p>
        </p:txBody>
      </p:sp>
      <p:sp>
        <p:nvSpPr>
          <p:cNvPr id="2" name="TextBox 1"/>
          <p:cNvSpPr txBox="1"/>
          <p:nvPr>
            <p:custDataLst>
              <p:tags r:id="rId1"/>
            </p:custDataLst>
          </p:nvPr>
        </p:nvSpPr>
        <p:spPr>
          <a:xfrm>
            <a:off x="1" y="0"/>
            <a:ext cx="3964086" cy="371800"/>
          </a:xfrm>
          <a:prstGeom prst="rect">
            <a:avLst/>
          </a:prstGeom>
          <a:noFill/>
        </p:spPr>
        <p:txBody>
          <a:bodyPr vert="horz" lIns="93884" tIns="46942" rIns="93884" bIns="46942" rtlCol="0">
            <a:spAutoFit/>
          </a:bodyPr>
          <a:lstStyle/>
          <a:p>
            <a:endParaRPr lang="en-US"/>
          </a:p>
        </p:txBody>
      </p:sp>
      <p:sp>
        <p:nvSpPr>
          <p:cNvPr id="3" name="Date Placeholder 2">
            <a:extLst>
              <a:ext uri="{FF2B5EF4-FFF2-40B4-BE49-F238E27FC236}">
                <a16:creationId xmlns:a16="http://schemas.microsoft.com/office/drawing/2014/main" id="{8C356F6A-1EF7-946B-33BE-20E272904144}"/>
              </a:ext>
            </a:extLst>
          </p:cNvPr>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12137281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defTabSz="1248835">
              <a:spcBef>
                <a:spcPct val="0"/>
              </a:spcBef>
            </a:pPr>
            <a:r>
              <a:rPr lang="en-US"/>
              <a:t>Although the Commission and its predecessor agencies have often been described as a “watchdog” agency, investigation &amp; enforcement is only one of its core functions. The Commission also serves an important advisory function for the regulated community. </a:t>
            </a:r>
          </a:p>
          <a:p>
            <a:pPr defTabSz="1248835">
              <a:spcBef>
                <a:spcPct val="0"/>
              </a:spcBef>
            </a:pPr>
            <a:endParaRPr lang="en-US"/>
          </a:p>
          <a:p>
            <a:pPr defTabSz="1248835">
              <a:spcBef>
                <a:spcPct val="0"/>
              </a:spcBef>
            </a:pPr>
            <a:r>
              <a:rPr lang="en-US"/>
              <a:t>The key functions of the commission are oversight of Ethics and Lobbying regulations; Guidance &amp; Education; and Investigations &amp; Enforcement.  </a:t>
            </a:r>
          </a:p>
          <a:p>
            <a:pPr defTabSz="1248835">
              <a:spcBef>
                <a:spcPct val="0"/>
              </a:spcBef>
            </a:pPr>
            <a:endParaRPr lang="en-US" i="1"/>
          </a:p>
          <a:p>
            <a:pPr defTabSz="1248835">
              <a:spcBef>
                <a:spcPct val="0"/>
              </a:spcBef>
            </a:pPr>
            <a:r>
              <a:rPr lang="en-US" b="1"/>
              <a:t>Segue: Today’s class fulfills the mandate to provide ethics education to State employees…</a:t>
            </a:r>
            <a:endParaRPr lang="en-US" b="1">
              <a:cs typeface="Calibri" pitchFamily="34" charset="0"/>
            </a:endParaRPr>
          </a:p>
        </p:txBody>
      </p:sp>
      <p:sp>
        <p:nvSpPr>
          <p:cNvPr id="2" name="Date Placeholder 1">
            <a:extLst>
              <a:ext uri="{FF2B5EF4-FFF2-40B4-BE49-F238E27FC236}">
                <a16:creationId xmlns:a16="http://schemas.microsoft.com/office/drawing/2014/main" id="{C5E69A7C-5AAA-E2D0-3EB6-34F39350B9C5}"/>
              </a:ext>
            </a:extLst>
          </p:cNvPr>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12233312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One of the primary functions of the Commission is to offer advice and guidance to the regulated communities under its jurisdiction.  There is an “Attorney of the Day” program that offers guidance on State ethics laws. The Commission also </a:t>
            </a:r>
            <a:r>
              <a:rPr lang="en-US" b="0"/>
              <a:t>has a number of plain language guidance materials on our website, ethics.ny.gov.</a:t>
            </a:r>
          </a:p>
          <a:p>
            <a:pPr>
              <a:spcBef>
                <a:spcPct val="0"/>
              </a:spcBef>
            </a:pPr>
            <a:endParaRPr lang="en-US"/>
          </a:p>
          <a:p>
            <a:pPr defTabSz="931774">
              <a:spcBef>
                <a:spcPct val="0"/>
              </a:spcBef>
              <a:defRPr/>
            </a:pPr>
            <a:endParaRPr lang="en-US">
              <a:cs typeface="Calibri"/>
            </a:endParaRPr>
          </a:p>
          <a:p>
            <a:pPr>
              <a:spcBef>
                <a:spcPct val="0"/>
              </a:spcBef>
            </a:pPr>
            <a:endParaRPr lang="en-US">
              <a:cs typeface="Calibri" pitchFamily="34" charset="0"/>
            </a:endParaRPr>
          </a:p>
        </p:txBody>
      </p:sp>
      <p:sp>
        <p:nvSpPr>
          <p:cNvPr id="2" name="Date Placeholder 1">
            <a:extLst>
              <a:ext uri="{FF2B5EF4-FFF2-40B4-BE49-F238E27FC236}">
                <a16:creationId xmlns:a16="http://schemas.microsoft.com/office/drawing/2014/main" id="{5289909A-8FB8-8954-9BE0-1DAF0F0AAAC5}"/>
              </a:ext>
            </a:extLst>
          </p:cNvPr>
          <p:cNvSpPr>
            <a:spLocks noGrp="1"/>
          </p:cNvSpPr>
          <p:nvPr>
            <p:ph type="dt" idx="1"/>
          </p:nvPr>
        </p:nvSpPr>
        <p:spPr/>
        <p:txBody>
          <a:bodyPr/>
          <a:lstStyle/>
          <a:p>
            <a:pPr>
              <a:defRPr/>
            </a:pPr>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p:spPr>
      </p:sp>
      <p:sp>
        <p:nvSpPr>
          <p:cNvPr id="158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As the saying goes, “if you see something, say something.”</a:t>
            </a:r>
          </a:p>
          <a:p>
            <a:pPr>
              <a:spcBef>
                <a:spcPct val="0"/>
              </a:spcBef>
            </a:pPr>
            <a:endParaRPr lang="en-US"/>
          </a:p>
          <a:p>
            <a:pPr>
              <a:spcBef>
                <a:spcPct val="0"/>
              </a:spcBef>
            </a:pPr>
            <a:r>
              <a:rPr lang="en-US"/>
              <a:t>The Commission accepts tips by phone, email, or by using the online “Report a Tip” form.  You can also file a formal complaint, anonymously if you prefer.</a:t>
            </a:r>
          </a:p>
          <a:p>
            <a:pPr>
              <a:spcBef>
                <a:spcPct val="0"/>
              </a:spcBef>
            </a:pPr>
            <a:endParaRPr lang="en-US"/>
          </a:p>
          <a:p>
            <a:pPr>
              <a:spcBef>
                <a:spcPct val="0"/>
              </a:spcBef>
            </a:pPr>
            <a:r>
              <a:rPr lang="en-US"/>
              <a:t>Call their toll-free number or visit the website to report misconduct in State service.</a:t>
            </a:r>
          </a:p>
          <a:p>
            <a:pPr>
              <a:spcBef>
                <a:spcPct val="0"/>
              </a:spcBef>
            </a:pPr>
            <a:endParaRPr lang="en-US"/>
          </a:p>
          <a:p>
            <a:pPr>
              <a:spcBef>
                <a:spcPct val="0"/>
              </a:spcBef>
            </a:pPr>
            <a:r>
              <a:rPr lang="en-US" b="1"/>
              <a:t>Segue: You’re not in this alone.  Reach out for help when you have questions or concerns…</a:t>
            </a:r>
          </a:p>
        </p:txBody>
      </p:sp>
      <p:sp>
        <p:nvSpPr>
          <p:cNvPr id="2" name="Date Placeholder 1">
            <a:extLst>
              <a:ext uri="{FF2B5EF4-FFF2-40B4-BE49-F238E27FC236}">
                <a16:creationId xmlns:a16="http://schemas.microsoft.com/office/drawing/2014/main" id="{19236960-5D7A-3CF7-DE3F-E72D64133E2F}"/>
              </a:ext>
            </a:extLst>
          </p:cNvPr>
          <p:cNvSpPr>
            <a:spLocks noGrp="1"/>
          </p:cNvSpPr>
          <p:nvPr>
            <p:ph type="dt" idx="1"/>
          </p:nvPr>
        </p:nvSpPr>
        <p:spPr/>
        <p:txBody>
          <a:bodyPr/>
          <a:lstStyle/>
          <a:p>
            <a:pPr>
              <a:defRPr/>
            </a:pP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468313" y="696913"/>
            <a:ext cx="6199187" cy="3486150"/>
          </a:xfrm>
          <a:ln/>
        </p:spPr>
      </p:sp>
      <p:sp>
        <p:nvSpPr>
          <p:cNvPr id="31748" name="Rectangle 3"/>
          <p:cNvSpPr>
            <a:spLocks noGrp="1" noChangeArrowheads="1"/>
          </p:cNvSpPr>
          <p:nvPr>
            <p:ph type="body" idx="1"/>
          </p:nvPr>
        </p:nvSpPr>
        <p:spPr>
          <a:noFill/>
          <a:ln/>
        </p:spPr>
        <p:txBody>
          <a:bodyPr/>
          <a:lstStyle/>
          <a:p>
            <a:r>
              <a:rPr lang="en-US" sz="1200"/>
              <a:t>While we hope you never find yourself in this situation, your rights are preserved under the investigatory process:</a:t>
            </a:r>
          </a:p>
          <a:p>
            <a:pPr marL="172732" indent="-172732">
              <a:buFont typeface="Arial" panose="020B0604020202020204" pitchFamily="34" charset="0"/>
              <a:buChar char="•"/>
            </a:pPr>
            <a:r>
              <a:rPr lang="en-US" sz="1200"/>
              <a:t>Enforcement proceedings are confidential until there is a finding (or settlement) against the subject. Notice to the subject is not required in the early phases before the Commission issues a 15 day letter that notifies you of an investigation. </a:t>
            </a:r>
          </a:p>
          <a:p>
            <a:pPr marL="172732" indent="-172732">
              <a:buFont typeface="Arial" panose="020B0604020202020204" pitchFamily="34" charset="0"/>
              <a:buChar char="•"/>
            </a:pPr>
            <a:r>
              <a:rPr lang="en-US" sz="1200"/>
              <a:t>You will be given an opportunity to respond to those allegations</a:t>
            </a:r>
          </a:p>
          <a:p>
            <a:endParaRPr lang="en-US" sz="1200"/>
          </a:p>
          <a:p>
            <a:r>
              <a:rPr lang="en-US" sz="1200" b="1"/>
              <a:t>Segue: If it is determined that a violation has occurred, there are penalties that may be assessed…</a:t>
            </a:r>
          </a:p>
        </p:txBody>
      </p:sp>
      <p:sp>
        <p:nvSpPr>
          <p:cNvPr id="2" name="TextBox 1"/>
          <p:cNvSpPr txBox="1"/>
          <p:nvPr>
            <p:custDataLst>
              <p:tags r:id="rId1"/>
            </p:custDataLst>
          </p:nvPr>
        </p:nvSpPr>
        <p:spPr>
          <a:xfrm>
            <a:off x="1" y="0"/>
            <a:ext cx="3964086" cy="371800"/>
          </a:xfrm>
          <a:prstGeom prst="rect">
            <a:avLst/>
          </a:prstGeom>
          <a:noFill/>
        </p:spPr>
        <p:txBody>
          <a:bodyPr vert="horz" lIns="93884" tIns="46942" rIns="93884" bIns="46942" rtlCol="0">
            <a:spAutoFit/>
          </a:bodyPr>
          <a:lstStyle/>
          <a:p>
            <a:endParaRPr lang="en-US"/>
          </a:p>
        </p:txBody>
      </p:sp>
      <p:sp>
        <p:nvSpPr>
          <p:cNvPr id="3" name="Date Placeholder 2">
            <a:extLst>
              <a:ext uri="{FF2B5EF4-FFF2-40B4-BE49-F238E27FC236}">
                <a16:creationId xmlns:a16="http://schemas.microsoft.com/office/drawing/2014/main" id="{061FD9B6-FD9B-2CFD-F633-1D20BED4A2ED}"/>
              </a:ext>
            </a:extLst>
          </p:cNvPr>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25299285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91179" indent="-291179" defTabSz="931774" fontAlgn="auto">
              <a:spcBef>
                <a:spcPts val="1019"/>
              </a:spcBef>
              <a:spcAft>
                <a:spcPts val="611"/>
              </a:spcAft>
              <a:buFont typeface="Arial"/>
              <a:buChar char="•"/>
              <a:defRPr/>
            </a:pPr>
            <a:r>
              <a:rPr lang="en-US"/>
              <a:t>Violations of the restrictions in POL § 73 may carry civil penalties of up to $40K, plus the value of any gift, compensation, or benefit received as a result of the violation. </a:t>
            </a:r>
          </a:p>
          <a:p>
            <a:pPr marL="291179" indent="-291179" fontAlgn="auto">
              <a:spcBef>
                <a:spcPts val="1019"/>
              </a:spcBef>
              <a:spcAft>
                <a:spcPts val="611"/>
              </a:spcAft>
              <a:buFont typeface="Arial"/>
              <a:buChar char="•"/>
              <a:defRPr/>
            </a:pPr>
            <a:r>
              <a:rPr lang="en-US"/>
              <a:t>Violations of the Code of Ethics in POL § 74 may carry civil penalties of up to $10K, plus the value of any gift, compensation, or benefit received as a result of the violation (except for standards (f) and (h) which have no civil penalty. </a:t>
            </a:r>
            <a:r>
              <a:rPr lang="en-US" b="0" i="0"/>
              <a:t>The Commission is now, however, empowered to recommend and refer for agency discipline, including suspension and termination, any violation of the Civil Service Law 107 and the Public Officers Law-including POL 74(f) and (h).</a:t>
            </a:r>
          </a:p>
          <a:p>
            <a:pPr marL="291179" indent="-291179" fontAlgn="auto">
              <a:spcBef>
                <a:spcPts val="1019"/>
              </a:spcBef>
              <a:spcAft>
                <a:spcPts val="611"/>
              </a:spcAft>
              <a:buFont typeface="Arial"/>
              <a:buChar char="•"/>
              <a:defRPr/>
            </a:pPr>
            <a:r>
              <a:rPr lang="en-US" b="0"/>
              <a:t>Violations of the financial disclosure provision in POL 73-a  - penalties of up to $40K.</a:t>
            </a:r>
          </a:p>
          <a:p>
            <a:pPr marL="291179" indent="-291179" fontAlgn="auto">
              <a:spcBef>
                <a:spcPts val="1019"/>
              </a:spcBef>
              <a:spcAft>
                <a:spcPts val="611"/>
              </a:spcAft>
              <a:buFont typeface="Arial"/>
              <a:buChar char="•"/>
              <a:defRPr/>
            </a:pPr>
            <a:r>
              <a:rPr lang="en-US"/>
              <a:t>Violations of Civil Service Law § 107- penalties up to $40K</a:t>
            </a:r>
          </a:p>
          <a:p>
            <a:pPr marL="291179" indent="-291179" fontAlgn="auto">
              <a:spcBef>
                <a:spcPts val="1019"/>
              </a:spcBef>
              <a:spcAft>
                <a:spcPts val="611"/>
              </a:spcAft>
              <a:buFont typeface="Arial"/>
              <a:buChar char="•"/>
              <a:defRPr/>
            </a:pPr>
            <a:r>
              <a:rPr lang="en-US"/>
              <a:t>Your agency is also empowered to impose their own penalties, including fines and termination of employment, for employees who violate ethics laws.</a:t>
            </a:r>
            <a:r>
              <a:rPr lang="en-US">
                <a:cs typeface="Calibri"/>
              </a:rPr>
              <a:t> </a:t>
            </a:r>
            <a:endParaRPr lang="en-US"/>
          </a:p>
          <a:p>
            <a:pPr fontAlgn="auto">
              <a:spcBef>
                <a:spcPts val="0"/>
              </a:spcBef>
              <a:spcAft>
                <a:spcPts val="0"/>
              </a:spcAft>
              <a:defRPr/>
            </a:pPr>
            <a:endParaRPr lang="en-US"/>
          </a:p>
          <a:p>
            <a:pPr fontAlgn="auto">
              <a:spcBef>
                <a:spcPts val="0"/>
              </a:spcBef>
              <a:spcAft>
                <a:spcPts val="0"/>
              </a:spcAft>
              <a:defRPr/>
            </a:pPr>
            <a:r>
              <a:rPr lang="en-US"/>
              <a:t>The civil penalties can be substantial, so seek guidance from your Ethics Officer or the Commission if you have any questions about these aspects of the Public Officers Law. Your agency can impose consequences that are even more punitive than what the law allows.</a:t>
            </a:r>
            <a:endParaRPr lang="en-US">
              <a:cs typeface="Calibri" panose="020F0502020204030204"/>
            </a:endParaRPr>
          </a:p>
          <a:p>
            <a:pPr fontAlgn="auto">
              <a:spcBef>
                <a:spcPts val="0"/>
              </a:spcBef>
              <a:spcAft>
                <a:spcPts val="0"/>
              </a:spcAft>
              <a:defRPr/>
            </a:pPr>
            <a:endParaRPr lang="en-US"/>
          </a:p>
          <a:p>
            <a:pPr fontAlgn="auto">
              <a:spcBef>
                <a:spcPts val="0"/>
              </a:spcBef>
              <a:spcAft>
                <a:spcPts val="0"/>
              </a:spcAft>
              <a:defRPr/>
            </a:pPr>
            <a:r>
              <a:rPr lang="en-US" b="1"/>
              <a:t>Segue: Your service in the public interest is valuable, and help is available…</a:t>
            </a:r>
          </a:p>
          <a:p>
            <a:pPr fontAlgn="auto">
              <a:spcBef>
                <a:spcPts val="0"/>
              </a:spcBef>
              <a:spcAft>
                <a:spcPts val="0"/>
              </a:spcAft>
              <a:defRPr/>
            </a:pPr>
            <a:endParaRPr lang="en-US"/>
          </a:p>
        </p:txBody>
      </p:sp>
      <p:sp>
        <p:nvSpPr>
          <p:cNvPr id="2" name="Date Placeholder 1">
            <a:extLst>
              <a:ext uri="{FF2B5EF4-FFF2-40B4-BE49-F238E27FC236}">
                <a16:creationId xmlns:a16="http://schemas.microsoft.com/office/drawing/2014/main" id="{4E9AECD7-5A49-8D70-9A75-B6C09A622DA7}"/>
              </a:ext>
            </a:extLst>
          </p:cNvPr>
          <p:cNvSpPr>
            <a:spLocks noGrp="1"/>
          </p:cNvSpPr>
          <p:nvPr>
            <p:ph type="dt" idx="1"/>
          </p:nvPr>
        </p:nvSpPr>
        <p:spPr/>
        <p:txBody>
          <a:bodyPr/>
          <a:lstStyle/>
          <a:p>
            <a:pPr>
              <a:defRPr/>
            </a:pPr>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bwMode="auto">
          <a:noFill/>
          <a:ln>
            <a:solidFill>
              <a:srgbClr val="000000"/>
            </a:solidFill>
            <a:miter lim="800000"/>
            <a:headEnd/>
            <a:tailEnd/>
          </a:ln>
        </p:spPr>
      </p:sp>
      <p:sp>
        <p:nvSpPr>
          <p:cNvPr id="160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One of the central missions of the Commission is to provide guidance on matters of State ethics. The purpose of this training was to give you greater awareness of your obligations under the Ethics laws, but if you have any questions, please reach out.</a:t>
            </a:r>
          </a:p>
          <a:p>
            <a:pPr>
              <a:spcBef>
                <a:spcPct val="0"/>
              </a:spcBef>
            </a:pPr>
            <a:endParaRPr lang="en-US"/>
          </a:p>
          <a:p>
            <a:pPr>
              <a:spcBef>
                <a:spcPct val="0"/>
              </a:spcBef>
            </a:pPr>
            <a:r>
              <a:rPr lang="en-US"/>
              <a:t>Thank you for your participation today and thank you for your service to the State of New York.</a:t>
            </a:r>
          </a:p>
        </p:txBody>
      </p:sp>
      <p:sp>
        <p:nvSpPr>
          <p:cNvPr id="2" name="Date Placeholder 1">
            <a:extLst>
              <a:ext uri="{FF2B5EF4-FFF2-40B4-BE49-F238E27FC236}">
                <a16:creationId xmlns:a16="http://schemas.microsoft.com/office/drawing/2014/main" id="{22283F48-F23D-84CF-2539-6FF4C9B154A2}"/>
              </a:ext>
            </a:extLst>
          </p:cNvPr>
          <p:cNvSpPr>
            <a:spLocks noGrp="1"/>
          </p:cNvSpPr>
          <p:nvPr>
            <p:ph type="dt" idx="1"/>
          </p:nvPr>
        </p:nvSpPr>
        <p:spPr/>
        <p:txBody>
          <a:bodyPr/>
          <a:lstStyle/>
          <a:p>
            <a:pPr>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Your agency Ethics Officer is a primary source of advice and guidance for questions about your obligations under both ethics laws and agency policies. Each State agency is empowered to establish ethics policies that are more restrictive than what is required by the Public Officers Law material that is covered in today’s training, so your ethics officer is your first resource for further information. </a:t>
            </a:r>
          </a:p>
          <a:p>
            <a:pPr>
              <a:spcBef>
                <a:spcPct val="0"/>
              </a:spcBef>
            </a:pPr>
            <a:endParaRPr lang="en-US"/>
          </a:p>
          <a:p>
            <a:pPr>
              <a:spcBef>
                <a:spcPct val="0"/>
              </a:spcBef>
            </a:pPr>
            <a:r>
              <a:rPr lang="en-US" i="1"/>
              <a:t>(Review slide)</a:t>
            </a:r>
          </a:p>
          <a:p>
            <a:pPr>
              <a:spcBef>
                <a:spcPct val="0"/>
              </a:spcBef>
            </a:pPr>
            <a:endParaRPr lang="en-US"/>
          </a:p>
        </p:txBody>
      </p:sp>
      <p:sp>
        <p:nvSpPr>
          <p:cNvPr id="2" name="Date Placeholder 1">
            <a:extLst>
              <a:ext uri="{FF2B5EF4-FFF2-40B4-BE49-F238E27FC236}">
                <a16:creationId xmlns:a16="http://schemas.microsoft.com/office/drawing/2014/main" id="{8AECF0EA-D1A9-FE59-DCC5-BD0CAEF54474}"/>
              </a:ext>
            </a:extLst>
          </p:cNvPr>
          <p:cNvSpPr>
            <a:spLocks noGrp="1"/>
          </p:cNvSpPr>
          <p:nvPr>
            <p:ph type="dt" idx="1"/>
          </p:nvPr>
        </p:nvSpPr>
        <p:spPr/>
        <p:txBody>
          <a:bodyPr/>
          <a:lstStyle/>
          <a:p>
            <a:pPr>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One of the primary functions of the Commission is to offer advice and guidance to the regulated communities under its jurisdiction.  There is an “Attorney of the Day” program that offers guidance on State ethics laws. The Commission also </a:t>
            </a:r>
            <a:r>
              <a:rPr lang="en-US" b="0"/>
              <a:t>has a number of plain language guidance materials on our website, ethics.ny.gov.</a:t>
            </a:r>
          </a:p>
          <a:p>
            <a:pPr>
              <a:spcBef>
                <a:spcPct val="0"/>
              </a:spcBef>
            </a:pPr>
            <a:endParaRPr lang="en-US"/>
          </a:p>
          <a:p>
            <a:pPr>
              <a:spcBef>
                <a:spcPct val="0"/>
              </a:spcBef>
              <a:defRPr/>
            </a:pPr>
            <a:r>
              <a:rPr lang="en-US" b="1"/>
              <a:t>Segue: Our first topic applies to all State officers and employees...</a:t>
            </a:r>
            <a:endParaRPr lang="en-US" b="1">
              <a:cs typeface="Calibri"/>
            </a:endParaRPr>
          </a:p>
          <a:p>
            <a:pPr>
              <a:spcBef>
                <a:spcPct val="0"/>
              </a:spcBef>
            </a:pPr>
            <a:endParaRPr lang="en-US">
              <a:cs typeface="Calibri" pitchFamily="34" charset="0"/>
            </a:endParaRPr>
          </a:p>
        </p:txBody>
      </p:sp>
      <p:sp>
        <p:nvSpPr>
          <p:cNvPr id="2" name="Date Placeholder 1">
            <a:extLst>
              <a:ext uri="{FF2B5EF4-FFF2-40B4-BE49-F238E27FC236}">
                <a16:creationId xmlns:a16="http://schemas.microsoft.com/office/drawing/2014/main" id="{38F3A811-311D-E65E-3EE8-B4D75277B547}"/>
              </a:ext>
            </a:extLst>
          </p:cNvPr>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3692619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pPr>
              <a:defRPr/>
            </a:pPr>
            <a:fld id="{5AAF48F2-EA8E-4487-85DC-BB7E4551E4A1}" type="datetimeFigureOut">
              <a:rPr lang="en-US" smtClean="0"/>
              <a:pPr>
                <a:defRPr/>
              </a:pPr>
              <a:t>5/20/2024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7964364-9AE9-43EB-A8B8-ADED12477A83}" type="slidenum">
              <a:rPr lang="en-US" smtClean="0"/>
              <a:pPr>
                <a:defRPr/>
              </a:pPr>
              <a:t>‹#›</a:t>
            </a:fld>
            <a:endParaRPr lang="en-US"/>
          </a:p>
        </p:txBody>
      </p:sp>
    </p:spTree>
    <p:extLst>
      <p:ext uri="{BB962C8B-B14F-4D97-AF65-F5344CB8AC3E}">
        <p14:creationId xmlns:p14="http://schemas.microsoft.com/office/powerpoint/2010/main" val="4286832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DC3A328-07D5-4648-BFF8-EF88A1F86276}" type="datetimeFigureOut">
              <a:rPr lang="en-US" smtClean="0"/>
              <a:pPr>
                <a:defRPr/>
              </a:pPr>
              <a:t>5/20/2024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BB9CFA-BF94-4619-AEBE-B80654757F2F}" type="slidenum">
              <a:rPr lang="en-US" smtClean="0"/>
              <a:pPr>
                <a:defRPr/>
              </a:pPr>
              <a:t>‹#›</a:t>
            </a:fld>
            <a:endParaRPr lang="en-US"/>
          </a:p>
        </p:txBody>
      </p:sp>
    </p:spTree>
    <p:extLst>
      <p:ext uri="{BB962C8B-B14F-4D97-AF65-F5344CB8AC3E}">
        <p14:creationId xmlns:p14="http://schemas.microsoft.com/office/powerpoint/2010/main" val="683161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4925C30-086A-4A54-89C8-1952090A82B0}" type="datetimeFigureOut">
              <a:rPr lang="en-US" smtClean="0"/>
              <a:pPr>
                <a:defRPr/>
              </a:pPr>
              <a:t>5/20/2024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C92D7A5-588C-473A-8AF3-B8BCFA785104}" type="slidenum">
              <a:rPr lang="en-US" smtClean="0"/>
              <a:pPr>
                <a:defRPr/>
              </a:pPr>
              <a:t>‹#›</a:t>
            </a:fld>
            <a:endParaRPr lang="en-US"/>
          </a:p>
        </p:txBody>
      </p:sp>
    </p:spTree>
    <p:extLst>
      <p:ext uri="{BB962C8B-B14F-4D97-AF65-F5344CB8AC3E}">
        <p14:creationId xmlns:p14="http://schemas.microsoft.com/office/powerpoint/2010/main" val="560250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9036770-DC2F-43B6-93BD-20EA5498AD59}" type="datetimeFigureOut">
              <a:rPr lang="en-US" smtClean="0"/>
              <a:pPr>
                <a:defRPr/>
              </a:pPr>
              <a:t>5/20/2024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47E4DDE-34A4-446C-851B-EDCCD219090F}" type="slidenum">
              <a:rPr lang="en-US" smtClean="0"/>
              <a:pPr>
                <a:defRPr/>
              </a:pPr>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666707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9036770-DC2F-43B6-93BD-20EA5498AD59}" type="datetimeFigureOut">
              <a:rPr lang="en-US" smtClean="0"/>
              <a:pPr>
                <a:defRPr/>
              </a:pPr>
              <a:t>5/20/2024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47E4DDE-34A4-446C-851B-EDCCD219090F}" type="slidenum">
              <a:rPr lang="en-US" smtClean="0"/>
              <a:pPr>
                <a:defRPr/>
              </a:pPr>
              <a:t>‹#›</a:t>
            </a:fld>
            <a:endParaRPr lang="en-US"/>
          </a:p>
        </p:txBody>
      </p:sp>
    </p:spTree>
    <p:extLst>
      <p:ext uri="{BB962C8B-B14F-4D97-AF65-F5344CB8AC3E}">
        <p14:creationId xmlns:p14="http://schemas.microsoft.com/office/powerpoint/2010/main" val="4262162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2B219290-C595-4AF9-BED6-F33E4D87626B}" type="datetimeFigureOut">
              <a:rPr lang="en-US" smtClean="0"/>
              <a:pPr>
                <a:defRPr/>
              </a:pPr>
              <a:t>5/20/2024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A00DFAE-5C10-45C1-B9C8-91E275E279B8}" type="slidenum">
              <a:rPr lang="en-US" smtClean="0"/>
              <a:pPr>
                <a:defRPr/>
              </a:pPr>
              <a:t>‹#›</a:t>
            </a:fld>
            <a:endParaRPr lang="en-US"/>
          </a:p>
        </p:txBody>
      </p:sp>
    </p:spTree>
    <p:extLst>
      <p:ext uri="{BB962C8B-B14F-4D97-AF65-F5344CB8AC3E}">
        <p14:creationId xmlns:p14="http://schemas.microsoft.com/office/powerpoint/2010/main" val="2424928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577C0777-F17E-4862-BEBF-5C1333B650E9}" type="datetimeFigureOut">
              <a:rPr lang="en-US" smtClean="0"/>
              <a:pPr>
                <a:defRPr/>
              </a:pPr>
              <a:t>5/20/2024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7796F07-C73A-4E26-8472-8089B72248A1}" type="slidenum">
              <a:rPr lang="en-US" smtClean="0"/>
              <a:pPr>
                <a:defRPr/>
              </a:pPr>
              <a:t>‹#›</a:t>
            </a:fld>
            <a:endParaRPr lang="en-US"/>
          </a:p>
        </p:txBody>
      </p:sp>
    </p:spTree>
    <p:extLst>
      <p:ext uri="{BB962C8B-B14F-4D97-AF65-F5344CB8AC3E}">
        <p14:creationId xmlns:p14="http://schemas.microsoft.com/office/powerpoint/2010/main" val="254970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F6C3FAC-67E3-4477-A4A6-3EE956A72D90}" type="datetimeFigureOut">
              <a:rPr lang="en-US" smtClean="0"/>
              <a:pPr>
                <a:defRPr/>
              </a:pPr>
              <a:t>5/20/2024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A600DBC-A6A4-4D70-857D-81B1527E0DD1}" type="slidenum">
              <a:rPr lang="en-US" smtClean="0"/>
              <a:pPr>
                <a:defRPr/>
              </a:pPr>
              <a:t>‹#›</a:t>
            </a:fld>
            <a:endParaRPr lang="en-US"/>
          </a:p>
        </p:txBody>
      </p:sp>
    </p:spTree>
    <p:extLst>
      <p:ext uri="{BB962C8B-B14F-4D97-AF65-F5344CB8AC3E}">
        <p14:creationId xmlns:p14="http://schemas.microsoft.com/office/powerpoint/2010/main" val="1439362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F94272A-9A2A-4AC1-8B61-04106B97DB65}" type="datetimeFigureOut">
              <a:rPr lang="en-US" smtClean="0"/>
              <a:pPr>
                <a:defRPr/>
              </a:pPr>
              <a:t>5/20/2024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F5576D9-8B61-4563-B550-1ED9301CC688}" type="slidenum">
              <a:rPr lang="en-US" smtClean="0"/>
              <a:pPr>
                <a:defRPr/>
              </a:pPr>
              <a:t>‹#›</a:t>
            </a:fld>
            <a:endParaRPr lang="en-US"/>
          </a:p>
        </p:txBody>
      </p:sp>
    </p:spTree>
    <p:extLst>
      <p:ext uri="{BB962C8B-B14F-4D97-AF65-F5344CB8AC3E}">
        <p14:creationId xmlns:p14="http://schemas.microsoft.com/office/powerpoint/2010/main" val="160588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Quote">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CF18709-953C-4E95-82A8-55E4E6488F09}" type="datetime1">
              <a:rPr lang="en-US" smtClean="0"/>
              <a:t>5/20/2024</a:t>
            </a:fld>
            <a:endParaRPr lang="en-US"/>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a:p>
        </p:txBody>
      </p:sp>
      <p:sp>
        <p:nvSpPr>
          <p:cNvPr id="7" name="Picture Placeholder 6">
            <a:extLst>
              <a:ext uri="{FF2B5EF4-FFF2-40B4-BE49-F238E27FC236}">
                <a16:creationId xmlns:a16="http://schemas.microsoft.com/office/drawing/2014/main" id="{2364FFEF-B933-46C6-A918-A80C987DB70F}"/>
              </a:ext>
            </a:extLst>
          </p:cNvPr>
          <p:cNvSpPr>
            <a:spLocks noGrp="1"/>
          </p:cNvSpPr>
          <p:nvPr>
            <p:ph type="pic" sz="quarter" idx="10"/>
          </p:nvPr>
        </p:nvSpPr>
        <p:spPr>
          <a:xfrm>
            <a:off x="1022147" y="0"/>
            <a:ext cx="3938588" cy="6400800"/>
          </a:xfrm>
        </p:spPr>
        <p:txBody>
          <a:bodyPr/>
          <a:lstStyle/>
          <a:p>
            <a:r>
              <a:rPr lang="en-US"/>
              <a:t>Click icon to add picture</a:t>
            </a:r>
          </a:p>
        </p:txBody>
      </p:sp>
      <p:pic>
        <p:nvPicPr>
          <p:cNvPr id="4" name="Picture 3" hidden="1">
            <a:extLst>
              <a:ext uri="{FF2B5EF4-FFF2-40B4-BE49-F238E27FC236}">
                <a16:creationId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a16="http://schemas.microsoft.com/office/drawing/2014/main" id="{E3BE48E1-D3BE-4B52-B2EC-13A514CB0530}"/>
              </a:ext>
            </a:extLst>
          </p:cNvPr>
          <p:cNvSpPr>
            <a:spLocks noGrp="1"/>
          </p:cNvSpPr>
          <p:nvPr>
            <p:ph type="title"/>
          </p:nvPr>
        </p:nvSpPr>
        <p:spPr>
          <a:xfrm>
            <a:off x="5947966" y="2105933"/>
            <a:ext cx="5297883" cy="2237467"/>
          </a:xfrm>
        </p:spPr>
        <p:txBody>
          <a:bodyPr anchor="t">
            <a:normAutofit/>
          </a:bodyPr>
          <a:lstStyle>
            <a:lvl1pPr>
              <a:lnSpc>
                <a:spcPct val="150000"/>
              </a:lnSpc>
              <a:spcBef>
                <a:spcPts val="1000"/>
              </a:spcBef>
              <a:defRPr sz="2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84697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B3708BB-526D-40B7-B71D-F0455DEADB23}" type="datetimeFigureOut">
              <a:rPr lang="en-US" smtClean="0"/>
              <a:pPr>
                <a:defRPr/>
              </a:pPr>
              <a:t>5/20/2024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9DD48FE-32F6-482E-9257-A49FA960735B}" type="slidenum">
              <a:rPr lang="en-US" smtClean="0"/>
              <a:pPr>
                <a:defRPr/>
              </a:pPr>
              <a:t>‹#›</a:t>
            </a:fld>
            <a:endParaRPr lang="en-US"/>
          </a:p>
        </p:txBody>
      </p:sp>
    </p:spTree>
    <p:extLst>
      <p:ext uri="{BB962C8B-B14F-4D97-AF65-F5344CB8AC3E}">
        <p14:creationId xmlns:p14="http://schemas.microsoft.com/office/powerpoint/2010/main" val="3351400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ACB3E28F-7CB4-4C43-88B5-6E1D253CA015}" type="datetimeFigureOut">
              <a:rPr lang="en-US" smtClean="0"/>
              <a:pPr>
                <a:defRPr/>
              </a:pPr>
              <a:t>5/20/2024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5099E81-7B72-49C2-BDED-F2930720EACD}" type="slidenum">
              <a:rPr lang="en-US" smtClean="0"/>
              <a:pPr>
                <a:defRPr/>
              </a:pPr>
              <a:t>‹#›</a:t>
            </a:fld>
            <a:endParaRPr lang="en-US"/>
          </a:p>
        </p:txBody>
      </p:sp>
    </p:spTree>
    <p:extLst>
      <p:ext uri="{BB962C8B-B14F-4D97-AF65-F5344CB8AC3E}">
        <p14:creationId xmlns:p14="http://schemas.microsoft.com/office/powerpoint/2010/main" val="313070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708132C-A486-411A-8341-48FFB6D5E7B2}" type="datetimeFigureOut">
              <a:rPr lang="en-US" smtClean="0"/>
              <a:pPr>
                <a:defRPr/>
              </a:pPr>
              <a:t>5/20/2024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FD3D345-867A-4D03-B0D8-01C48AD889D6}" type="slidenum">
              <a:rPr lang="en-US" smtClean="0"/>
              <a:pPr>
                <a:defRPr/>
              </a:pPr>
              <a:t>‹#›</a:t>
            </a:fld>
            <a:endParaRPr lang="en-US"/>
          </a:p>
        </p:txBody>
      </p:sp>
    </p:spTree>
    <p:extLst>
      <p:ext uri="{BB962C8B-B14F-4D97-AF65-F5344CB8AC3E}">
        <p14:creationId xmlns:p14="http://schemas.microsoft.com/office/powerpoint/2010/main" val="754482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BC336563-2C79-49F7-9F50-927657945C32}" type="datetimeFigureOut">
              <a:rPr lang="en-US" smtClean="0"/>
              <a:pPr>
                <a:defRPr/>
              </a:pPr>
              <a:t>5/20/2024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E3B0046-F35F-4E98-9885-BFE61B5E6B1F}" type="slidenum">
              <a:rPr lang="en-US" smtClean="0"/>
              <a:pPr>
                <a:defRPr/>
              </a:pPr>
              <a:t>‹#›</a:t>
            </a:fld>
            <a:endParaRPr lang="en-US"/>
          </a:p>
        </p:txBody>
      </p:sp>
    </p:spTree>
    <p:extLst>
      <p:ext uri="{BB962C8B-B14F-4D97-AF65-F5344CB8AC3E}">
        <p14:creationId xmlns:p14="http://schemas.microsoft.com/office/powerpoint/2010/main" val="2027949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7F76EB35-D060-4E44-BC58-5948C84EE85C}" type="datetimeFigureOut">
              <a:rPr lang="en-US" smtClean="0"/>
              <a:pPr>
                <a:defRPr/>
              </a:pPr>
              <a:t>5/20/2024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EEF88D7-8658-4AFF-B4AC-D1AC11F0933D}" type="slidenum">
              <a:rPr lang="en-US" smtClean="0"/>
              <a:pPr>
                <a:defRPr/>
              </a:pPr>
              <a:t>‹#›</a:t>
            </a:fld>
            <a:endParaRPr lang="en-US"/>
          </a:p>
        </p:txBody>
      </p:sp>
    </p:spTree>
    <p:extLst>
      <p:ext uri="{BB962C8B-B14F-4D97-AF65-F5344CB8AC3E}">
        <p14:creationId xmlns:p14="http://schemas.microsoft.com/office/powerpoint/2010/main" val="863103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D21EBDD-65AC-4A60-9868-8705745AF2F2}" type="datetimeFigureOut">
              <a:rPr lang="en-US" smtClean="0"/>
              <a:pPr>
                <a:defRPr/>
              </a:pPr>
              <a:t>5/20/2024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B19DE7F-3051-4840-A237-30D64BE24451}" type="slidenum">
              <a:rPr lang="en-US" smtClean="0"/>
              <a:pPr>
                <a:defRPr/>
              </a:pPr>
              <a:t>‹#›</a:t>
            </a:fld>
            <a:endParaRPr lang="en-US"/>
          </a:p>
        </p:txBody>
      </p:sp>
    </p:spTree>
    <p:extLst>
      <p:ext uri="{BB962C8B-B14F-4D97-AF65-F5344CB8AC3E}">
        <p14:creationId xmlns:p14="http://schemas.microsoft.com/office/powerpoint/2010/main" val="2256493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AC7D8C0-13CB-432D-9964-E8927E31964B}" type="datetimeFigureOut">
              <a:rPr lang="en-US" smtClean="0"/>
              <a:pPr>
                <a:defRPr/>
              </a:pPr>
              <a:t>5/20/2024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F2A6A53-9BCA-47B7-816C-5E29650E78EF}" type="slidenum">
              <a:rPr lang="en-US" smtClean="0"/>
              <a:pPr>
                <a:defRPr/>
              </a:pPr>
              <a:t>‹#›</a:t>
            </a:fld>
            <a:endParaRPr lang="en-US"/>
          </a:p>
        </p:txBody>
      </p:sp>
    </p:spTree>
    <p:extLst>
      <p:ext uri="{BB962C8B-B14F-4D97-AF65-F5344CB8AC3E}">
        <p14:creationId xmlns:p14="http://schemas.microsoft.com/office/powerpoint/2010/main" val="620726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63D1E23-F649-4F11-A32F-46B7F53567DB}" type="datetimeFigureOut">
              <a:rPr lang="en-US" smtClean="0"/>
              <a:pPr>
                <a:defRPr/>
              </a:pPr>
              <a:t>5/20/2024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A8816F3-8B5B-4C59-9ED6-7C1F1C8B9AA4}" type="slidenum">
              <a:rPr lang="en-US" smtClean="0"/>
              <a:pPr>
                <a:defRPr/>
              </a:pPr>
              <a:t>‹#›</a:t>
            </a:fld>
            <a:endParaRPr lang="en-US"/>
          </a:p>
        </p:txBody>
      </p:sp>
    </p:spTree>
    <p:extLst>
      <p:ext uri="{BB962C8B-B14F-4D97-AF65-F5344CB8AC3E}">
        <p14:creationId xmlns:p14="http://schemas.microsoft.com/office/powerpoint/2010/main" val="1409857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fld id="{69036770-DC2F-43B6-93BD-20EA5498AD59}" type="datetimeFigureOut">
              <a:rPr lang="en-US" smtClean="0"/>
              <a:pPr>
                <a:defRPr/>
              </a:pPr>
              <a:t>5/20/2024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fld id="{F47E4DDE-34A4-446C-851B-EDCCD219090F}" type="slidenum">
              <a:rPr lang="en-US" smtClean="0"/>
              <a:pPr>
                <a:defRPr/>
              </a:pPr>
              <a:t>‹#›</a:t>
            </a:fld>
            <a:endParaRPr lang="en-US"/>
          </a:p>
        </p:txBody>
      </p:sp>
    </p:spTree>
    <p:extLst>
      <p:ext uri="{BB962C8B-B14F-4D97-AF65-F5344CB8AC3E}">
        <p14:creationId xmlns:p14="http://schemas.microsoft.com/office/powerpoint/2010/main" val="416969037"/>
      </p:ext>
    </p:extLst>
  </p:cSld>
  <p:clrMap bg1="dk1" tx1="lt1" bg2="dk2" tx2="lt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sv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33.sv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6.sv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60.jpeg"/><Relationship Id="rId7"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54.sv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66.jpeg"/><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54.sv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image" Target="../media/image122.jpeg"/><Relationship Id="rId4" Type="http://schemas.openxmlformats.org/officeDocument/2006/relationships/image" Target="../media/image121.png"/></Relationships>
</file>

<file path=ppt/slides/_rels/slide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33.png"/><Relationship Id="rId2" Type="http://schemas.openxmlformats.org/officeDocument/2006/relationships/notesSlide" Target="../notesSlides/notesSlide69.xml"/><Relationship Id="rId1" Type="http://schemas.openxmlformats.org/officeDocument/2006/relationships/slideLayout" Target="../slideLayouts/slideLayout1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svg"/><Relationship Id="rId18" Type="http://schemas.openxmlformats.org/officeDocument/2006/relationships/image" Target="../media/image145.png"/><Relationship Id="rId3" Type="http://schemas.openxmlformats.org/officeDocument/2006/relationships/diagramData" Target="../diagrams/data15.xml"/><Relationship Id="rId7" Type="http://schemas.microsoft.com/office/2007/relationships/diagramDrawing" Target="../diagrams/drawing15.xml"/><Relationship Id="rId12" Type="http://schemas.openxmlformats.org/officeDocument/2006/relationships/image" Target="../media/image139.png"/><Relationship Id="rId17" Type="http://schemas.openxmlformats.org/officeDocument/2006/relationships/image" Target="../media/image144.svg"/><Relationship Id="rId2" Type="http://schemas.openxmlformats.org/officeDocument/2006/relationships/notesSlide" Target="../notesSlides/notesSlide71.xml"/><Relationship Id="rId16"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image" Target="../media/image138.svg"/><Relationship Id="rId5" Type="http://schemas.openxmlformats.org/officeDocument/2006/relationships/diagramQuickStyle" Target="../diagrams/quickStyle15.xml"/><Relationship Id="rId15" Type="http://schemas.openxmlformats.org/officeDocument/2006/relationships/image" Target="../media/image142.svg"/><Relationship Id="rId10" Type="http://schemas.openxmlformats.org/officeDocument/2006/relationships/image" Target="../media/image137.png"/><Relationship Id="rId19" Type="http://schemas.openxmlformats.org/officeDocument/2006/relationships/image" Target="../media/image146.svg"/><Relationship Id="rId4" Type="http://schemas.openxmlformats.org/officeDocument/2006/relationships/diagramLayout" Target="../diagrams/layout15.xml"/><Relationship Id="rId9" Type="http://schemas.openxmlformats.org/officeDocument/2006/relationships/image" Target="../media/image136.svg"/><Relationship Id="rId14" Type="http://schemas.openxmlformats.org/officeDocument/2006/relationships/image" Target="../media/image141.png"/></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54.svg"/><Relationship Id="rId5" Type="http://schemas.openxmlformats.org/officeDocument/2006/relationships/image" Target="../media/image153.png"/><Relationship Id="rId4" Type="http://schemas.openxmlformats.org/officeDocument/2006/relationships/image" Target="../media/image152.svg"/><Relationship Id="rId9" Type="http://schemas.openxmlformats.org/officeDocument/2006/relationships/image" Target="../media/image157.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0A50B8-BB5B-DCC1-9CC1-0D058B5E85F8}"/>
              </a:ext>
            </a:extLst>
          </p:cNvPr>
          <p:cNvSpPr/>
          <p:nvPr/>
        </p:nvSpPr>
        <p:spPr>
          <a:xfrm>
            <a:off x="6939815" y="1"/>
            <a:ext cx="5252185" cy="6864534"/>
          </a:xfrm>
          <a:prstGeom prst="rect">
            <a:avLst/>
          </a:prstGeom>
          <a:solidFill>
            <a:srgbClr val="1D4A64"/>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C994D2-71CF-4785-A690-82F815F732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40" r="38734"/>
          <a:stretch/>
        </p:blipFill>
        <p:spPr>
          <a:xfrm>
            <a:off x="0" y="0"/>
            <a:ext cx="6939815" cy="6864534"/>
          </a:xfrm>
          <a:prstGeom prst="rect">
            <a:avLst/>
          </a:prstGeom>
        </p:spPr>
      </p:pic>
      <p:sp>
        <p:nvSpPr>
          <p:cNvPr id="3" name="TextBox 2">
            <a:extLst>
              <a:ext uri="{FF2B5EF4-FFF2-40B4-BE49-F238E27FC236}">
                <a16:creationId xmlns:a16="http://schemas.microsoft.com/office/drawing/2014/main" id="{9AE59750-62B7-9C03-7347-6CDCFE357906}"/>
              </a:ext>
            </a:extLst>
          </p:cNvPr>
          <p:cNvSpPr txBox="1"/>
          <p:nvPr/>
        </p:nvSpPr>
        <p:spPr>
          <a:xfrm>
            <a:off x="7220932" y="1265762"/>
            <a:ext cx="4971068" cy="3785652"/>
          </a:xfrm>
          <a:prstGeom prst="rect">
            <a:avLst/>
          </a:prstGeom>
          <a:noFill/>
        </p:spPr>
        <p:txBody>
          <a:bodyPr wrap="square">
            <a:spAutoFit/>
          </a:bodyPr>
          <a:lstStyle/>
          <a:p>
            <a:r>
              <a:rPr lang="en-US" sz="6000" b="1" u="sng">
                <a:effectLst>
                  <a:outerShdw blurRad="38100" dist="38100" dir="2700000" algn="tl">
                    <a:srgbClr val="000000">
                      <a:alpha val="43137"/>
                    </a:srgbClr>
                  </a:outerShdw>
                </a:effectLst>
                <a:latin typeface="Minion Pro SmBd" panose="02040603060306020203" pitchFamily="18" charset="0"/>
              </a:rPr>
              <a:t>C</a:t>
            </a:r>
            <a:r>
              <a:rPr lang="en-US" sz="5800" b="1">
                <a:effectLst>
                  <a:outerShdw blurRad="38100" dist="38100" dir="2700000" algn="tl">
                    <a:srgbClr val="000000">
                      <a:alpha val="43137"/>
                    </a:srgbClr>
                  </a:outerShdw>
                </a:effectLst>
                <a:latin typeface="Minion Pro SmBd" panose="02040603060306020203" pitchFamily="18" charset="0"/>
              </a:rPr>
              <a:t>omprehensive </a:t>
            </a:r>
          </a:p>
          <a:p>
            <a:r>
              <a:rPr lang="en-US" sz="6000" b="1" u="sng">
                <a:solidFill>
                  <a:srgbClr val="E29813"/>
                </a:solidFill>
                <a:effectLst>
                  <a:outerShdw blurRad="38100" dist="38100" dir="2700000" algn="tl">
                    <a:srgbClr val="000000">
                      <a:alpha val="43137"/>
                    </a:srgbClr>
                  </a:outerShdw>
                </a:effectLst>
                <a:latin typeface="Minion Pro SmBd" panose="02040603060306020203" pitchFamily="18" charset="0"/>
              </a:rPr>
              <a:t>E</a:t>
            </a:r>
            <a:r>
              <a:rPr lang="en-US" sz="5800" b="1">
                <a:solidFill>
                  <a:srgbClr val="E29813"/>
                </a:solidFill>
                <a:effectLst>
                  <a:outerShdw blurRad="38100" dist="38100" dir="2700000" algn="tl">
                    <a:srgbClr val="000000">
                      <a:alpha val="43137"/>
                    </a:srgbClr>
                  </a:outerShdw>
                </a:effectLst>
                <a:latin typeface="Minion Pro SmBd" panose="02040603060306020203" pitchFamily="18" charset="0"/>
              </a:rPr>
              <a:t>thics </a:t>
            </a:r>
          </a:p>
          <a:p>
            <a:r>
              <a:rPr lang="en-US" sz="6000" b="1" u="sng">
                <a:effectLst>
                  <a:outerShdw blurRad="38100" dist="38100" dir="2700000" algn="tl">
                    <a:srgbClr val="000000">
                      <a:alpha val="43137"/>
                    </a:srgbClr>
                  </a:outerShdw>
                </a:effectLst>
                <a:latin typeface="Minion Pro SmBd" panose="02040603060306020203" pitchFamily="18" charset="0"/>
              </a:rPr>
              <a:t>T</a:t>
            </a:r>
            <a:r>
              <a:rPr lang="en-US" sz="5800" b="1">
                <a:effectLst>
                  <a:outerShdw blurRad="38100" dist="38100" dir="2700000" algn="tl">
                    <a:srgbClr val="000000">
                      <a:alpha val="43137"/>
                    </a:srgbClr>
                  </a:outerShdw>
                </a:effectLst>
                <a:latin typeface="Minion Pro SmBd" panose="02040603060306020203" pitchFamily="18" charset="0"/>
              </a:rPr>
              <a:t>raining </a:t>
            </a:r>
          </a:p>
          <a:p>
            <a:r>
              <a:rPr lang="en-US" sz="6000" b="1" u="sng">
                <a:solidFill>
                  <a:srgbClr val="E29813"/>
                </a:solidFill>
                <a:effectLst>
                  <a:outerShdw blurRad="38100" dist="38100" dir="2700000" algn="tl">
                    <a:srgbClr val="000000">
                      <a:alpha val="43137"/>
                    </a:srgbClr>
                  </a:outerShdw>
                </a:effectLst>
                <a:latin typeface="Minion Pro SmBd" panose="02040603060306020203" pitchFamily="18" charset="0"/>
              </a:rPr>
              <a:t>C</a:t>
            </a:r>
            <a:r>
              <a:rPr lang="en-US" sz="5800" b="1">
                <a:solidFill>
                  <a:srgbClr val="E29813"/>
                </a:solidFill>
                <a:effectLst>
                  <a:outerShdw blurRad="38100" dist="38100" dir="2700000" algn="tl">
                    <a:srgbClr val="000000">
                      <a:alpha val="43137"/>
                    </a:srgbClr>
                  </a:outerShdw>
                </a:effectLst>
                <a:latin typeface="Minion Pro SmBd" panose="02040603060306020203" pitchFamily="18" charset="0"/>
              </a:rPr>
              <a:t>ourse</a:t>
            </a:r>
          </a:p>
        </p:txBody>
      </p:sp>
      <p:sp>
        <p:nvSpPr>
          <p:cNvPr id="2" name="TextBox 1">
            <a:extLst>
              <a:ext uri="{FF2B5EF4-FFF2-40B4-BE49-F238E27FC236}">
                <a16:creationId xmlns:a16="http://schemas.microsoft.com/office/drawing/2014/main" id="{2CDF7666-8948-CDDF-FCFF-B04F0907A870}"/>
              </a:ext>
            </a:extLst>
          </p:cNvPr>
          <p:cNvSpPr txBox="1"/>
          <p:nvPr/>
        </p:nvSpPr>
        <p:spPr>
          <a:xfrm>
            <a:off x="9496726" y="6317175"/>
            <a:ext cx="2789382" cy="400110"/>
          </a:xfrm>
          <a:prstGeom prst="rect">
            <a:avLst/>
          </a:prstGeom>
          <a:noFill/>
        </p:spPr>
        <p:txBody>
          <a:bodyPr wrap="square" rtlCol="0">
            <a:spAutoFit/>
          </a:bodyPr>
          <a:lstStyle/>
          <a:p>
            <a:r>
              <a:rPr lang="en-US" sz="2000" b="1" i="1"/>
              <a:t>December 2023 </a:t>
            </a:r>
            <a:r>
              <a:rPr lang="en-US" sz="2000" b="1" i="1" dirty="0"/>
              <a:t>Edition</a:t>
            </a:r>
          </a:p>
        </p:txBody>
      </p:sp>
    </p:spTree>
  </p:cSld>
  <p:clrMapOvr>
    <a:masterClrMapping/>
  </p:clrMapOvr>
  <mc:AlternateContent xmlns:mc="http://schemas.openxmlformats.org/markup-compatibility/2006" xmlns:p14="http://schemas.microsoft.com/office/powerpoint/2010/main">
    <mc:Choice Requires="p14">
      <p:transition spd="slow" p14:dur="2000" advTm="16532"/>
    </mc:Choice>
    <mc:Fallback xmlns="">
      <p:transition spd="slow" advTm="16532"/>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Title 1"/>
          <p:cNvSpPr>
            <a:spLocks noGrp="1"/>
          </p:cNvSpPr>
          <p:nvPr>
            <p:ph type="ctrTitle"/>
          </p:nvPr>
        </p:nvSpPr>
        <p:spPr>
          <a:xfrm>
            <a:off x="2448951" y="5279271"/>
            <a:ext cx="9144000" cy="1383744"/>
          </a:xfrm>
        </p:spPr>
        <p:txBody>
          <a:bodyPr>
            <a:normAutofit fontScale="90000"/>
          </a:bodyPr>
          <a:lstStyle/>
          <a:p>
            <a:r>
              <a:rPr lang="en-US">
                <a:solidFill>
                  <a:schemeClr val="tx1"/>
                </a:solidFill>
              </a:rPr>
              <a:t>Conflicts of Interest</a:t>
            </a:r>
          </a:p>
        </p:txBody>
      </p:sp>
      <p:pic>
        <p:nvPicPr>
          <p:cNvPr id="4" name="Picture 3" descr="A picture containing indoor, electronics, keyboard&#10;&#10;Description automatically generated">
            <a:extLst>
              <a:ext uri="{FF2B5EF4-FFF2-40B4-BE49-F238E27FC236}">
                <a16:creationId xmlns:a16="http://schemas.microsoft.com/office/drawing/2014/main" id="{C799FB01-C0EB-1BC1-C494-F20985854045}"/>
              </a:ext>
            </a:extLst>
          </p:cNvPr>
          <p:cNvPicPr>
            <a:picLocks noChangeAspect="1"/>
          </p:cNvPicPr>
          <p:nvPr/>
        </p:nvPicPr>
        <p:blipFill rotWithShape="1">
          <a:blip r:embed="rId3">
            <a:extLst>
              <a:ext uri="{28A0092B-C50C-407E-A947-70E740481C1C}">
                <a14:useLocalDpi xmlns:a14="http://schemas.microsoft.com/office/drawing/2010/main" val="0"/>
              </a:ext>
            </a:extLst>
          </a:blip>
          <a:srcRect t="37582" r="-1" b="18830"/>
          <a:stretch/>
        </p:blipFill>
        <p:spPr>
          <a:xfrm>
            <a:off x="0" y="645980"/>
            <a:ext cx="12191999" cy="3457447"/>
          </a:xfrm>
          <a:prstGeom prst="rect">
            <a:avLst/>
          </a:prstGeom>
        </p:spPr>
      </p:pic>
      <p:sp>
        <p:nvSpPr>
          <p:cNvPr id="6" name="TextBox 5">
            <a:extLst>
              <a:ext uri="{FF2B5EF4-FFF2-40B4-BE49-F238E27FC236}">
                <a16:creationId xmlns:a16="http://schemas.microsoft.com/office/drawing/2014/main" id="{FA110F70-FA36-1EC4-7556-E176491192EC}"/>
              </a:ext>
            </a:extLst>
          </p:cNvPr>
          <p:cNvSpPr txBox="1"/>
          <p:nvPr/>
        </p:nvSpPr>
        <p:spPr>
          <a:xfrm>
            <a:off x="2899117" y="4792447"/>
            <a:ext cx="8243668" cy="584775"/>
          </a:xfrm>
          <a:prstGeom prst="rect">
            <a:avLst/>
          </a:prstGeom>
          <a:noFill/>
        </p:spPr>
        <p:txBody>
          <a:bodyPr wrap="square">
            <a:spAutoFit/>
          </a:bodyPr>
          <a:lstStyle/>
          <a:p>
            <a:pPr algn="r" fontAlgn="auto">
              <a:spcAft>
                <a:spcPts val="0"/>
              </a:spcAft>
              <a:buClr>
                <a:schemeClr val="bg2">
                  <a:lumMod val="40000"/>
                  <a:lumOff val="60000"/>
                </a:schemeClr>
              </a:buClr>
              <a:buFont typeface="Wingdings 3" charset="2"/>
              <a:buNone/>
              <a:defRPr/>
            </a:pPr>
            <a:r>
              <a:rPr lang="en-US" sz="3200"/>
              <a:t>Public Officers Law § 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682B4B6-5D6C-B048-37EE-B24A39581FDA}"/>
              </a:ext>
            </a:extLst>
          </p:cNvPr>
          <p:cNvSpPr txBox="1"/>
          <p:nvPr/>
        </p:nvSpPr>
        <p:spPr>
          <a:xfrm>
            <a:off x="5423840" y="109565"/>
            <a:ext cx="6651171"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5400" b="1">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effectLst>
                  <a:outerShdw blurRad="38100" dist="38100" dir="2700000" algn="tl">
                    <a:srgbClr val="000000">
                      <a:alpha val="43137"/>
                    </a:srgbClr>
                  </a:outerShdw>
                </a:effectLst>
                <a:latin typeface="+mj-lt"/>
                <a:ea typeface="+mj-ea"/>
                <a:cs typeface="+mj-cs"/>
              </a:rPr>
              <a:t>The General Rule</a:t>
            </a:r>
          </a:p>
        </p:txBody>
      </p:sp>
      <p:sp>
        <p:nvSpPr>
          <p:cNvPr id="3" name="Content Placeholder 2"/>
          <p:cNvSpPr>
            <a:spLocks noGrp="1"/>
          </p:cNvSpPr>
          <p:nvPr>
            <p:ph idx="1"/>
          </p:nvPr>
        </p:nvSpPr>
        <p:spPr>
          <a:xfrm>
            <a:off x="5587125" y="1435128"/>
            <a:ext cx="6487886" cy="4351338"/>
          </a:xfrm>
        </p:spPr>
        <p:txBody>
          <a:bodyPr vert="horz" lIns="91440" tIns="45720" rIns="91440" bIns="45720" rtlCol="0">
            <a:normAutofit/>
          </a:bodyPr>
          <a:lstStyle/>
          <a:p>
            <a:pPr marL="0" indent="0" fontAlgn="auto">
              <a:spcAft>
                <a:spcPts val="0"/>
              </a:spcAft>
              <a:buClr>
                <a:schemeClr val="bg2">
                  <a:lumMod val="40000"/>
                  <a:lumOff val="60000"/>
                </a:schemeClr>
              </a:buClr>
              <a:buNone/>
              <a:defRPr/>
            </a:pPr>
            <a:r>
              <a:rPr lang="en-US" b="1">
                <a:effectLst>
                  <a:outerShdw blurRad="38100" dist="38100" dir="2700000" algn="tl">
                    <a:srgbClr val="000000">
                      <a:alpha val="43137"/>
                    </a:srgbClr>
                  </a:outerShdw>
                </a:effectLst>
              </a:rPr>
              <a:t>New York State officers and employees, and members of the Legislature and legislative employees shall not… </a:t>
            </a:r>
          </a:p>
        </p:txBody>
      </p:sp>
      <p:pic>
        <p:nvPicPr>
          <p:cNvPr id="55299" name="Picture 7"/>
          <p:cNvPicPr>
            <a:picLocks noChangeAspect="1"/>
          </p:cNvPicPr>
          <p:nvPr/>
        </p:nvPicPr>
        <p:blipFill rotWithShape="1">
          <a:blip r:embed="rId3"/>
          <a:srcRect l="30698" t="-1" r="7660" b="-1"/>
          <a:stretch/>
        </p:blipFill>
        <p:spPr bwMode="auto">
          <a:xfrm>
            <a:off x="0" y="0"/>
            <a:ext cx="5141843" cy="6858000"/>
          </a:xfrm>
          <a:prstGeom prst="rect">
            <a:avLst/>
          </a:prstGeom>
        </p:spPr>
      </p:pic>
      <p:sp>
        <p:nvSpPr>
          <p:cNvPr id="6" name="TextBox 5">
            <a:extLst>
              <a:ext uri="{FF2B5EF4-FFF2-40B4-BE49-F238E27FC236}">
                <a16:creationId xmlns:a16="http://schemas.microsoft.com/office/drawing/2014/main" id="{F71CD9D5-029E-E4F2-816B-6B31B433A799}"/>
              </a:ext>
            </a:extLst>
          </p:cNvPr>
          <p:cNvSpPr txBox="1"/>
          <p:nvPr/>
        </p:nvSpPr>
        <p:spPr>
          <a:xfrm>
            <a:off x="5305128" y="3080571"/>
            <a:ext cx="6769883" cy="3539430"/>
          </a:xfrm>
          <a:prstGeom prst="rect">
            <a:avLst/>
          </a:prstGeom>
          <a:noFill/>
        </p:spPr>
        <p:txBody>
          <a:bodyPr wrap="square">
            <a:spAutoFit/>
          </a:bodyPr>
          <a:lstStyle/>
          <a:p>
            <a:pPr marL="91440" lvl="1" indent="0" algn="ctr" fontAlgn="auto">
              <a:spcBef>
                <a:spcPts val="0"/>
              </a:spcBef>
              <a:spcAft>
                <a:spcPts val="0"/>
              </a:spcAft>
              <a:buClr>
                <a:schemeClr val="bg2">
                  <a:lumMod val="40000"/>
                  <a:lumOff val="60000"/>
                </a:schemeClr>
              </a:buClr>
              <a:buFont typeface="Wingdings 3" charset="2"/>
              <a:buNone/>
              <a:defRPr/>
            </a:pPr>
            <a:r>
              <a:rPr lang="en-US" sz="2800" b="1">
                <a:solidFill>
                  <a:schemeClr val="accent6">
                    <a:lumMod val="40000"/>
                    <a:lumOff val="60000"/>
                  </a:schemeClr>
                </a:solidFill>
              </a:rPr>
              <a:t>“have any interest, financial or otherwise, </a:t>
            </a:r>
          </a:p>
          <a:p>
            <a:pPr marL="91440" lvl="1" indent="0" algn="ctr" fontAlgn="auto">
              <a:spcBef>
                <a:spcPts val="0"/>
              </a:spcBef>
              <a:spcAft>
                <a:spcPts val="0"/>
              </a:spcAft>
              <a:buClr>
                <a:schemeClr val="bg2">
                  <a:lumMod val="40000"/>
                  <a:lumOff val="60000"/>
                </a:schemeClr>
              </a:buClr>
              <a:buFont typeface="Wingdings 3" charset="2"/>
              <a:buNone/>
              <a:defRPr/>
            </a:pPr>
            <a:r>
              <a:rPr lang="en-US" sz="2800" b="1">
                <a:solidFill>
                  <a:schemeClr val="accent6">
                    <a:lumMod val="40000"/>
                    <a:lumOff val="60000"/>
                  </a:schemeClr>
                </a:solidFill>
              </a:rPr>
              <a:t>direct or indirect, or engage in any business </a:t>
            </a:r>
          </a:p>
          <a:p>
            <a:pPr marL="91440" lvl="1" indent="0" algn="ctr" fontAlgn="auto">
              <a:spcBef>
                <a:spcPts val="0"/>
              </a:spcBef>
              <a:spcAft>
                <a:spcPts val="0"/>
              </a:spcAft>
              <a:buClr>
                <a:schemeClr val="bg2">
                  <a:lumMod val="40000"/>
                  <a:lumOff val="60000"/>
                </a:schemeClr>
              </a:buClr>
              <a:buFont typeface="Wingdings 3" charset="2"/>
              <a:buNone/>
              <a:defRPr/>
            </a:pPr>
            <a:r>
              <a:rPr lang="en-US" sz="2800" b="1">
                <a:solidFill>
                  <a:schemeClr val="accent6">
                    <a:lumMod val="40000"/>
                    <a:lumOff val="60000"/>
                  </a:schemeClr>
                </a:solidFill>
              </a:rPr>
              <a:t>or transaction or professional activity,</a:t>
            </a:r>
          </a:p>
          <a:p>
            <a:pPr marL="91440" lvl="1" indent="0" algn="ctr" fontAlgn="auto">
              <a:spcBef>
                <a:spcPts val="0"/>
              </a:spcBef>
              <a:spcAft>
                <a:spcPts val="0"/>
              </a:spcAft>
              <a:buClr>
                <a:schemeClr val="bg2">
                  <a:lumMod val="40000"/>
                  <a:lumOff val="60000"/>
                </a:schemeClr>
              </a:buClr>
              <a:buFont typeface="Wingdings 3" charset="2"/>
              <a:buNone/>
              <a:defRPr/>
            </a:pPr>
            <a:r>
              <a:rPr lang="en-US" sz="2800" b="1">
                <a:solidFill>
                  <a:schemeClr val="accent6">
                    <a:lumMod val="40000"/>
                    <a:lumOff val="60000"/>
                  </a:schemeClr>
                </a:solidFill>
              </a:rPr>
              <a:t>or incur any obligation of any nature, </a:t>
            </a:r>
          </a:p>
          <a:p>
            <a:pPr marL="91440" lvl="1" indent="0" algn="ctr" fontAlgn="auto">
              <a:spcBef>
                <a:spcPts val="0"/>
              </a:spcBef>
              <a:spcAft>
                <a:spcPts val="0"/>
              </a:spcAft>
              <a:buClr>
                <a:schemeClr val="bg2">
                  <a:lumMod val="40000"/>
                  <a:lumOff val="60000"/>
                </a:schemeClr>
              </a:buClr>
              <a:buFont typeface="Wingdings 3" charset="2"/>
              <a:buNone/>
              <a:defRPr/>
            </a:pPr>
            <a:r>
              <a:rPr lang="en-US" sz="2800" b="1">
                <a:solidFill>
                  <a:schemeClr val="accent6">
                    <a:lumMod val="40000"/>
                    <a:lumOff val="60000"/>
                  </a:schemeClr>
                </a:solidFill>
              </a:rPr>
              <a:t>which is in substantial conflict with </a:t>
            </a:r>
          </a:p>
          <a:p>
            <a:pPr marL="91440" lvl="1" indent="0" algn="ctr" fontAlgn="auto">
              <a:spcBef>
                <a:spcPts val="0"/>
              </a:spcBef>
              <a:spcAft>
                <a:spcPts val="0"/>
              </a:spcAft>
              <a:buClr>
                <a:schemeClr val="bg2">
                  <a:lumMod val="40000"/>
                  <a:lumOff val="60000"/>
                </a:schemeClr>
              </a:buClr>
              <a:buFont typeface="Wingdings 3" charset="2"/>
              <a:buNone/>
              <a:defRPr/>
            </a:pPr>
            <a:r>
              <a:rPr lang="en-US" sz="2800" b="1">
                <a:solidFill>
                  <a:schemeClr val="accent6">
                    <a:lumMod val="40000"/>
                    <a:lumOff val="60000"/>
                  </a:schemeClr>
                </a:solidFill>
              </a:rPr>
              <a:t>the proper discharge of his (or her) duties</a:t>
            </a:r>
          </a:p>
          <a:p>
            <a:pPr marL="91440" lvl="1" indent="0" algn="ctr" fontAlgn="auto">
              <a:spcBef>
                <a:spcPts val="0"/>
              </a:spcBef>
              <a:spcAft>
                <a:spcPts val="0"/>
              </a:spcAft>
              <a:buClr>
                <a:schemeClr val="bg2">
                  <a:lumMod val="40000"/>
                  <a:lumOff val="60000"/>
                </a:schemeClr>
              </a:buClr>
              <a:buFont typeface="Wingdings 3" charset="2"/>
              <a:buNone/>
              <a:defRPr/>
            </a:pPr>
            <a:r>
              <a:rPr lang="en-US" sz="2800" b="1">
                <a:solidFill>
                  <a:schemeClr val="accent6">
                    <a:lumMod val="40000"/>
                    <a:lumOff val="60000"/>
                  </a:schemeClr>
                </a:solidFill>
              </a:rPr>
              <a:t> in the public interest.”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B3C2C244-FD13-BDA8-32B2-5DFB50BAAFA1}"/>
              </a:ext>
            </a:extLst>
          </p:cNvPr>
          <p:cNvGraphicFramePr/>
          <p:nvPr>
            <p:extLst>
              <p:ext uri="{D42A27DB-BD31-4B8C-83A1-F6EECF244321}">
                <p14:modId xmlns:p14="http://schemas.microsoft.com/office/powerpoint/2010/main" val="947810640"/>
              </p:ext>
            </p:extLst>
          </p:nvPr>
        </p:nvGraphicFramePr>
        <p:xfrm>
          <a:off x="1" y="3429000"/>
          <a:ext cx="12192000" cy="3400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809C2DB-6FD6-59FA-587F-28E97E494822}"/>
              </a:ext>
            </a:extLst>
          </p:cNvPr>
          <p:cNvSpPr txBox="1"/>
          <p:nvPr/>
        </p:nvSpPr>
        <p:spPr>
          <a:xfrm>
            <a:off x="376311" y="262814"/>
            <a:ext cx="6098344" cy="1107996"/>
          </a:xfrm>
          <a:prstGeom prst="rect">
            <a:avLst/>
          </a:prstGeom>
          <a:noFill/>
        </p:spPr>
        <p:txBody>
          <a:bodyPr wrap="square">
            <a:spAutoFit/>
          </a:bodyPr>
          <a:lstStyle/>
          <a:p>
            <a:r>
              <a:rPr lang="en-US" sz="6600" b="1">
                <a:effectLst>
                  <a:outerShdw blurRad="38100" dist="38100" dir="2700000" algn="tl">
                    <a:srgbClr val="000000">
                      <a:alpha val="43137"/>
                    </a:srgbClr>
                  </a:outerShdw>
                </a:effectLst>
              </a:rPr>
              <a:t>Code of Ethics</a:t>
            </a:r>
          </a:p>
        </p:txBody>
      </p:sp>
      <p:sp>
        <p:nvSpPr>
          <p:cNvPr id="7" name="TextBox 6">
            <a:extLst>
              <a:ext uri="{FF2B5EF4-FFF2-40B4-BE49-F238E27FC236}">
                <a16:creationId xmlns:a16="http://schemas.microsoft.com/office/drawing/2014/main" id="{D62C9BD6-F1E1-C843-EBDA-FC010B04F7AA}"/>
              </a:ext>
            </a:extLst>
          </p:cNvPr>
          <p:cNvSpPr txBox="1"/>
          <p:nvPr/>
        </p:nvSpPr>
        <p:spPr>
          <a:xfrm>
            <a:off x="482189" y="1546512"/>
            <a:ext cx="9727809" cy="2169825"/>
          </a:xfrm>
          <a:prstGeom prst="rect">
            <a:avLst/>
          </a:prstGeom>
          <a:noFill/>
        </p:spPr>
        <p:txBody>
          <a:bodyPr wrap="square">
            <a:spAutoFit/>
          </a:bodyPr>
          <a:lstStyle/>
          <a:p>
            <a:pPr marL="342900" indent="-342900" fontAlgn="auto">
              <a:spcAft>
                <a:spcPts val="600"/>
              </a:spcAft>
              <a:buClr>
                <a:schemeClr val="bg2">
                  <a:lumMod val="40000"/>
                  <a:lumOff val="60000"/>
                </a:schemeClr>
              </a:buClr>
              <a:buFont typeface="Arial" panose="020B0604020202020204" pitchFamily="34" charset="0"/>
              <a:buChar char="•"/>
              <a:defRPr/>
            </a:pPr>
            <a:r>
              <a:rPr lang="en-US" sz="2400"/>
              <a:t>Intended to prevent you from</a:t>
            </a:r>
            <a:r>
              <a:rPr lang="en-US" sz="2400" b="1"/>
              <a:t> </a:t>
            </a:r>
            <a:r>
              <a:rPr lang="en-US" sz="2400" b="1">
                <a:solidFill>
                  <a:schemeClr val="accent5">
                    <a:lumMod val="40000"/>
                    <a:lumOff val="60000"/>
                  </a:schemeClr>
                </a:solidFill>
                <a:effectLst>
                  <a:outerShdw blurRad="38100" dist="38100" dir="2700000" algn="tl">
                    <a:srgbClr val="000000">
                      <a:alpha val="43137"/>
                    </a:srgbClr>
                  </a:outerShdw>
                </a:effectLst>
              </a:rPr>
              <a:t>misusing</a:t>
            </a:r>
            <a:r>
              <a:rPr lang="en-US" sz="2400" b="1"/>
              <a:t> </a:t>
            </a:r>
            <a:r>
              <a:rPr lang="en-US" sz="2400"/>
              <a:t>your official position or authority</a:t>
            </a:r>
          </a:p>
          <a:p>
            <a:pPr marL="342900" indent="-342900">
              <a:spcAft>
                <a:spcPts val="600"/>
              </a:spcAft>
              <a:buClr>
                <a:schemeClr val="bg2">
                  <a:lumMod val="40000"/>
                  <a:lumOff val="60000"/>
                </a:schemeClr>
              </a:buClr>
              <a:buFont typeface="Arial" panose="020B0604020202020204" pitchFamily="34" charset="0"/>
              <a:buChar char="•"/>
              <a:defRPr/>
            </a:pPr>
            <a:r>
              <a:rPr lang="en-US" sz="2400"/>
              <a:t>Aims to prevent</a:t>
            </a:r>
            <a:r>
              <a:rPr lang="en-US" sz="2400">
                <a:solidFill>
                  <a:schemeClr val="accent5">
                    <a:lumMod val="40000"/>
                    <a:lumOff val="60000"/>
                  </a:schemeClr>
                </a:solidFill>
              </a:rPr>
              <a:t> </a:t>
            </a:r>
            <a:r>
              <a:rPr lang="en-US" sz="2400" b="1">
                <a:solidFill>
                  <a:schemeClr val="accent5">
                    <a:lumMod val="40000"/>
                    <a:lumOff val="60000"/>
                  </a:schemeClr>
                </a:solidFill>
                <a:effectLst>
                  <a:outerShdw blurRad="38100" dist="38100" dir="2700000" algn="tl">
                    <a:srgbClr val="000000">
                      <a:alpha val="43137"/>
                    </a:srgbClr>
                  </a:outerShdw>
                </a:effectLst>
              </a:rPr>
              <a:t>actual</a:t>
            </a:r>
            <a:r>
              <a:rPr lang="en-US" sz="2400">
                <a:solidFill>
                  <a:schemeClr val="accent5">
                    <a:lumMod val="40000"/>
                    <a:lumOff val="60000"/>
                  </a:schemeClr>
                </a:solidFill>
              </a:rPr>
              <a:t> </a:t>
            </a:r>
            <a:r>
              <a:rPr lang="en-US" sz="2400"/>
              <a:t>conflicts of interest, as well as the </a:t>
            </a:r>
            <a:r>
              <a:rPr lang="en-US" sz="2400" b="1">
                <a:solidFill>
                  <a:schemeClr val="accent5">
                    <a:lumMod val="40000"/>
                    <a:lumOff val="60000"/>
                  </a:schemeClr>
                </a:solidFill>
                <a:effectLst>
                  <a:outerShdw blurRad="38100" dist="38100" dir="2700000" algn="tl">
                    <a:srgbClr val="000000">
                      <a:alpha val="43137"/>
                    </a:srgbClr>
                  </a:outerShdw>
                </a:effectLst>
              </a:rPr>
              <a:t>appearance</a:t>
            </a:r>
            <a:r>
              <a:rPr lang="en-US" sz="2400"/>
              <a:t> of a conflict, when performing your State duties. </a:t>
            </a:r>
          </a:p>
          <a:p>
            <a:pPr marL="342900" indent="-342900">
              <a:spcAft>
                <a:spcPts val="600"/>
              </a:spcAft>
              <a:buClr>
                <a:schemeClr val="bg2">
                  <a:lumMod val="40000"/>
                  <a:lumOff val="60000"/>
                </a:schemeClr>
              </a:buClr>
              <a:buFont typeface="Arial" panose="020B0604020202020204" pitchFamily="34" charset="0"/>
              <a:buChar char="•"/>
              <a:defRPr/>
            </a:pPr>
            <a:r>
              <a:rPr lang="en-US" sz="2400"/>
              <a:t>Contains nine </a:t>
            </a:r>
            <a:r>
              <a:rPr lang="en-US" sz="2400" b="1">
                <a:solidFill>
                  <a:schemeClr val="accent5">
                    <a:lumMod val="40000"/>
                    <a:lumOff val="60000"/>
                  </a:schemeClr>
                </a:solidFill>
                <a:effectLst>
                  <a:outerShdw blurRad="38100" dist="38100" dir="2700000" algn="tl">
                    <a:srgbClr val="000000">
                      <a:alpha val="43137"/>
                    </a:srgbClr>
                  </a:outerShdw>
                </a:effectLst>
              </a:rPr>
              <a:t>Standards of Conduct</a:t>
            </a:r>
            <a:r>
              <a:rPr lang="en-US" sz="2400">
                <a:solidFill>
                  <a:schemeClr val="accent5">
                    <a:lumMod val="40000"/>
                    <a:lumOff val="60000"/>
                  </a:schemeClr>
                </a:solidFill>
              </a:rPr>
              <a:t> </a:t>
            </a:r>
            <a:r>
              <a:rPr lang="en-US" sz="2400"/>
              <a:t>that address:</a:t>
            </a:r>
          </a:p>
          <a:p>
            <a:pPr fontAlgn="auto">
              <a:spcAft>
                <a:spcPts val="600"/>
              </a:spcAft>
              <a:buClr>
                <a:schemeClr val="bg2">
                  <a:lumMod val="40000"/>
                  <a:lumOff val="60000"/>
                </a:schemeClr>
              </a:buClr>
              <a:defRPr/>
            </a:pPr>
            <a:r>
              <a:rPr lang="en-US" sz="240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66221887"/>
              </p:ext>
            </p:extLst>
          </p:nvPr>
        </p:nvGraphicFramePr>
        <p:xfrm>
          <a:off x="1492469" y="1066801"/>
          <a:ext cx="8991600" cy="55698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B31AC43-F0DD-3E23-BD40-06A428BA18C3}"/>
              </a:ext>
            </a:extLst>
          </p:cNvPr>
          <p:cNvSpPr txBox="1"/>
          <p:nvPr/>
        </p:nvSpPr>
        <p:spPr>
          <a:xfrm>
            <a:off x="277095" y="143471"/>
            <a:ext cx="6699739" cy="923330"/>
          </a:xfrm>
          <a:prstGeom prst="rect">
            <a:avLst/>
          </a:prstGeom>
          <a:noFill/>
        </p:spPr>
        <p:txBody>
          <a:bodyPr wrap="square">
            <a:spAutoFit/>
          </a:bodyPr>
          <a:lstStyle/>
          <a:p>
            <a:pPr fontAlgn="auto">
              <a:spcBef>
                <a:spcPts val="0"/>
              </a:spcBef>
              <a:spcAft>
                <a:spcPts val="0"/>
              </a:spcAft>
              <a:defRPr/>
            </a:pPr>
            <a:r>
              <a:rPr lang="en-US" sz="5400" b="1">
                <a:solidFill>
                  <a:schemeClr val="accent5">
                    <a:lumMod val="40000"/>
                    <a:lumOff val="60000"/>
                  </a:schemeClr>
                </a:solidFill>
                <a:effectLst>
                  <a:outerShdw blurRad="38100" dist="38100" dir="2700000" algn="tl">
                    <a:srgbClr val="000000">
                      <a:alpha val="43137"/>
                    </a:srgbClr>
                  </a:outerShdw>
                </a:effectLst>
                <a:latin typeface="+mj-lt"/>
                <a:cs typeface="+mn-cs"/>
              </a:rPr>
              <a:t>Standards of Conduct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7A8452-72EC-08FD-1F73-FEF494375F96}"/>
              </a:ext>
            </a:extLst>
          </p:cNvPr>
          <p:cNvSpPr txBox="1"/>
          <p:nvPr/>
        </p:nvSpPr>
        <p:spPr>
          <a:xfrm>
            <a:off x="0" y="1839465"/>
            <a:ext cx="7169425" cy="5386090"/>
          </a:xfrm>
          <a:prstGeom prst="rect">
            <a:avLst/>
          </a:prstGeom>
          <a:noFill/>
        </p:spPr>
        <p:txBody>
          <a:bodyPr wrap="square">
            <a:spAutoFit/>
          </a:bodyPr>
          <a:lstStyle/>
          <a:p>
            <a:pPr lvl="1" algn="just" fontAlgn="auto">
              <a:spcBef>
                <a:spcPts val="0"/>
              </a:spcBef>
              <a:spcAft>
                <a:spcPts val="0"/>
              </a:spcAft>
              <a:defRPr/>
            </a:pPr>
            <a:r>
              <a:rPr lang="en-US" sz="2400" b="0" dirty="0"/>
              <a:t>You work as a Child Protective Manager for the Office of Children and Family Services (OCFS) and have access to CONNECTIONS, a confidential database of child abuse and maltreatment investigations throughout NYS. Your good friend is the non-custodial grandmother of a child who is a victim of child abuse and an OCFS client. </a:t>
            </a:r>
            <a:endParaRPr lang="en-US" sz="2400" dirty="0"/>
          </a:p>
          <a:p>
            <a:pPr lvl="1" algn="just" fontAlgn="auto">
              <a:spcBef>
                <a:spcPts val="0"/>
              </a:spcBef>
              <a:spcAft>
                <a:spcPts val="0"/>
              </a:spcAft>
              <a:defRPr/>
            </a:pPr>
            <a:endParaRPr lang="en-US" sz="2400" b="0" dirty="0"/>
          </a:p>
          <a:p>
            <a:pPr lvl="1" algn="just" fontAlgn="auto">
              <a:spcBef>
                <a:spcPts val="0"/>
              </a:spcBef>
              <a:spcAft>
                <a:spcPts val="0"/>
              </a:spcAft>
              <a:defRPr/>
            </a:pPr>
            <a:r>
              <a:rPr lang="en-US" sz="2400" b="0" dirty="0"/>
              <a:t>When asked by your friend, you disclose information accessed through CONNECTIONS related to your friend’s grandchild. This would be a violation of the statute.</a:t>
            </a:r>
          </a:p>
          <a:p>
            <a:pPr algn="just"/>
            <a:r>
              <a:rPr lang="en-US" sz="2400" kern="0" dirty="0">
                <a:solidFill>
                  <a:schemeClr val="tx1"/>
                </a:solidFill>
              </a:rPr>
              <a:t> </a:t>
            </a:r>
            <a:br>
              <a:rPr lang="en-US" sz="2400" kern="0" dirty="0">
                <a:solidFill>
                  <a:schemeClr val="tx1"/>
                </a:solidFill>
              </a:rPr>
            </a:br>
            <a:endParaRPr lang="en-US" sz="3200" b="1" kern="0" dirty="0">
              <a:solidFill>
                <a:schemeClr val="tx1"/>
              </a:solidFill>
            </a:endParaRPr>
          </a:p>
        </p:txBody>
      </p:sp>
      <p:sp>
        <p:nvSpPr>
          <p:cNvPr id="12" name="TextBox 11">
            <a:extLst>
              <a:ext uri="{FF2B5EF4-FFF2-40B4-BE49-F238E27FC236}">
                <a16:creationId xmlns:a16="http://schemas.microsoft.com/office/drawing/2014/main" id="{7259E9D0-E6A4-CEB3-5C83-BE1DFBEF7178}"/>
              </a:ext>
            </a:extLst>
          </p:cNvPr>
          <p:cNvSpPr txBox="1"/>
          <p:nvPr/>
        </p:nvSpPr>
        <p:spPr>
          <a:xfrm>
            <a:off x="360610" y="503583"/>
            <a:ext cx="6689545" cy="1015663"/>
          </a:xfrm>
          <a:prstGeom prst="rect">
            <a:avLst/>
          </a:prstGeom>
          <a:noFill/>
        </p:spPr>
        <p:txBody>
          <a:bodyPr wrap="square">
            <a:spAutoFit/>
          </a:bodyPr>
          <a:lstStyle/>
          <a:p>
            <a:r>
              <a:rPr lang="en-US" sz="6000" b="1" dirty="0">
                <a:effectLst>
                  <a:outerShdw blurRad="38100" dist="38100" dir="2700000" algn="tl">
                    <a:srgbClr val="000000">
                      <a:alpha val="43137"/>
                    </a:srgbClr>
                  </a:outerShdw>
                </a:effectLst>
              </a:rPr>
              <a:t>Confidentiality</a:t>
            </a:r>
          </a:p>
        </p:txBody>
      </p:sp>
      <p:pic>
        <p:nvPicPr>
          <p:cNvPr id="8" name="Picture 7" descr="Person working with laptop and notepad">
            <a:extLst>
              <a:ext uri="{FF2B5EF4-FFF2-40B4-BE49-F238E27FC236}">
                <a16:creationId xmlns:a16="http://schemas.microsoft.com/office/drawing/2014/main" id="{C5033D16-7294-DE19-406E-32440072FB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3595" y="1529185"/>
            <a:ext cx="4160500" cy="27770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TextBox 13">
            <a:extLst>
              <a:ext uri="{FF2B5EF4-FFF2-40B4-BE49-F238E27FC236}">
                <a16:creationId xmlns:a16="http://schemas.microsoft.com/office/drawing/2014/main" id="{811FD4B9-317B-0B73-15C1-9925EEBBF0CD}"/>
              </a:ext>
            </a:extLst>
          </p:cNvPr>
          <p:cNvSpPr txBox="1"/>
          <p:nvPr/>
        </p:nvSpPr>
        <p:spPr>
          <a:xfrm>
            <a:off x="7583595" y="4847321"/>
            <a:ext cx="4356614" cy="646331"/>
          </a:xfrm>
          <a:prstGeom prst="rect">
            <a:avLst/>
          </a:prstGeom>
          <a:noFill/>
        </p:spPr>
        <p:txBody>
          <a:bodyPr wrap="square">
            <a:spAutoFit/>
          </a:bodyPr>
          <a:lstStyle/>
          <a:p>
            <a:pPr algn="just" defTabSz="914400">
              <a:lnSpc>
                <a:spcPct val="90000"/>
              </a:lnSpc>
              <a:buClr>
                <a:schemeClr val="bg2">
                  <a:lumMod val="40000"/>
                  <a:lumOff val="60000"/>
                </a:schemeClr>
              </a:buClr>
              <a:defRPr/>
            </a:pPr>
            <a:r>
              <a:rPr lang="en-US" sz="4000" b="1" dirty="0">
                <a:solidFill>
                  <a:schemeClr val="accent5">
                    <a:lumMod val="40000"/>
                    <a:lumOff val="60000"/>
                  </a:schemeClr>
                </a:solidFill>
                <a:effectLst>
                  <a:outerShdw blurRad="38100" dist="38100" dir="2700000" algn="tl">
                    <a:srgbClr val="000000">
                      <a:alpha val="43137"/>
                    </a:srgbClr>
                  </a:outerShdw>
                </a:effectLst>
              </a:rPr>
              <a:t>Standards B &amp; C</a:t>
            </a:r>
          </a:p>
        </p:txBody>
      </p:sp>
    </p:spTree>
    <p:extLst>
      <p:ext uri="{BB962C8B-B14F-4D97-AF65-F5344CB8AC3E}">
        <p14:creationId xmlns:p14="http://schemas.microsoft.com/office/powerpoint/2010/main" val="1075898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7A8452-72EC-08FD-1F73-FEF494375F96}"/>
              </a:ext>
            </a:extLst>
          </p:cNvPr>
          <p:cNvSpPr txBox="1"/>
          <p:nvPr/>
        </p:nvSpPr>
        <p:spPr>
          <a:xfrm>
            <a:off x="547258" y="1380942"/>
            <a:ext cx="6118585" cy="4401205"/>
          </a:xfrm>
          <a:prstGeom prst="rect">
            <a:avLst/>
          </a:prstGeom>
          <a:noFill/>
        </p:spPr>
        <p:txBody>
          <a:bodyPr wrap="square">
            <a:spAutoFit/>
          </a:bodyPr>
          <a:lstStyle/>
          <a:p>
            <a:pPr indent="-112712" algn="just">
              <a:defRPr/>
            </a:pPr>
            <a:r>
              <a:rPr lang="en-US" sz="2800" b="0" dirty="0"/>
              <a:t>You are an employee at a State Agency.  You also have your own desktop publishing business. </a:t>
            </a:r>
          </a:p>
          <a:p>
            <a:pPr indent="-112712" algn="just">
              <a:defRPr/>
            </a:pPr>
            <a:endParaRPr lang="en-US" sz="2800" dirty="0"/>
          </a:p>
          <a:p>
            <a:pPr indent="-112712" algn="just">
              <a:defRPr/>
            </a:pPr>
            <a:r>
              <a:rPr lang="en-US" sz="2800" b="0" dirty="0"/>
              <a:t>You would be unable to use the State Agency’s scanners, printers, computers and technical software to perform services for your clients even if you bring your own paper and do this private work after hours.</a:t>
            </a:r>
          </a:p>
        </p:txBody>
      </p:sp>
      <p:sp>
        <p:nvSpPr>
          <p:cNvPr id="12" name="TextBox 11">
            <a:extLst>
              <a:ext uri="{FF2B5EF4-FFF2-40B4-BE49-F238E27FC236}">
                <a16:creationId xmlns:a16="http://schemas.microsoft.com/office/drawing/2014/main" id="{7259E9D0-E6A4-CEB3-5C83-BE1DFBEF7178}"/>
              </a:ext>
            </a:extLst>
          </p:cNvPr>
          <p:cNvSpPr txBox="1"/>
          <p:nvPr/>
        </p:nvSpPr>
        <p:spPr>
          <a:xfrm>
            <a:off x="479880" y="296744"/>
            <a:ext cx="10638693" cy="1015663"/>
          </a:xfrm>
          <a:prstGeom prst="rect">
            <a:avLst/>
          </a:prstGeom>
          <a:noFill/>
        </p:spPr>
        <p:txBody>
          <a:bodyPr wrap="square">
            <a:spAutoFit/>
          </a:bodyPr>
          <a:lstStyle/>
          <a:p>
            <a:r>
              <a:rPr lang="en-US" sz="6000" b="1" dirty="0">
                <a:effectLst>
                  <a:outerShdw blurRad="38100" dist="38100" dir="2700000" algn="tl">
                    <a:srgbClr val="000000">
                      <a:alpha val="43137"/>
                    </a:srgbClr>
                  </a:outerShdw>
                </a:effectLst>
              </a:rPr>
              <a:t>Misuse of State Resources</a:t>
            </a:r>
          </a:p>
        </p:txBody>
      </p:sp>
      <p:sp>
        <p:nvSpPr>
          <p:cNvPr id="2" name="TextBox 1">
            <a:extLst>
              <a:ext uri="{FF2B5EF4-FFF2-40B4-BE49-F238E27FC236}">
                <a16:creationId xmlns:a16="http://schemas.microsoft.com/office/drawing/2014/main" id="{0F42694B-66EF-5712-E4A5-D436061F9A08}"/>
              </a:ext>
            </a:extLst>
          </p:cNvPr>
          <p:cNvSpPr txBox="1"/>
          <p:nvPr/>
        </p:nvSpPr>
        <p:spPr>
          <a:xfrm>
            <a:off x="7596848" y="5099112"/>
            <a:ext cx="3534978" cy="646331"/>
          </a:xfrm>
          <a:prstGeom prst="rect">
            <a:avLst/>
          </a:prstGeom>
          <a:noFill/>
        </p:spPr>
        <p:txBody>
          <a:bodyPr wrap="square">
            <a:spAutoFit/>
          </a:bodyPr>
          <a:lstStyle/>
          <a:p>
            <a:pPr algn="ctr" defTabSz="914400">
              <a:lnSpc>
                <a:spcPct val="90000"/>
              </a:lnSpc>
              <a:buClr>
                <a:schemeClr val="bg2">
                  <a:lumMod val="40000"/>
                  <a:lumOff val="60000"/>
                </a:schemeClr>
              </a:buClr>
              <a:defRPr/>
            </a:pPr>
            <a:r>
              <a:rPr lang="en-US" sz="4000" b="1" dirty="0">
                <a:solidFill>
                  <a:schemeClr val="accent5">
                    <a:lumMod val="40000"/>
                    <a:lumOff val="60000"/>
                  </a:schemeClr>
                </a:solidFill>
                <a:effectLst>
                  <a:outerShdw blurRad="38100" dist="38100" dir="2700000" algn="tl">
                    <a:srgbClr val="000000">
                      <a:alpha val="43137"/>
                    </a:srgbClr>
                  </a:outerShdw>
                </a:effectLst>
              </a:rPr>
              <a:t>Standard D</a:t>
            </a:r>
          </a:p>
        </p:txBody>
      </p:sp>
      <p:pic>
        <p:nvPicPr>
          <p:cNvPr id="4" name="Picture 3" descr="Women working from home">
            <a:extLst>
              <a:ext uri="{FF2B5EF4-FFF2-40B4-BE49-F238E27FC236}">
                <a16:creationId xmlns:a16="http://schemas.microsoft.com/office/drawing/2014/main" id="{4E1971A8-E6AC-D991-0B8A-DF688303F1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7505" y="1913334"/>
            <a:ext cx="4254963" cy="28366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6737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7A8452-72EC-08FD-1F73-FEF494375F96}"/>
              </a:ext>
            </a:extLst>
          </p:cNvPr>
          <p:cNvSpPr txBox="1"/>
          <p:nvPr/>
        </p:nvSpPr>
        <p:spPr>
          <a:xfrm>
            <a:off x="1" y="1420698"/>
            <a:ext cx="5300870" cy="954107"/>
          </a:xfrm>
          <a:prstGeom prst="rect">
            <a:avLst/>
          </a:prstGeom>
          <a:noFill/>
        </p:spPr>
        <p:txBody>
          <a:bodyPr wrap="square">
            <a:spAutoFit/>
          </a:bodyPr>
          <a:lstStyle/>
          <a:p>
            <a:pPr lvl="1" algn="just" fontAlgn="auto">
              <a:spcBef>
                <a:spcPts val="0"/>
              </a:spcBef>
              <a:spcAft>
                <a:spcPts val="0"/>
              </a:spcAft>
              <a:defRPr/>
            </a:pPr>
            <a:br>
              <a:rPr lang="en-US" sz="2400" kern="0" dirty="0">
                <a:solidFill>
                  <a:schemeClr val="tx1"/>
                </a:solidFill>
              </a:rPr>
            </a:br>
            <a:endParaRPr lang="en-US" sz="3200" b="1" kern="0" dirty="0">
              <a:solidFill>
                <a:schemeClr val="tx1"/>
              </a:solidFill>
            </a:endParaRPr>
          </a:p>
        </p:txBody>
      </p:sp>
      <p:sp>
        <p:nvSpPr>
          <p:cNvPr id="12" name="TextBox 11">
            <a:extLst>
              <a:ext uri="{FF2B5EF4-FFF2-40B4-BE49-F238E27FC236}">
                <a16:creationId xmlns:a16="http://schemas.microsoft.com/office/drawing/2014/main" id="{7259E9D0-E6A4-CEB3-5C83-BE1DFBEF7178}"/>
              </a:ext>
            </a:extLst>
          </p:cNvPr>
          <p:cNvSpPr txBox="1"/>
          <p:nvPr/>
        </p:nvSpPr>
        <p:spPr>
          <a:xfrm>
            <a:off x="422730" y="162552"/>
            <a:ext cx="7776223" cy="1015663"/>
          </a:xfrm>
          <a:prstGeom prst="rect">
            <a:avLst/>
          </a:prstGeom>
          <a:noFill/>
        </p:spPr>
        <p:txBody>
          <a:bodyPr wrap="square">
            <a:spAutoFit/>
          </a:bodyPr>
          <a:lstStyle/>
          <a:p>
            <a:r>
              <a:rPr lang="en-US" sz="6000" b="1" dirty="0">
                <a:effectLst>
                  <a:outerShdw blurRad="38100" dist="38100" dir="2700000" algn="tl">
                    <a:srgbClr val="000000">
                      <a:alpha val="43137"/>
                    </a:srgbClr>
                  </a:outerShdw>
                </a:effectLst>
              </a:rPr>
              <a:t>Financial Conflicts</a:t>
            </a:r>
          </a:p>
        </p:txBody>
      </p:sp>
      <p:sp>
        <p:nvSpPr>
          <p:cNvPr id="2" name="TextBox 1">
            <a:extLst>
              <a:ext uri="{FF2B5EF4-FFF2-40B4-BE49-F238E27FC236}">
                <a16:creationId xmlns:a16="http://schemas.microsoft.com/office/drawing/2014/main" id="{8B55CE5A-5095-55F1-C432-ECB2D4C6236C}"/>
              </a:ext>
            </a:extLst>
          </p:cNvPr>
          <p:cNvSpPr txBox="1"/>
          <p:nvPr/>
        </p:nvSpPr>
        <p:spPr>
          <a:xfrm>
            <a:off x="8988326" y="5419630"/>
            <a:ext cx="3203674" cy="646331"/>
          </a:xfrm>
          <a:prstGeom prst="rect">
            <a:avLst/>
          </a:prstGeom>
          <a:noFill/>
        </p:spPr>
        <p:txBody>
          <a:bodyPr wrap="square">
            <a:spAutoFit/>
          </a:bodyPr>
          <a:lstStyle/>
          <a:p>
            <a:pPr algn="just" defTabSz="914400">
              <a:lnSpc>
                <a:spcPct val="90000"/>
              </a:lnSpc>
              <a:buClr>
                <a:schemeClr val="bg2">
                  <a:lumMod val="40000"/>
                  <a:lumOff val="60000"/>
                </a:schemeClr>
              </a:buClr>
              <a:defRPr/>
            </a:pPr>
            <a:r>
              <a:rPr lang="en-US" sz="4000" b="1" dirty="0">
                <a:solidFill>
                  <a:schemeClr val="accent5">
                    <a:lumMod val="40000"/>
                    <a:lumOff val="60000"/>
                  </a:schemeClr>
                </a:solidFill>
                <a:effectLst>
                  <a:outerShdw blurRad="38100" dist="38100" dir="2700000" algn="tl">
                    <a:srgbClr val="000000">
                      <a:alpha val="43137"/>
                    </a:srgbClr>
                  </a:outerShdw>
                </a:effectLst>
              </a:rPr>
              <a:t>Standard G</a:t>
            </a:r>
          </a:p>
        </p:txBody>
      </p:sp>
      <p:graphicFrame>
        <p:nvGraphicFramePr>
          <p:cNvPr id="5" name="Diagram 4">
            <a:extLst>
              <a:ext uri="{FF2B5EF4-FFF2-40B4-BE49-F238E27FC236}">
                <a16:creationId xmlns:a16="http://schemas.microsoft.com/office/drawing/2014/main" id="{F2B0772E-E105-D291-D33D-55413768A871}"/>
              </a:ext>
            </a:extLst>
          </p:cNvPr>
          <p:cNvGraphicFramePr/>
          <p:nvPr>
            <p:extLst>
              <p:ext uri="{D42A27DB-BD31-4B8C-83A1-F6EECF244321}">
                <p14:modId xmlns:p14="http://schemas.microsoft.com/office/powerpoint/2010/main" val="2289073388"/>
              </p:ext>
            </p:extLst>
          </p:nvPr>
        </p:nvGraphicFramePr>
        <p:xfrm>
          <a:off x="-591557" y="1171005"/>
          <a:ext cx="10056068" cy="5524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99230400-9CA8-FB2A-5D12-0C7B60C0DF0A}"/>
              </a:ext>
            </a:extLst>
          </p:cNvPr>
          <p:cNvSpPr txBox="1"/>
          <p:nvPr/>
        </p:nvSpPr>
        <p:spPr>
          <a:xfrm>
            <a:off x="8892209" y="2396522"/>
            <a:ext cx="4356614" cy="646331"/>
          </a:xfrm>
          <a:prstGeom prst="rect">
            <a:avLst/>
          </a:prstGeom>
          <a:noFill/>
        </p:spPr>
        <p:txBody>
          <a:bodyPr wrap="square">
            <a:spAutoFit/>
          </a:bodyPr>
          <a:lstStyle/>
          <a:p>
            <a:pPr algn="just" defTabSz="914400">
              <a:lnSpc>
                <a:spcPct val="90000"/>
              </a:lnSpc>
              <a:buClr>
                <a:schemeClr val="bg2">
                  <a:lumMod val="40000"/>
                  <a:lumOff val="60000"/>
                </a:schemeClr>
              </a:buClr>
              <a:defRPr/>
            </a:pPr>
            <a:r>
              <a:rPr lang="en-US" sz="4000" b="1" dirty="0">
                <a:solidFill>
                  <a:schemeClr val="accent5">
                    <a:lumMod val="40000"/>
                    <a:lumOff val="60000"/>
                  </a:schemeClr>
                </a:solidFill>
                <a:effectLst>
                  <a:outerShdw blurRad="38100" dist="38100" dir="2700000" algn="tl">
                    <a:srgbClr val="000000">
                      <a:alpha val="43137"/>
                    </a:srgbClr>
                  </a:outerShdw>
                </a:effectLst>
              </a:rPr>
              <a:t>Standard E</a:t>
            </a:r>
          </a:p>
        </p:txBody>
      </p:sp>
    </p:spTree>
    <p:extLst>
      <p:ext uri="{BB962C8B-B14F-4D97-AF65-F5344CB8AC3E}">
        <p14:creationId xmlns:p14="http://schemas.microsoft.com/office/powerpoint/2010/main" val="3678917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F164E5A-ABC0-4A97-86CA-5F7C26615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84" y="0"/>
            <a:ext cx="8116488"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2393E8D-D10F-4FE1-AC21-8B44BEB50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1"/>
            <a:ext cx="4062127" cy="6857996"/>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alendar&#10;&#10;Description automatically generated">
            <a:extLst>
              <a:ext uri="{FF2B5EF4-FFF2-40B4-BE49-F238E27FC236}">
                <a16:creationId xmlns:a16="http://schemas.microsoft.com/office/drawing/2014/main" id="{93FD104A-DABD-E155-0BF5-B0ACE2BA8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8" y="994595"/>
            <a:ext cx="6833412" cy="4868806"/>
          </a:xfrm>
          <a:prstGeom prst="rect">
            <a:avLst/>
          </a:prstGeom>
        </p:spPr>
      </p:pic>
      <p:sp>
        <p:nvSpPr>
          <p:cNvPr id="13" name="TextBox 12">
            <a:extLst>
              <a:ext uri="{FF2B5EF4-FFF2-40B4-BE49-F238E27FC236}">
                <a16:creationId xmlns:a16="http://schemas.microsoft.com/office/drawing/2014/main" id="{9E493687-4AD5-680F-C617-0E9F761347A4}"/>
              </a:ext>
            </a:extLst>
          </p:cNvPr>
          <p:cNvSpPr txBox="1"/>
          <p:nvPr/>
        </p:nvSpPr>
        <p:spPr>
          <a:xfrm>
            <a:off x="8303999" y="2304259"/>
            <a:ext cx="3713870" cy="3774230"/>
          </a:xfrm>
          <a:prstGeom prst="rect">
            <a:avLst/>
          </a:prstGeom>
        </p:spPr>
        <p:txBody>
          <a:bodyPr vert="horz" lIns="91440" tIns="45720" rIns="91440" bIns="45720" rtlCol="0">
            <a:normAutofit/>
          </a:bodyPr>
          <a:lstStyle/>
          <a:p>
            <a:pPr algn="just" defTabSz="914400">
              <a:lnSpc>
                <a:spcPct val="90000"/>
              </a:lnSpc>
              <a:buClr>
                <a:schemeClr val="bg2">
                  <a:lumMod val="40000"/>
                  <a:lumOff val="60000"/>
                </a:schemeClr>
              </a:buClr>
              <a:defRPr/>
            </a:pPr>
            <a:r>
              <a:rPr lang="en-US" sz="2800" b="1">
                <a:solidFill>
                  <a:schemeClr val="accent5">
                    <a:lumMod val="40000"/>
                    <a:lumOff val="60000"/>
                  </a:schemeClr>
                </a:solidFill>
              </a:rPr>
              <a:t>Standard F</a:t>
            </a:r>
          </a:p>
          <a:p>
            <a:pPr marL="0" indent="-228600" algn="just" defTabSz="914400" fontAlgn="auto">
              <a:lnSpc>
                <a:spcPct val="90000"/>
              </a:lnSpc>
              <a:spcAft>
                <a:spcPts val="0"/>
              </a:spcAft>
              <a:buClr>
                <a:schemeClr val="bg2">
                  <a:lumMod val="40000"/>
                  <a:lumOff val="60000"/>
                </a:schemeClr>
              </a:buClr>
              <a:buFont typeface="Arial" panose="020B0604020202020204" pitchFamily="34" charset="0"/>
              <a:buChar char="•"/>
              <a:defRPr/>
            </a:pPr>
            <a:endParaRPr lang="en-US">
              <a:gradFill>
                <a:gsLst>
                  <a:gs pos="34000">
                    <a:schemeClr val="tx1">
                      <a:lumMod val="93000"/>
                    </a:schemeClr>
                  </a:gs>
                  <a:gs pos="0">
                    <a:schemeClr val="bg1">
                      <a:lumMod val="25000"/>
                      <a:lumOff val="75000"/>
                    </a:schemeClr>
                  </a:gs>
                  <a:gs pos="100000">
                    <a:schemeClr val="tx1"/>
                  </a:gs>
                </a:gsLst>
                <a:lin ang="4800000" scaled="0"/>
              </a:gradFill>
            </a:endParaRPr>
          </a:p>
          <a:p>
            <a:pPr algn="just" defTabSz="914400" fontAlgn="auto">
              <a:lnSpc>
                <a:spcPct val="90000"/>
              </a:lnSpc>
              <a:spcAft>
                <a:spcPts val="0"/>
              </a:spcAft>
              <a:buClr>
                <a:schemeClr val="bg2">
                  <a:lumMod val="40000"/>
                  <a:lumOff val="60000"/>
                </a:schemeClr>
              </a:buClr>
              <a:defRPr/>
            </a:pPr>
            <a:r>
              <a:rPr lang="en-US" sz="2000"/>
              <a:t>Avoiding situations that may suggest improper influence over you in your State job</a:t>
            </a:r>
          </a:p>
          <a:p>
            <a:pPr marL="0" indent="-228600" algn="just" defTabSz="914400">
              <a:lnSpc>
                <a:spcPct val="90000"/>
              </a:lnSpc>
              <a:spcBef>
                <a:spcPts val="0"/>
              </a:spcBef>
              <a:spcAft>
                <a:spcPts val="1800"/>
              </a:spcAft>
              <a:buSzPct val="81000"/>
              <a:buFont typeface="Arial" panose="020B0604020202020204" pitchFamily="34" charset="0"/>
              <a:buChar char="•"/>
              <a:defRPr/>
            </a:pPr>
            <a:endParaRPr lang="en-US">
              <a:gradFill>
                <a:gsLst>
                  <a:gs pos="34000">
                    <a:schemeClr val="tx1">
                      <a:lumMod val="93000"/>
                    </a:schemeClr>
                  </a:gs>
                  <a:gs pos="0">
                    <a:schemeClr val="bg1">
                      <a:lumMod val="25000"/>
                      <a:lumOff val="75000"/>
                    </a:schemeClr>
                  </a:gs>
                  <a:gs pos="100000">
                    <a:schemeClr val="tx1"/>
                  </a:gs>
                </a:gsLst>
                <a:lin ang="4800000" scaled="0"/>
              </a:gradFill>
            </a:endParaRPr>
          </a:p>
          <a:p>
            <a:pPr algn="just" defTabSz="914400">
              <a:lnSpc>
                <a:spcPct val="90000"/>
              </a:lnSpc>
              <a:spcBef>
                <a:spcPts val="0"/>
              </a:spcBef>
              <a:spcAft>
                <a:spcPts val="1800"/>
              </a:spcAft>
              <a:buSzPct val="81000"/>
              <a:defRPr/>
            </a:pPr>
            <a:r>
              <a:rPr lang="en-US" sz="2800" b="1">
                <a:solidFill>
                  <a:schemeClr val="accent5">
                    <a:lumMod val="40000"/>
                    <a:lumOff val="60000"/>
                  </a:schemeClr>
                </a:solidFill>
              </a:rPr>
              <a:t>Standard H</a:t>
            </a:r>
          </a:p>
          <a:p>
            <a:pPr algn="just" defTabSz="914400" fontAlgn="auto">
              <a:lnSpc>
                <a:spcPct val="90000"/>
              </a:lnSpc>
              <a:spcBef>
                <a:spcPts val="0"/>
              </a:spcBef>
              <a:spcAft>
                <a:spcPts val="1800"/>
              </a:spcAft>
              <a:buClrTx/>
              <a:buSzPct val="81000"/>
              <a:defRPr/>
            </a:pPr>
            <a:r>
              <a:rPr lang="en-US" sz="2000"/>
              <a:t>Avoid conduct that may suggest you have violated the public trust</a:t>
            </a:r>
          </a:p>
        </p:txBody>
      </p:sp>
      <p:sp>
        <p:nvSpPr>
          <p:cNvPr id="15" name="TextBox 14">
            <a:extLst>
              <a:ext uri="{FF2B5EF4-FFF2-40B4-BE49-F238E27FC236}">
                <a16:creationId xmlns:a16="http://schemas.microsoft.com/office/drawing/2014/main" id="{1F2E4F19-CA05-44B0-B6DF-C66E902C96DA}"/>
              </a:ext>
            </a:extLst>
          </p:cNvPr>
          <p:cNvSpPr txBox="1"/>
          <p:nvPr/>
        </p:nvSpPr>
        <p:spPr>
          <a:xfrm>
            <a:off x="8214003" y="283631"/>
            <a:ext cx="3713871" cy="1588127"/>
          </a:xfrm>
          <a:prstGeom prst="rect">
            <a:avLst/>
          </a:prstGeom>
          <a:noFill/>
        </p:spPr>
        <p:txBody>
          <a:bodyPr wrap="square">
            <a:spAutoFit/>
          </a:bodyPr>
          <a:lstStyle/>
          <a:p>
            <a:pPr defTabSz="914400">
              <a:lnSpc>
                <a:spcPct val="90000"/>
              </a:lnSpc>
              <a:spcBef>
                <a:spcPct val="0"/>
              </a:spcBef>
              <a:spcAft>
                <a:spcPts val="600"/>
              </a:spcAft>
            </a:pPr>
            <a:r>
              <a:rPr lang="en-US" sz="5400" b="1">
                <a:latin typeface="+mj-lt"/>
                <a:ea typeface="+mj-ea"/>
                <a:cs typeface="+mj-cs"/>
              </a:rPr>
              <a:t>Integrity Standards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up of people shaking hands&#10;&#10;Description automatically generated with medium confidence">
            <a:extLst>
              <a:ext uri="{FF2B5EF4-FFF2-40B4-BE49-F238E27FC236}">
                <a16:creationId xmlns:a16="http://schemas.microsoft.com/office/drawing/2014/main" id="{EA94E077-B82C-C8C7-FE90-526F2526D714}"/>
              </a:ext>
            </a:extLst>
          </p:cNvPr>
          <p:cNvPicPr>
            <a:picLocks noChangeAspect="1"/>
          </p:cNvPicPr>
          <p:nvPr/>
        </p:nvPicPr>
        <p:blipFill rotWithShape="1">
          <a:blip r:embed="rId3">
            <a:extLst>
              <a:ext uri="{28A0092B-C50C-407E-A947-70E740481C1C}">
                <a14:useLocalDpi xmlns:a14="http://schemas.microsoft.com/office/drawing/2010/main" val="0"/>
              </a:ext>
            </a:extLst>
          </a:blip>
          <a:srcRect l="35428" r="5238" b="-1"/>
          <a:stretch/>
        </p:blipFill>
        <p:spPr>
          <a:xfrm>
            <a:off x="6096000" y="10"/>
            <a:ext cx="6096000" cy="6857990"/>
          </a:xfrm>
          <a:prstGeom prst="rect">
            <a:avLst/>
          </a:prstGeom>
        </p:spPr>
      </p:pic>
      <p:sp useBgFill="1">
        <p:nvSpPr>
          <p:cNvPr id="63497" name="Rectangle 63496">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837ADC-8FE0-D331-95B2-FB36F7691AB0}"/>
              </a:ext>
            </a:extLst>
          </p:cNvPr>
          <p:cNvSpPr txBox="1"/>
          <p:nvPr/>
        </p:nvSpPr>
        <p:spPr>
          <a:xfrm>
            <a:off x="261426" y="134302"/>
            <a:ext cx="4854676"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effectLst>
                  <a:outerShdw blurRad="38100" dist="38100" dir="2700000" algn="tl">
                    <a:srgbClr val="000000">
                      <a:alpha val="43137"/>
                    </a:srgbClr>
                  </a:outerShdw>
                </a:effectLst>
                <a:latin typeface="+mj-lt"/>
                <a:ea typeface="+mj-ea"/>
                <a:cs typeface="+mj-cs"/>
              </a:rPr>
              <a:t>Personal Business with the State</a:t>
            </a:r>
          </a:p>
        </p:txBody>
      </p:sp>
      <p:sp>
        <p:nvSpPr>
          <p:cNvPr id="4" name="Content Placeholder 3"/>
          <p:cNvSpPr>
            <a:spLocks noGrp="1"/>
          </p:cNvSpPr>
          <p:nvPr>
            <p:ph sz="half" idx="2"/>
          </p:nvPr>
        </p:nvSpPr>
        <p:spPr>
          <a:xfrm>
            <a:off x="261426" y="2626930"/>
            <a:ext cx="5196098" cy="2551613"/>
          </a:xfrm>
        </p:spPr>
        <p:txBody>
          <a:bodyPr vert="horz" lIns="91440" tIns="45720" rIns="91440" bIns="45720" rtlCol="0">
            <a:normAutofit/>
          </a:bodyPr>
          <a:lstStyle/>
          <a:p>
            <a:pPr marL="0" indent="0" algn="just" fontAlgn="auto">
              <a:spcAft>
                <a:spcPts val="0"/>
              </a:spcAft>
              <a:buClr>
                <a:schemeClr val="bg2">
                  <a:lumMod val="40000"/>
                  <a:lumOff val="60000"/>
                </a:schemeClr>
              </a:buClr>
              <a:buNone/>
              <a:defRPr/>
            </a:pPr>
            <a:r>
              <a:rPr lang="en-US">
                <a:solidFill>
                  <a:schemeClr val="tx1"/>
                </a:solidFill>
              </a:rPr>
              <a:t>You may not contract with any State agency for the sale of goods or services worth more than $25, unless there is public notice and competitive bidding.</a:t>
            </a:r>
          </a:p>
          <a:p>
            <a:pPr algn="just" fontAlgn="auto">
              <a:spcAft>
                <a:spcPts val="0"/>
              </a:spcAft>
              <a:buClr>
                <a:schemeClr val="bg2">
                  <a:lumMod val="40000"/>
                  <a:lumOff val="60000"/>
                </a:schemeClr>
              </a:buClr>
              <a:defRPr/>
            </a:pPr>
            <a:endParaRPr lang="en-US">
              <a:solidFill>
                <a:schemeClr val="tx1"/>
              </a:solidFill>
            </a:endParaRPr>
          </a:p>
        </p:txBody>
      </p:sp>
      <p:sp>
        <p:nvSpPr>
          <p:cNvPr id="63492" name="Rectangle 7"/>
          <p:cNvSpPr>
            <a:spLocks noChangeArrowheads="1"/>
          </p:cNvSpPr>
          <p:nvPr/>
        </p:nvSpPr>
        <p:spPr bwMode="auto">
          <a:xfrm>
            <a:off x="1674813" y="6219825"/>
            <a:ext cx="184150" cy="369888"/>
          </a:xfrm>
          <a:prstGeom prst="rect">
            <a:avLst/>
          </a:prstGeom>
          <a:noFill/>
          <a:ln w="9525">
            <a:noFill/>
            <a:miter lim="800000"/>
            <a:headEnd/>
            <a:tailEnd/>
          </a:ln>
        </p:spPr>
        <p:txBody>
          <a:bodyPr wrap="none">
            <a:spAutoFit/>
          </a:bodyPr>
          <a:lstStyle/>
          <a:p>
            <a:endParaRPr lang="en-US">
              <a:latin typeface="Century Gothic" pitchFamily="34" charset="0"/>
            </a:endParaRPr>
          </a:p>
        </p:txBody>
      </p:sp>
      <p:sp>
        <p:nvSpPr>
          <p:cNvPr id="8" name="TextBox 7">
            <a:extLst>
              <a:ext uri="{FF2B5EF4-FFF2-40B4-BE49-F238E27FC236}">
                <a16:creationId xmlns:a16="http://schemas.microsoft.com/office/drawing/2014/main" id="{9960A2D8-DB9B-F588-315C-ECAD054F5B2E}"/>
              </a:ext>
            </a:extLst>
          </p:cNvPr>
          <p:cNvSpPr txBox="1"/>
          <p:nvPr/>
        </p:nvSpPr>
        <p:spPr>
          <a:xfrm>
            <a:off x="261426" y="1832274"/>
            <a:ext cx="5463903" cy="584775"/>
          </a:xfrm>
          <a:prstGeom prst="rect">
            <a:avLst/>
          </a:prstGeom>
          <a:noFill/>
        </p:spPr>
        <p:txBody>
          <a:bodyPr wrap="square">
            <a:spAutoFit/>
          </a:bodyPr>
          <a:lstStyle/>
          <a:p>
            <a:pPr fontAlgn="auto">
              <a:spcAft>
                <a:spcPts val="0"/>
              </a:spcAft>
              <a:buClr>
                <a:schemeClr val="bg2">
                  <a:lumMod val="40000"/>
                  <a:lumOff val="60000"/>
                </a:schemeClr>
              </a:buClr>
              <a:buFont typeface="Wingdings 3" charset="2"/>
              <a:buNone/>
              <a:defRPr/>
            </a:pPr>
            <a:r>
              <a:rPr lang="en-US" sz="3200" b="1">
                <a:solidFill>
                  <a:schemeClr val="accent5">
                    <a:lumMod val="40000"/>
                    <a:lumOff val="60000"/>
                  </a:schemeClr>
                </a:solidFill>
              </a:rPr>
              <a:t>Contracting with the State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having a discussion&#10;&#10;Description automatically generated with medium confidence">
            <a:extLst>
              <a:ext uri="{FF2B5EF4-FFF2-40B4-BE49-F238E27FC236}">
                <a16:creationId xmlns:a16="http://schemas.microsoft.com/office/drawing/2014/main" id="{9D42855E-7F00-24AF-77CB-F58D60488248}"/>
              </a:ext>
            </a:extLst>
          </p:cNvPr>
          <p:cNvPicPr>
            <a:picLocks noChangeAspect="1"/>
          </p:cNvPicPr>
          <p:nvPr/>
        </p:nvPicPr>
        <p:blipFill rotWithShape="1">
          <a:blip r:embed="rId3">
            <a:extLst>
              <a:ext uri="{28A0092B-C50C-407E-A947-70E740481C1C}">
                <a14:useLocalDpi xmlns:a14="http://schemas.microsoft.com/office/drawing/2010/main" val="0"/>
              </a:ext>
            </a:extLst>
          </a:blip>
          <a:srcRect l="32243" r="25482" b="-1"/>
          <a:stretch/>
        </p:blipFill>
        <p:spPr>
          <a:xfrm>
            <a:off x="20" y="10"/>
            <a:ext cx="4343380" cy="6857990"/>
          </a:xfrm>
          <a:prstGeom prst="rect">
            <a:avLst/>
          </a:prstGeom>
        </p:spPr>
      </p:pic>
      <p:sp>
        <p:nvSpPr>
          <p:cNvPr id="6" name="TextBox 5">
            <a:extLst>
              <a:ext uri="{FF2B5EF4-FFF2-40B4-BE49-F238E27FC236}">
                <a16:creationId xmlns:a16="http://schemas.microsoft.com/office/drawing/2014/main" id="{2CF78F5B-BF69-B8C6-E7F0-7174B830F3D0}"/>
              </a:ext>
            </a:extLst>
          </p:cNvPr>
          <p:cNvSpPr txBox="1"/>
          <p:nvPr/>
        </p:nvSpPr>
        <p:spPr>
          <a:xfrm>
            <a:off x="4652889" y="94217"/>
            <a:ext cx="7320938" cy="1323439"/>
          </a:xfrm>
          <a:prstGeom prst="rect">
            <a:avLst/>
          </a:prstGeom>
          <a:noFill/>
        </p:spPr>
        <p:txBody>
          <a:bodyPr wrap="square">
            <a:spAutoFit/>
          </a:bodyPr>
          <a:lstStyle/>
          <a:p>
            <a:r>
              <a:rPr lang="en-US" sz="4000" b="1"/>
              <a:t>Representation Before the State and Prohibited Communication</a:t>
            </a:r>
          </a:p>
        </p:txBody>
      </p:sp>
      <p:sp>
        <p:nvSpPr>
          <p:cNvPr id="8" name="TextBox 7">
            <a:extLst>
              <a:ext uri="{FF2B5EF4-FFF2-40B4-BE49-F238E27FC236}">
                <a16:creationId xmlns:a16="http://schemas.microsoft.com/office/drawing/2014/main" id="{F0A9E247-ABDA-8485-7234-CD601AB9482A}"/>
              </a:ext>
            </a:extLst>
          </p:cNvPr>
          <p:cNvSpPr txBox="1"/>
          <p:nvPr/>
        </p:nvSpPr>
        <p:spPr>
          <a:xfrm>
            <a:off x="4723224" y="1451535"/>
            <a:ext cx="6990719" cy="2015936"/>
          </a:xfrm>
          <a:prstGeom prst="rect">
            <a:avLst/>
          </a:prstGeom>
          <a:noFill/>
        </p:spPr>
        <p:txBody>
          <a:bodyPr wrap="square">
            <a:spAutoFit/>
          </a:bodyPr>
          <a:lstStyle/>
          <a:p>
            <a:pPr marL="0" indent="0" algn="just" fontAlgn="auto">
              <a:spcAft>
                <a:spcPts val="600"/>
              </a:spcAft>
              <a:buClr>
                <a:schemeClr val="bg2">
                  <a:lumMod val="40000"/>
                  <a:lumOff val="60000"/>
                </a:schemeClr>
              </a:buClr>
              <a:buFont typeface="Wingdings 3" charset="2"/>
              <a:buNone/>
              <a:defRPr/>
            </a:pPr>
            <a:r>
              <a:rPr lang="en-US" sz="2400"/>
              <a:t>There are limits when you may appear or render services on behalf of yourself or another in connection with a matter before the State.</a:t>
            </a:r>
          </a:p>
          <a:p>
            <a:pPr marL="0" indent="0" algn="just" fontAlgn="auto">
              <a:spcAft>
                <a:spcPts val="600"/>
              </a:spcAft>
              <a:buClr>
                <a:schemeClr val="bg2">
                  <a:lumMod val="40000"/>
                  <a:lumOff val="60000"/>
                </a:schemeClr>
              </a:buClr>
              <a:buFont typeface="Wingdings 3" charset="2"/>
              <a:buNone/>
              <a:defRPr/>
            </a:pPr>
            <a:r>
              <a:rPr lang="en-US" sz="2400"/>
              <a:t>You are prohibited from receiving compensation in connection with: </a:t>
            </a:r>
          </a:p>
        </p:txBody>
      </p:sp>
      <p:sp>
        <p:nvSpPr>
          <p:cNvPr id="10" name="TextBox 9">
            <a:extLst>
              <a:ext uri="{FF2B5EF4-FFF2-40B4-BE49-F238E27FC236}">
                <a16:creationId xmlns:a16="http://schemas.microsoft.com/office/drawing/2014/main" id="{A1F67004-A901-0270-973B-63813BE906CE}"/>
              </a:ext>
            </a:extLst>
          </p:cNvPr>
          <p:cNvSpPr txBox="1"/>
          <p:nvPr/>
        </p:nvSpPr>
        <p:spPr>
          <a:xfrm>
            <a:off x="5169412" y="3501351"/>
            <a:ext cx="6098344" cy="3262432"/>
          </a:xfrm>
          <a:prstGeom prst="rect">
            <a:avLst/>
          </a:prstGeom>
          <a:noFill/>
        </p:spPr>
        <p:txBody>
          <a:bodyPr wrap="square">
            <a:spAutoFit/>
          </a:bodyPr>
          <a:lstStyle/>
          <a:p>
            <a:pPr marL="742950" lvl="1" indent="-285750" fontAlgn="auto">
              <a:spcAft>
                <a:spcPts val="600"/>
              </a:spcAft>
              <a:buClr>
                <a:schemeClr val="bg2">
                  <a:lumMod val="40000"/>
                  <a:lumOff val="60000"/>
                </a:schemeClr>
              </a:buClr>
              <a:buFont typeface="Arial" panose="020B0604020202020204" pitchFamily="34" charset="0"/>
              <a:buChar char="•"/>
              <a:defRPr/>
            </a:pPr>
            <a:r>
              <a:rPr lang="en-US" sz="2200" b="1"/>
              <a:t>Real estate transactions</a:t>
            </a:r>
          </a:p>
          <a:p>
            <a:pPr marL="742950" lvl="1" indent="-285750" fontAlgn="auto">
              <a:spcAft>
                <a:spcPts val="600"/>
              </a:spcAft>
              <a:buClr>
                <a:schemeClr val="bg2">
                  <a:lumMod val="40000"/>
                  <a:lumOff val="60000"/>
                </a:schemeClr>
              </a:buClr>
              <a:buFont typeface="Arial" panose="020B0604020202020204" pitchFamily="34" charset="0"/>
              <a:buChar char="•"/>
              <a:defRPr/>
            </a:pPr>
            <a:r>
              <a:rPr lang="en-US" sz="2200" b="1"/>
              <a:t>Rate-making proceedings </a:t>
            </a:r>
          </a:p>
          <a:p>
            <a:pPr marL="742950" lvl="1" indent="-285750" fontAlgn="auto">
              <a:spcAft>
                <a:spcPts val="600"/>
              </a:spcAft>
              <a:buClr>
                <a:schemeClr val="bg2">
                  <a:lumMod val="40000"/>
                  <a:lumOff val="60000"/>
                </a:schemeClr>
              </a:buClr>
              <a:buFont typeface="Arial" panose="020B0604020202020204" pitchFamily="34" charset="0"/>
              <a:buChar char="•"/>
              <a:defRPr/>
            </a:pPr>
            <a:r>
              <a:rPr lang="en-US" sz="2200" b="1"/>
              <a:t>Adoption or repeal of regulations </a:t>
            </a:r>
          </a:p>
          <a:p>
            <a:pPr marL="742950" lvl="1" indent="-285750" fontAlgn="auto">
              <a:spcAft>
                <a:spcPts val="600"/>
              </a:spcAft>
              <a:buClr>
                <a:schemeClr val="bg2">
                  <a:lumMod val="40000"/>
                  <a:lumOff val="60000"/>
                </a:schemeClr>
              </a:buClr>
              <a:buFont typeface="Arial" panose="020B0604020202020204" pitchFamily="34" charset="0"/>
              <a:buChar char="•"/>
              <a:defRPr/>
            </a:pPr>
            <a:r>
              <a:rPr lang="en-US" sz="2200" b="1"/>
              <a:t>Obtaining grants or loans</a:t>
            </a:r>
          </a:p>
          <a:p>
            <a:pPr marL="742950" lvl="1" indent="-285750" fontAlgn="auto">
              <a:spcAft>
                <a:spcPts val="600"/>
              </a:spcAft>
              <a:buClr>
                <a:schemeClr val="bg2">
                  <a:lumMod val="40000"/>
                  <a:lumOff val="60000"/>
                </a:schemeClr>
              </a:buClr>
              <a:buFont typeface="Arial" panose="020B0604020202020204" pitchFamily="34" charset="0"/>
              <a:buChar char="•"/>
              <a:defRPr/>
            </a:pPr>
            <a:r>
              <a:rPr lang="en-US" sz="2200" b="1"/>
              <a:t>Licensing or permitting</a:t>
            </a:r>
          </a:p>
          <a:p>
            <a:pPr marL="742950" lvl="1" indent="-285750" fontAlgn="auto">
              <a:spcAft>
                <a:spcPts val="600"/>
              </a:spcAft>
              <a:buClr>
                <a:schemeClr val="bg2">
                  <a:lumMod val="40000"/>
                  <a:lumOff val="60000"/>
                </a:schemeClr>
              </a:buClr>
              <a:buFont typeface="Arial" panose="020B0604020202020204" pitchFamily="34" charset="0"/>
              <a:buChar char="•"/>
              <a:defRPr/>
            </a:pPr>
            <a:r>
              <a:rPr lang="en-US" sz="2200" b="1"/>
              <a:t>Lobbying</a:t>
            </a:r>
          </a:p>
          <a:p>
            <a:pPr marL="742950" lvl="1" indent="-285750" fontAlgn="auto">
              <a:spcAft>
                <a:spcPts val="600"/>
              </a:spcAft>
              <a:buClr>
                <a:schemeClr val="bg2">
                  <a:lumMod val="40000"/>
                  <a:lumOff val="60000"/>
                </a:schemeClr>
              </a:buClr>
              <a:buFont typeface="Arial" panose="020B0604020202020204" pitchFamily="34" charset="0"/>
              <a:buChar char="•"/>
              <a:defRPr/>
            </a:pPr>
            <a:r>
              <a:rPr lang="en-US" sz="2200" b="1"/>
              <a:t>Actions against the State in the Court of Claims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2534" name="Rectangle 22533">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529" name="Title 1"/>
          <p:cNvSpPr>
            <a:spLocks noGrp="1"/>
          </p:cNvSpPr>
          <p:nvPr>
            <p:ph type="title"/>
          </p:nvPr>
        </p:nvSpPr>
        <p:spPr>
          <a:xfrm>
            <a:off x="644894" y="1429406"/>
            <a:ext cx="3291837" cy="4312807"/>
          </a:xfrm>
          <a:effectLst/>
        </p:spPr>
        <p:txBody>
          <a:bodyPr anchor="ctr">
            <a:normAutofit/>
          </a:bodyPr>
          <a:lstStyle/>
          <a:p>
            <a:pPr algn="r"/>
            <a:r>
              <a:rPr lang="en-US" b="1">
                <a:solidFill>
                  <a:schemeClr val="tx1">
                    <a:lumMod val="95000"/>
                  </a:schemeClr>
                </a:solidFill>
                <a:effectLst>
                  <a:outerShdw blurRad="38100" dist="38100" dir="2700000" algn="tl">
                    <a:srgbClr val="000000">
                      <a:alpha val="43137"/>
                    </a:srgbClr>
                  </a:outerShdw>
                </a:effectLst>
              </a:rPr>
              <a:t>Disclaimer</a:t>
            </a:r>
          </a:p>
        </p:txBody>
      </p:sp>
      <p:cxnSp>
        <p:nvCxnSpPr>
          <p:cNvPr id="22536" name="Straight Connector 22535">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F639A90-AA91-4DCF-8A35-0CAD60C63758}"/>
              </a:ext>
            </a:extLst>
          </p:cNvPr>
          <p:cNvSpPr txBox="1"/>
          <p:nvPr/>
        </p:nvSpPr>
        <p:spPr>
          <a:xfrm>
            <a:off x="4866291" y="809298"/>
            <a:ext cx="6927914" cy="4985980"/>
          </a:xfrm>
          <a:prstGeom prst="rect">
            <a:avLst/>
          </a:prstGeom>
          <a:noFill/>
        </p:spPr>
        <p:txBody>
          <a:bodyPr wrap="square">
            <a:spAutoFit/>
          </a:bodyPr>
          <a:lstStyle/>
          <a:p>
            <a:pPr marL="0" indent="0" fontAlgn="auto">
              <a:spcAft>
                <a:spcPts val="1800"/>
              </a:spcAft>
              <a:buClr>
                <a:schemeClr val="bg2">
                  <a:lumMod val="40000"/>
                  <a:lumOff val="60000"/>
                </a:schemeClr>
              </a:buClr>
              <a:buFont typeface="Wingdings 3" charset="2"/>
              <a:buNone/>
              <a:defRPr/>
            </a:pPr>
            <a:r>
              <a:rPr lang="en-US" sz="2400">
                <a:solidFill>
                  <a:schemeClr val="tx1">
                    <a:lumMod val="95000"/>
                  </a:schemeClr>
                </a:solidFill>
              </a:rPr>
              <a:t>This mandatory Ethics Training is an overview of provisions that apply to all State officers and employees. </a:t>
            </a:r>
          </a:p>
          <a:p>
            <a:pPr marL="0" indent="0" fontAlgn="auto">
              <a:spcAft>
                <a:spcPts val="1800"/>
              </a:spcAft>
              <a:buClr>
                <a:schemeClr val="bg2">
                  <a:lumMod val="40000"/>
                  <a:lumOff val="60000"/>
                </a:schemeClr>
              </a:buClr>
              <a:buFont typeface="Wingdings 3" charset="2"/>
              <a:buNone/>
              <a:defRPr/>
            </a:pPr>
            <a:r>
              <a:rPr lang="en-US" sz="2400" b="1">
                <a:solidFill>
                  <a:schemeClr val="tx1">
                    <a:lumMod val="95000"/>
                  </a:schemeClr>
                </a:solidFill>
                <a:effectLst>
                  <a:outerShdw blurRad="38100" dist="38100" dir="2700000" algn="tl">
                    <a:srgbClr val="000000">
                      <a:alpha val="43137"/>
                    </a:srgbClr>
                  </a:outerShdw>
                </a:effectLst>
              </a:rPr>
              <a:t>Note</a:t>
            </a:r>
            <a:r>
              <a:rPr lang="en-US" sz="2400">
                <a:solidFill>
                  <a:schemeClr val="tx1">
                    <a:lumMod val="95000"/>
                  </a:schemeClr>
                </a:solidFill>
              </a:rPr>
              <a:t>: a State agency may adopt its own ethics policies that are more restrictive than those covered in this course.</a:t>
            </a:r>
          </a:p>
          <a:p>
            <a:pPr marL="0" indent="0" fontAlgn="auto">
              <a:spcAft>
                <a:spcPts val="1800"/>
              </a:spcAft>
              <a:buClr>
                <a:schemeClr val="bg2">
                  <a:lumMod val="40000"/>
                  <a:lumOff val="60000"/>
                </a:schemeClr>
              </a:buClr>
              <a:buFont typeface="Wingdings 3" charset="2"/>
              <a:buNone/>
              <a:defRPr/>
            </a:pPr>
            <a:r>
              <a:rPr lang="en-US" sz="2400">
                <a:solidFill>
                  <a:schemeClr val="tx1">
                    <a:lumMod val="95000"/>
                  </a:schemeClr>
                </a:solidFill>
              </a:rPr>
              <a:t>The information included in this training is for educational purposes only and not for the purpose of providing legal advice. You should contact your agency’s Ethics Officer or the Commission’s legal staff to obtain advice related to a particular issue or problem.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Two people looking at a computer&#10;&#10;Description automatically generated with low confidence">
            <a:extLst>
              <a:ext uri="{FF2B5EF4-FFF2-40B4-BE49-F238E27FC236}">
                <a16:creationId xmlns:a16="http://schemas.microsoft.com/office/drawing/2014/main" id="{A7D9C53D-B3BB-483E-8DD5-3AC589BFA983}"/>
              </a:ext>
            </a:extLst>
          </p:cNvPr>
          <p:cNvPicPr>
            <a:picLocks noChangeAspect="1"/>
          </p:cNvPicPr>
          <p:nvPr/>
        </p:nvPicPr>
        <p:blipFill rotWithShape="1">
          <a:blip r:embed="rId3">
            <a:extLst>
              <a:ext uri="{28A0092B-C50C-407E-A947-70E740481C1C}">
                <a14:useLocalDpi xmlns:a14="http://schemas.microsoft.com/office/drawing/2010/main" val="0"/>
              </a:ext>
            </a:extLst>
          </a:blip>
          <a:srcRect l="17855" r="16811" b="-2"/>
          <a:stretch/>
        </p:blipFill>
        <p:spPr>
          <a:xfrm>
            <a:off x="6096000" y="10"/>
            <a:ext cx="6096000" cy="6857990"/>
          </a:xfrm>
          <a:prstGeom prst="rect">
            <a:avLst/>
          </a:prstGeom>
        </p:spPr>
      </p:pic>
      <p:sp useBgFill="1">
        <p:nvSpPr>
          <p:cNvPr id="67595" name="Rectangle 67594">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C04E83-802B-96D3-E580-8B9B094BAEBA}"/>
              </a:ext>
            </a:extLst>
          </p:cNvPr>
          <p:cNvSpPr txBox="1"/>
          <p:nvPr/>
        </p:nvSpPr>
        <p:spPr>
          <a:xfrm>
            <a:off x="229717" y="1834691"/>
            <a:ext cx="5555066" cy="4351338"/>
          </a:xfrm>
          <a:prstGeom prst="rect">
            <a:avLst/>
          </a:prstGeom>
        </p:spPr>
        <p:txBody>
          <a:bodyPr vert="horz" lIns="91440" tIns="45720" rIns="91440" bIns="45720" rtlCol="0">
            <a:normAutofit/>
          </a:bodyPr>
          <a:lstStyle/>
          <a:p>
            <a:pPr defTabSz="914400" fontAlgn="auto">
              <a:lnSpc>
                <a:spcPct val="90000"/>
              </a:lnSpc>
              <a:spcAft>
                <a:spcPts val="600"/>
              </a:spcAft>
              <a:buClr>
                <a:schemeClr val="bg2">
                  <a:lumMod val="40000"/>
                  <a:lumOff val="60000"/>
                </a:schemeClr>
              </a:buClr>
              <a:defRPr/>
            </a:pPr>
            <a:r>
              <a:rPr lang="en-US" sz="28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What you need to know:</a:t>
            </a:r>
          </a:p>
          <a:p>
            <a:pPr marL="461963" indent="-342900" defTabSz="914400">
              <a:lnSpc>
                <a:spcPct val="90000"/>
              </a:lnSpc>
              <a:spcAft>
                <a:spcPts val="1100"/>
              </a:spcAft>
              <a:buClr>
                <a:schemeClr val="bg2">
                  <a:lumMod val="40000"/>
                  <a:lumOff val="60000"/>
                </a:schemeClr>
              </a:buClr>
              <a:buFont typeface="Arial" panose="020B0604020202020204" pitchFamily="34" charset="0"/>
              <a:buChar char="•"/>
              <a:defRPr/>
            </a:pPr>
            <a:r>
              <a:rPr lang="en-US" sz="28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Includes non-relatives living in your household </a:t>
            </a:r>
          </a:p>
          <a:p>
            <a:pPr marL="461963" indent="-342900" defTabSz="914400">
              <a:lnSpc>
                <a:spcPct val="90000"/>
              </a:lnSpc>
              <a:spcAft>
                <a:spcPts val="1100"/>
              </a:spcAft>
              <a:buClr>
                <a:schemeClr val="bg2">
                  <a:lumMod val="40000"/>
                  <a:lumOff val="60000"/>
                </a:schemeClr>
              </a:buClr>
              <a:buFont typeface="Arial" panose="020B0604020202020204" pitchFamily="34" charset="0"/>
              <a:buChar char="•"/>
              <a:defRPr/>
            </a:pPr>
            <a:r>
              <a:rPr lang="en-US" sz="28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Affects decisions to hire, promote, supervise, discipline, or discharge certain relatives</a:t>
            </a:r>
          </a:p>
          <a:p>
            <a:pPr marL="461963" indent="-342900" defTabSz="914400">
              <a:lnSpc>
                <a:spcPct val="90000"/>
              </a:lnSpc>
              <a:spcAft>
                <a:spcPts val="1100"/>
              </a:spcAft>
              <a:buClr>
                <a:schemeClr val="bg2">
                  <a:lumMod val="40000"/>
                  <a:lumOff val="60000"/>
                </a:schemeClr>
              </a:buClr>
              <a:buFont typeface="Arial" panose="020B0604020202020204" pitchFamily="34" charset="0"/>
              <a:buChar char="•"/>
              <a:defRPr/>
            </a:pPr>
            <a:r>
              <a:rPr lang="en-US" sz="28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Affects decisions awarding contracts or investing public funds</a:t>
            </a:r>
          </a:p>
        </p:txBody>
      </p:sp>
      <p:sp>
        <p:nvSpPr>
          <p:cNvPr id="3" name="TextBox 2">
            <a:extLst>
              <a:ext uri="{FF2B5EF4-FFF2-40B4-BE49-F238E27FC236}">
                <a16:creationId xmlns:a16="http://schemas.microsoft.com/office/drawing/2014/main" id="{16710075-42AE-B085-371D-3F127ECD9230}"/>
              </a:ext>
            </a:extLst>
          </p:cNvPr>
          <p:cNvSpPr txBox="1"/>
          <p:nvPr/>
        </p:nvSpPr>
        <p:spPr>
          <a:xfrm>
            <a:off x="162340" y="289482"/>
            <a:ext cx="6145730" cy="1255728"/>
          </a:xfrm>
          <a:prstGeom prst="rect">
            <a:avLst/>
          </a:prstGeom>
          <a:noFill/>
        </p:spPr>
        <p:txBody>
          <a:bodyPr wrap="square">
            <a:spAutoFit/>
          </a:bodyPr>
          <a:lstStyle/>
          <a:p>
            <a:pPr defTabSz="914400">
              <a:lnSpc>
                <a:spcPct val="90000"/>
              </a:lnSpc>
              <a:spcBef>
                <a:spcPct val="0"/>
              </a:spcBef>
              <a:spcAft>
                <a:spcPts val="600"/>
              </a:spcAft>
            </a:pPr>
            <a:r>
              <a:rPr lang="en-US" sz="4800" b="1">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rPr>
              <a:t>Nepotism</a:t>
            </a:r>
            <a:br>
              <a:rPr lang="en-US" sz="36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rPr>
            </a:br>
            <a:r>
              <a:rPr lang="en-US" sz="3600" b="1">
                <a:solidFill>
                  <a:schemeClr val="accent5">
                    <a:lumMod val="40000"/>
                    <a:lumOff val="60000"/>
                  </a:schemeClr>
                </a:solidFill>
                <a:latin typeface="+mj-lt"/>
                <a:ea typeface="+mj-ea"/>
                <a:cs typeface="+mj-cs"/>
              </a:rPr>
              <a:t>Showing favoritism to family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revolving door"/>
          <p:cNvPicPr>
            <a:picLocks noChangeAspect="1" noChangeArrowheads="1"/>
          </p:cNvPicPr>
          <p:nvPr/>
        </p:nvPicPr>
        <p:blipFill rotWithShape="1">
          <a:blip r:embed="rId3" cstate="print"/>
          <a:srcRect l="13099" r="27790"/>
          <a:stretch/>
        </p:blipFill>
        <p:spPr bwMode="auto">
          <a:xfrm>
            <a:off x="6096000" y="10"/>
            <a:ext cx="6096000" cy="6857990"/>
          </a:xfrm>
          <a:prstGeom prst="rect">
            <a:avLst/>
          </a:prstGeom>
        </p:spPr>
      </p:pic>
      <p:sp useBgFill="1">
        <p:nvSpPr>
          <p:cNvPr id="69638" name="Rectangle 69637">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21E2D37-860B-9B2C-4287-0CC7F9D95EA1}"/>
              </a:ext>
            </a:extLst>
          </p:cNvPr>
          <p:cNvSpPr txBox="1"/>
          <p:nvPr/>
        </p:nvSpPr>
        <p:spPr>
          <a:xfrm>
            <a:off x="344794" y="2334915"/>
            <a:ext cx="5478489" cy="3691463"/>
          </a:xfrm>
          <a:prstGeom prst="rect">
            <a:avLst/>
          </a:prstGeom>
        </p:spPr>
        <p:txBody>
          <a:bodyPr vert="horz" lIns="91440" tIns="45720" rIns="91440" bIns="45720" rtlCol="0">
            <a:normAutofit/>
          </a:bodyPr>
          <a:lstStyle/>
          <a:p>
            <a:pPr marL="285750" indent="-228600" algn="just" defTabSz="914400">
              <a:lnSpc>
                <a:spcPct val="90000"/>
              </a:lnSpc>
              <a:spcAft>
                <a:spcPts val="600"/>
              </a:spcAft>
              <a:buFont typeface="Arial" panose="020B0604020202020204" pitchFamily="34" charset="0"/>
              <a:buChar char="•"/>
            </a:pPr>
            <a:r>
              <a:rPr lang="en-US" sz="2400"/>
              <a:t>Impacts private sector employees who are entering State service</a:t>
            </a:r>
          </a:p>
          <a:p>
            <a:pPr marL="285750" indent="-228600" algn="just" defTabSz="914400">
              <a:lnSpc>
                <a:spcPct val="90000"/>
              </a:lnSpc>
              <a:spcAft>
                <a:spcPts val="600"/>
              </a:spcAft>
              <a:buFont typeface="Arial" panose="020B0604020202020204" pitchFamily="34" charset="0"/>
              <a:buChar char="•"/>
            </a:pPr>
            <a:endParaRPr lang="en-US" sz="2400"/>
          </a:p>
          <a:p>
            <a:pPr marL="285750" indent="-228600" algn="just" defTabSz="914400">
              <a:lnSpc>
                <a:spcPct val="90000"/>
              </a:lnSpc>
              <a:spcAft>
                <a:spcPts val="600"/>
              </a:spcAft>
              <a:buFont typeface="Arial" panose="020B0604020202020204" pitchFamily="34" charset="0"/>
              <a:buChar char="•"/>
            </a:pPr>
            <a:r>
              <a:rPr lang="en-US" sz="2400"/>
              <a:t>May require two-year recusal</a:t>
            </a:r>
          </a:p>
          <a:p>
            <a:pPr marL="285750" indent="-228600" algn="just" defTabSz="914400">
              <a:lnSpc>
                <a:spcPct val="90000"/>
              </a:lnSpc>
              <a:spcAft>
                <a:spcPts val="600"/>
              </a:spcAft>
              <a:buFont typeface="Arial" panose="020B0604020202020204" pitchFamily="34" charset="0"/>
              <a:buChar char="•"/>
            </a:pPr>
            <a:endParaRPr lang="en-US" sz="2400"/>
          </a:p>
          <a:p>
            <a:pPr marL="285750" indent="-228600" algn="just" defTabSz="914400">
              <a:lnSpc>
                <a:spcPct val="90000"/>
              </a:lnSpc>
              <a:spcAft>
                <a:spcPts val="600"/>
              </a:spcAft>
              <a:buFont typeface="Arial" panose="020B0604020202020204" pitchFamily="34" charset="0"/>
              <a:buChar char="•"/>
            </a:pPr>
            <a:r>
              <a:rPr lang="en-US" sz="2400"/>
              <a:t>Prevents the appearance of preferential treatment to prior private sector employer or clients</a:t>
            </a:r>
          </a:p>
        </p:txBody>
      </p:sp>
      <p:sp>
        <p:nvSpPr>
          <p:cNvPr id="6" name="TextBox 5">
            <a:extLst>
              <a:ext uri="{FF2B5EF4-FFF2-40B4-BE49-F238E27FC236}">
                <a16:creationId xmlns:a16="http://schemas.microsoft.com/office/drawing/2014/main" id="{DA9C3135-8431-2495-B5E7-4D773404EA93}"/>
              </a:ext>
            </a:extLst>
          </p:cNvPr>
          <p:cNvSpPr txBox="1"/>
          <p:nvPr/>
        </p:nvSpPr>
        <p:spPr>
          <a:xfrm>
            <a:off x="178288" y="167184"/>
            <a:ext cx="6347640" cy="2000548"/>
          </a:xfrm>
          <a:prstGeom prst="rect">
            <a:avLst/>
          </a:prstGeom>
          <a:noFill/>
        </p:spPr>
        <p:txBody>
          <a:bodyPr wrap="square">
            <a:spAutoFit/>
          </a:bodyPr>
          <a:lstStyle/>
          <a:p>
            <a:r>
              <a:rPr lang="en-US" sz="4400" b="1"/>
              <a:t>Former Business </a:t>
            </a:r>
          </a:p>
          <a:p>
            <a:r>
              <a:rPr lang="en-US" sz="4400" b="1"/>
              <a:t>Relationships</a:t>
            </a:r>
            <a:br>
              <a:rPr lang="en-US" sz="3600"/>
            </a:br>
            <a:r>
              <a:rPr lang="en-US" sz="3600" b="1">
                <a:solidFill>
                  <a:schemeClr val="accent5">
                    <a:lumMod val="40000"/>
                    <a:lumOff val="60000"/>
                  </a:schemeClr>
                </a:solidFill>
              </a:rPr>
              <a:t>Reverse Two-Year Bar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7A8452-72EC-08FD-1F73-FEF494375F96}"/>
              </a:ext>
            </a:extLst>
          </p:cNvPr>
          <p:cNvSpPr txBox="1"/>
          <p:nvPr/>
        </p:nvSpPr>
        <p:spPr>
          <a:xfrm>
            <a:off x="547258" y="1380942"/>
            <a:ext cx="5834291" cy="3662541"/>
          </a:xfrm>
          <a:prstGeom prst="rect">
            <a:avLst/>
          </a:prstGeom>
          <a:noFill/>
        </p:spPr>
        <p:txBody>
          <a:bodyPr wrap="square">
            <a:spAutoFit/>
          </a:bodyPr>
          <a:lstStyle/>
          <a:p>
            <a:pPr algn="just"/>
            <a:r>
              <a:rPr lang="en-US" sz="2800" kern="0">
                <a:solidFill>
                  <a:schemeClr val="tx1"/>
                </a:solidFill>
              </a:rPr>
              <a:t>A State employee used an agency computer to install and run software to help a relative and used official agency letterhead and his State email address in a letter requesting payment for the services</a:t>
            </a:r>
            <a:r>
              <a:rPr lang="en-US" sz="2800" kern="0"/>
              <a:t>.</a:t>
            </a:r>
          </a:p>
          <a:p>
            <a:pPr algn="just"/>
            <a:r>
              <a:rPr lang="en-US" sz="2800" kern="0">
                <a:solidFill>
                  <a:schemeClr val="tx1"/>
                </a:solidFill>
              </a:rPr>
              <a:t> </a:t>
            </a:r>
            <a:br>
              <a:rPr lang="en-US" sz="2800" kern="0">
                <a:solidFill>
                  <a:schemeClr val="tx1"/>
                </a:solidFill>
              </a:rPr>
            </a:br>
            <a:endParaRPr lang="en-US" sz="3600" b="1" kern="0">
              <a:solidFill>
                <a:schemeClr val="tx1"/>
              </a:solidFill>
            </a:endParaRPr>
          </a:p>
        </p:txBody>
      </p:sp>
      <p:sp>
        <p:nvSpPr>
          <p:cNvPr id="12" name="TextBox 11">
            <a:extLst>
              <a:ext uri="{FF2B5EF4-FFF2-40B4-BE49-F238E27FC236}">
                <a16:creationId xmlns:a16="http://schemas.microsoft.com/office/drawing/2014/main" id="{7259E9D0-E6A4-CEB3-5C83-BE1DFBEF7178}"/>
              </a:ext>
            </a:extLst>
          </p:cNvPr>
          <p:cNvSpPr txBox="1"/>
          <p:nvPr/>
        </p:nvSpPr>
        <p:spPr>
          <a:xfrm>
            <a:off x="479881" y="296744"/>
            <a:ext cx="4996894" cy="1015663"/>
          </a:xfrm>
          <a:prstGeom prst="rect">
            <a:avLst/>
          </a:prstGeom>
          <a:noFill/>
        </p:spPr>
        <p:txBody>
          <a:bodyPr wrap="square">
            <a:spAutoFit/>
          </a:bodyPr>
          <a:lstStyle/>
          <a:p>
            <a:r>
              <a:rPr lang="en-US" sz="6000" b="1">
                <a:effectLst>
                  <a:outerShdw blurRad="38100" dist="38100" dir="2700000" algn="tl">
                    <a:srgbClr val="000000">
                      <a:alpha val="43137"/>
                    </a:srgbClr>
                  </a:outerShdw>
                </a:effectLst>
              </a:rPr>
              <a:t>Ethics Check</a:t>
            </a:r>
          </a:p>
        </p:txBody>
      </p:sp>
      <p:pic>
        <p:nvPicPr>
          <p:cNvPr id="3" name="Graphic 2" descr="Presentation with bar chart with solid fill">
            <a:extLst>
              <a:ext uri="{FF2B5EF4-FFF2-40B4-BE49-F238E27FC236}">
                <a16:creationId xmlns:a16="http://schemas.microsoft.com/office/drawing/2014/main" id="{B75DC743-3826-160D-B624-A390F478A2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9881" y="4419123"/>
            <a:ext cx="1015266" cy="1015266"/>
          </a:xfrm>
          <a:prstGeom prst="rect">
            <a:avLst/>
          </a:prstGeom>
        </p:spPr>
      </p:pic>
      <p:sp>
        <p:nvSpPr>
          <p:cNvPr id="5" name="TextBox 4">
            <a:extLst>
              <a:ext uri="{FF2B5EF4-FFF2-40B4-BE49-F238E27FC236}">
                <a16:creationId xmlns:a16="http://schemas.microsoft.com/office/drawing/2014/main" id="{D27A7F2F-DBE3-E2C8-AB2B-182848C65337}"/>
              </a:ext>
            </a:extLst>
          </p:cNvPr>
          <p:cNvSpPr txBox="1"/>
          <p:nvPr/>
        </p:nvSpPr>
        <p:spPr>
          <a:xfrm>
            <a:off x="7263867" y="4265037"/>
            <a:ext cx="5284269" cy="1323439"/>
          </a:xfrm>
          <a:prstGeom prst="rect">
            <a:avLst/>
          </a:prstGeom>
          <a:noFill/>
        </p:spPr>
        <p:txBody>
          <a:bodyPr wrap="square">
            <a:spAutoFit/>
          </a:bodyPr>
          <a:lstStyle/>
          <a:p>
            <a:r>
              <a:rPr lang="en-US" sz="4000" b="1" kern="0">
                <a:solidFill>
                  <a:schemeClr val="accent6">
                    <a:lumMod val="40000"/>
                    <a:lumOff val="60000"/>
                  </a:schemeClr>
                </a:solidFill>
              </a:rPr>
              <a:t>How did he violate Public Officers Law?</a:t>
            </a:r>
          </a:p>
        </p:txBody>
      </p:sp>
      <p:pic>
        <p:nvPicPr>
          <p:cNvPr id="8" name="Picture 7" descr="Person working with laptop and notepad">
            <a:extLst>
              <a:ext uri="{FF2B5EF4-FFF2-40B4-BE49-F238E27FC236}">
                <a16:creationId xmlns:a16="http://schemas.microsoft.com/office/drawing/2014/main" id="{C5033D16-7294-DE19-406E-32440072FB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0260" y="91659"/>
            <a:ext cx="4985488" cy="33277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0F5EE62C-AB51-47A0-5BB0-63FA12CF0CB9}"/>
              </a:ext>
            </a:extLst>
          </p:cNvPr>
          <p:cNvSpPr txBox="1"/>
          <p:nvPr/>
        </p:nvSpPr>
        <p:spPr>
          <a:xfrm>
            <a:off x="1495147" y="4540096"/>
            <a:ext cx="6309360" cy="707886"/>
          </a:xfrm>
          <a:prstGeom prst="rect">
            <a:avLst/>
          </a:prstGeom>
          <a:noFill/>
        </p:spPr>
        <p:txBody>
          <a:bodyPr wrap="square">
            <a:spAutoFit/>
          </a:bodyPr>
          <a:lstStyle/>
          <a:p>
            <a:r>
              <a:rPr lang="en-US" sz="4000" b="1" kern="0">
                <a:solidFill>
                  <a:schemeClr val="tx1"/>
                </a:solidFill>
              </a:rPr>
              <a:t>Poll Time!</a:t>
            </a:r>
            <a:endParaRPr lang="en-US" sz="4000"/>
          </a:p>
        </p:txBody>
      </p:sp>
      <p:sp>
        <p:nvSpPr>
          <p:cNvPr id="13" name="Arrow: Right 12">
            <a:extLst>
              <a:ext uri="{FF2B5EF4-FFF2-40B4-BE49-F238E27FC236}">
                <a16:creationId xmlns:a16="http://schemas.microsoft.com/office/drawing/2014/main" id="{01DB02D8-1FD8-39C0-6721-835FB8FB06B7}"/>
              </a:ext>
            </a:extLst>
          </p:cNvPr>
          <p:cNvSpPr/>
          <p:nvPr/>
        </p:nvSpPr>
        <p:spPr>
          <a:xfrm>
            <a:off x="4504623" y="4484557"/>
            <a:ext cx="2394582" cy="763425"/>
          </a:xfrm>
          <a:prstGeom prst="rightArrow">
            <a:avLst>
              <a:gd name="adj1" fmla="val 53377"/>
              <a:gd name="adj2" fmla="val 94324"/>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Scales of justice with solid fill">
            <a:extLst>
              <a:ext uri="{FF2B5EF4-FFF2-40B4-BE49-F238E27FC236}">
                <a16:creationId xmlns:a16="http://schemas.microsoft.com/office/drawing/2014/main" id="{A2017C6A-8BC4-203C-D983-C7A7C7E377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09397" y="138125"/>
            <a:ext cx="1174282" cy="1174282"/>
          </a:xfrm>
          <a:prstGeom prst="rect">
            <a:avLst/>
          </a:prstGeom>
        </p:spPr>
      </p:pic>
    </p:spTree>
    <p:extLst>
      <p:ext uri="{BB962C8B-B14F-4D97-AF65-F5344CB8AC3E}">
        <p14:creationId xmlns:p14="http://schemas.microsoft.com/office/powerpoint/2010/main" val="2977908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6" name="Rectangle 71685">
            <a:extLst>
              <a:ext uri="{FF2B5EF4-FFF2-40B4-BE49-F238E27FC236}">
                <a16:creationId xmlns:a16="http://schemas.microsoft.com/office/drawing/2014/main" id="{4A079BE1-ED93-4445-AD4A-0D67109702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1998"/>
          </a:xfrm>
          <a:prstGeom prst="rect">
            <a:avLst/>
          </a:prstGeom>
          <a:solidFill>
            <a:schemeClr val="bg1">
              <a:alpha val="1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1688" name="Rectangle 71687">
            <a:extLst>
              <a:ext uri="{FF2B5EF4-FFF2-40B4-BE49-F238E27FC236}">
                <a16:creationId xmlns:a16="http://schemas.microsoft.com/office/drawing/2014/main" id="{3F6C79BF-A4E0-4CC8-952B-C736485CA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7"/>
            <a:ext cx="12192000" cy="2285999"/>
          </a:xfrm>
          <a:prstGeom prst="rect">
            <a:avLst/>
          </a:prstGeom>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81" name="Title 1"/>
          <p:cNvSpPr>
            <a:spLocks noGrp="1"/>
          </p:cNvSpPr>
          <p:nvPr>
            <p:ph type="ctrTitle"/>
          </p:nvPr>
        </p:nvSpPr>
        <p:spPr>
          <a:xfrm>
            <a:off x="2912012" y="5225197"/>
            <a:ext cx="8798928" cy="1395140"/>
          </a:xfrm>
        </p:spPr>
        <p:txBody>
          <a:bodyPr vert="horz" lIns="91440" tIns="45720" rIns="91440" bIns="45720" rtlCol="0" anchor="ctr">
            <a:normAutofit/>
          </a:bodyPr>
          <a:lstStyle/>
          <a:p>
            <a:r>
              <a:rPr lang="en-US" sz="6600" b="1">
                <a:solidFill>
                  <a:schemeClr val="tx1"/>
                </a:solidFill>
              </a:rPr>
              <a:t>Outside Activities</a:t>
            </a:r>
          </a:p>
        </p:txBody>
      </p:sp>
      <p:pic>
        <p:nvPicPr>
          <p:cNvPr id="10" name="Picture 9" descr="Woman examining color swatches at desk">
            <a:extLst>
              <a:ext uri="{FF2B5EF4-FFF2-40B4-BE49-F238E27FC236}">
                <a16:creationId xmlns:a16="http://schemas.microsoft.com/office/drawing/2014/main" id="{6C33F36C-4694-86E2-4058-5EEA76699A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333" y="237663"/>
            <a:ext cx="6143105" cy="4094018"/>
          </a:xfrm>
          <a:prstGeom prst="rect">
            <a:avLst/>
          </a:prstGeom>
        </p:spPr>
      </p:pic>
      <p:sp>
        <p:nvSpPr>
          <p:cNvPr id="8" name="TextBox 7">
            <a:extLst>
              <a:ext uri="{FF2B5EF4-FFF2-40B4-BE49-F238E27FC236}">
                <a16:creationId xmlns:a16="http://schemas.microsoft.com/office/drawing/2014/main" id="{C5C5B123-E7BC-474B-9D48-84C5B896A0E2}"/>
              </a:ext>
            </a:extLst>
          </p:cNvPr>
          <p:cNvSpPr txBox="1"/>
          <p:nvPr/>
        </p:nvSpPr>
        <p:spPr>
          <a:xfrm>
            <a:off x="6313394" y="4987533"/>
            <a:ext cx="5249628" cy="480131"/>
          </a:xfrm>
          <a:prstGeom prst="rect">
            <a:avLst/>
          </a:prstGeom>
          <a:noFill/>
        </p:spPr>
        <p:txBody>
          <a:bodyPr wrap="square">
            <a:spAutoFit/>
          </a:bodyPr>
          <a:lstStyle/>
          <a:p>
            <a:pPr algn="r" defTabSz="914400" fontAlgn="auto">
              <a:lnSpc>
                <a:spcPct val="90000"/>
              </a:lnSpc>
              <a:spcAft>
                <a:spcPts val="600"/>
              </a:spcAft>
              <a:buClr>
                <a:schemeClr val="bg2">
                  <a:lumMod val="40000"/>
                  <a:lumOff val="60000"/>
                </a:schemeClr>
              </a:buClr>
              <a:defRPr/>
            </a:pPr>
            <a:r>
              <a:rPr lang="en-US" sz="2800" b="1">
                <a:solidFill>
                  <a:schemeClr val="accent6">
                    <a:lumMod val="40000"/>
                    <a:lumOff val="60000"/>
                  </a:schemeClr>
                </a:solidFill>
              </a:rPr>
              <a:t>Public Officers Law § 73 and § 74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37BD685-8F81-2061-876D-1BA3774A7FB7}"/>
              </a:ext>
            </a:extLst>
          </p:cNvPr>
          <p:cNvSpPr txBox="1"/>
          <p:nvPr/>
        </p:nvSpPr>
        <p:spPr>
          <a:xfrm>
            <a:off x="838200" y="302467"/>
            <a:ext cx="10515600"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5400" b="1">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rPr>
              <a:t>What is an outside activity?</a:t>
            </a:r>
          </a:p>
        </p:txBody>
      </p:sp>
      <p:sp>
        <p:nvSpPr>
          <p:cNvPr id="14" name="Rounded Rectangle 17">
            <a:extLst>
              <a:ext uri="{FF2B5EF4-FFF2-40B4-BE49-F238E27FC236}">
                <a16:creationId xmlns:a16="http://schemas.microsoft.com/office/drawing/2014/main" id="{15045B1D-AED4-407C-BC82-BF20E4E4F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outdoor&#10;&#10;Description automatically generated">
            <a:extLst>
              <a:ext uri="{FF2B5EF4-FFF2-40B4-BE49-F238E27FC236}">
                <a16:creationId xmlns:a16="http://schemas.microsoft.com/office/drawing/2014/main" id="{DEC09067-72F8-5CDA-19F4-875D63CF537A}"/>
              </a:ext>
            </a:extLst>
          </p:cNvPr>
          <p:cNvPicPr>
            <a:picLocks noChangeAspect="1"/>
          </p:cNvPicPr>
          <p:nvPr/>
        </p:nvPicPr>
        <p:blipFill rotWithShape="1">
          <a:blip r:embed="rId4">
            <a:extLst>
              <a:ext uri="{28A0092B-C50C-407E-A947-70E740481C1C}">
                <a14:useLocalDpi xmlns:a14="http://schemas.microsoft.com/office/drawing/2010/main" val="0"/>
              </a:ext>
            </a:extLst>
          </a:blip>
          <a:srcRect l="337" r="-4" b="-4"/>
          <a:stretch/>
        </p:blipFill>
        <p:spPr>
          <a:xfrm>
            <a:off x="1131172" y="2268111"/>
            <a:ext cx="4187222" cy="3256059"/>
          </a:xfrm>
          <a:prstGeom prst="rect">
            <a:avLst/>
          </a:prstGeom>
        </p:spPr>
      </p:pic>
      <p:sp>
        <p:nvSpPr>
          <p:cNvPr id="5" name="TextBox 4">
            <a:extLst>
              <a:ext uri="{FF2B5EF4-FFF2-40B4-BE49-F238E27FC236}">
                <a16:creationId xmlns:a16="http://schemas.microsoft.com/office/drawing/2014/main" id="{44E08855-79FD-9F1F-C12A-E04A84331B48}"/>
              </a:ext>
            </a:extLst>
          </p:cNvPr>
          <p:cNvSpPr txBox="1"/>
          <p:nvPr/>
        </p:nvSpPr>
        <p:spPr>
          <a:xfrm>
            <a:off x="5904338" y="1948070"/>
            <a:ext cx="5810450" cy="4228893"/>
          </a:xfrm>
          <a:prstGeom prst="rect">
            <a:avLst/>
          </a:prstGeom>
        </p:spPr>
        <p:txBody>
          <a:bodyPr vert="horz" lIns="91440" tIns="45720" rIns="91440" bIns="45720" rtlCol="0">
            <a:normAutofit/>
          </a:bodyPr>
          <a:lstStyle/>
          <a:p>
            <a:pPr marL="342900" indent="-228600" defTabSz="914400" fontAlgn="auto">
              <a:lnSpc>
                <a:spcPct val="90000"/>
              </a:lnSpc>
              <a:spcAft>
                <a:spcPts val="600"/>
              </a:spcAft>
              <a:buClr>
                <a:schemeClr val="bg2">
                  <a:lumMod val="40000"/>
                  <a:lumOff val="60000"/>
                </a:schemeClr>
              </a:buClr>
              <a:buFont typeface="Arial" panose="020B0604020202020204" pitchFamily="34" charset="0"/>
              <a:buChar char="•"/>
              <a:defRPr/>
            </a:pPr>
            <a:r>
              <a:rPr lang="en-US" sz="2800"/>
              <a:t>Any activity or obligation that is unrelated to your State employment.</a:t>
            </a:r>
          </a:p>
          <a:p>
            <a:pPr marL="0" indent="-228600" defTabSz="914400" fontAlgn="auto">
              <a:lnSpc>
                <a:spcPct val="90000"/>
              </a:lnSpc>
              <a:spcAft>
                <a:spcPts val="600"/>
              </a:spcAft>
              <a:buClr>
                <a:schemeClr val="bg2">
                  <a:lumMod val="40000"/>
                  <a:lumOff val="60000"/>
                </a:schemeClr>
              </a:buClr>
              <a:buFont typeface="Arial" panose="020B0604020202020204" pitchFamily="34" charset="0"/>
              <a:buChar char="•"/>
              <a:defRPr/>
            </a:pPr>
            <a:endParaRPr lang="en-US" sz="2800"/>
          </a:p>
          <a:p>
            <a:pPr marL="342900" indent="-228600" defTabSz="914400" fontAlgn="auto">
              <a:lnSpc>
                <a:spcPct val="90000"/>
              </a:lnSpc>
              <a:spcAft>
                <a:spcPts val="600"/>
              </a:spcAft>
              <a:buClr>
                <a:schemeClr val="bg2">
                  <a:lumMod val="40000"/>
                  <a:lumOff val="60000"/>
                </a:schemeClr>
              </a:buClr>
              <a:buFont typeface="Arial" panose="020B0604020202020204" pitchFamily="34" charset="0"/>
              <a:buChar char="•"/>
              <a:defRPr/>
            </a:pPr>
            <a:r>
              <a:rPr lang="en-US" sz="2800"/>
              <a:t>Outside activities </a:t>
            </a:r>
            <a:r>
              <a:rPr lang="en-US" sz="2800" b="1" u="sng">
                <a:solidFill>
                  <a:schemeClr val="accent5">
                    <a:lumMod val="40000"/>
                    <a:lumOff val="60000"/>
                  </a:schemeClr>
                </a:solidFill>
              </a:rPr>
              <a:t>may not</a:t>
            </a:r>
          </a:p>
          <a:p>
            <a:pPr marL="800100" lvl="1" indent="-228600" defTabSz="914400">
              <a:lnSpc>
                <a:spcPct val="90000"/>
              </a:lnSpc>
              <a:spcAft>
                <a:spcPts val="600"/>
              </a:spcAft>
              <a:buClr>
                <a:schemeClr val="bg2">
                  <a:lumMod val="40000"/>
                  <a:lumOff val="60000"/>
                </a:schemeClr>
              </a:buClr>
              <a:buFont typeface="Arial" panose="020B0604020202020204" pitchFamily="34" charset="0"/>
              <a:buChar char="•"/>
              <a:defRPr/>
            </a:pPr>
            <a:r>
              <a:rPr lang="en-US" sz="2800"/>
              <a:t>occur during your regular work hours</a:t>
            </a:r>
          </a:p>
          <a:p>
            <a:pPr marL="800100" lvl="1" indent="-228600" defTabSz="914400">
              <a:lnSpc>
                <a:spcPct val="90000"/>
              </a:lnSpc>
              <a:spcAft>
                <a:spcPts val="600"/>
              </a:spcAft>
              <a:buClr>
                <a:schemeClr val="bg2">
                  <a:lumMod val="40000"/>
                  <a:lumOff val="60000"/>
                </a:schemeClr>
              </a:buClr>
              <a:buFont typeface="Arial" panose="020B0604020202020204" pitchFamily="34" charset="0"/>
              <a:buChar char="•"/>
              <a:defRPr/>
            </a:pPr>
            <a:r>
              <a:rPr lang="en-US" sz="2800"/>
              <a:t>use State resources</a:t>
            </a:r>
          </a:p>
          <a:p>
            <a:pPr marL="800100" lvl="1" indent="-228600" defTabSz="914400">
              <a:lnSpc>
                <a:spcPct val="90000"/>
              </a:lnSpc>
              <a:spcAft>
                <a:spcPts val="600"/>
              </a:spcAft>
              <a:buClr>
                <a:schemeClr val="bg2">
                  <a:lumMod val="40000"/>
                  <a:lumOff val="60000"/>
                </a:schemeClr>
              </a:buClr>
              <a:buFont typeface="Arial" panose="020B0604020202020204" pitchFamily="34" charset="0"/>
              <a:buChar char="•"/>
              <a:defRPr/>
            </a:pPr>
            <a:r>
              <a:rPr lang="en-US" sz="2800"/>
              <a:t>conflict with your State job</a:t>
            </a:r>
          </a:p>
          <a:p>
            <a:pPr marL="0" indent="-228600" defTabSz="914400" fontAlgn="auto">
              <a:lnSpc>
                <a:spcPct val="90000"/>
              </a:lnSpc>
              <a:spcAft>
                <a:spcPts val="600"/>
              </a:spcAft>
              <a:buClr>
                <a:schemeClr val="bg2">
                  <a:lumMod val="40000"/>
                  <a:lumOff val="60000"/>
                </a:schemeClr>
              </a:buClr>
              <a:buFont typeface="Arial" panose="020B0604020202020204" pitchFamily="34" charset="0"/>
              <a:buChar char="•"/>
              <a:defRPr/>
            </a:pPr>
            <a:endParaRPr lang="en-US" sz="2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Women working from home">
            <a:extLst>
              <a:ext uri="{FF2B5EF4-FFF2-40B4-BE49-F238E27FC236}">
                <a16:creationId xmlns:a16="http://schemas.microsoft.com/office/drawing/2014/main" id="{5A5EB4E7-700B-04B7-503E-B1A1FD5E3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4295" y="1473622"/>
            <a:ext cx="3488298" cy="2325532"/>
          </a:xfrm>
          <a:prstGeom prst="round2DiagRect">
            <a:avLst>
              <a:gd name="adj1" fmla="val 6622"/>
              <a:gd name="adj2" fmla="val 0"/>
            </a:avLst>
          </a:prstGeom>
          <a:ln w="88900" cap="sq">
            <a:solidFill>
              <a:srgbClr val="FFFFFF"/>
            </a:solidFill>
            <a:miter lim="800000"/>
          </a:ln>
          <a:effectLst>
            <a:outerShdw blurRad="254000" algn="tl" rotWithShape="0">
              <a:srgbClr val="000000">
                <a:alpha val="43000"/>
              </a:srgbClr>
            </a:outerShdw>
          </a:effectLst>
        </p:spPr>
      </p:pic>
      <p:sp>
        <p:nvSpPr>
          <p:cNvPr id="75777" name="Title 1"/>
          <p:cNvSpPr>
            <a:spLocks noGrp="1"/>
          </p:cNvSpPr>
          <p:nvPr>
            <p:ph type="title"/>
          </p:nvPr>
        </p:nvSpPr>
        <p:spPr>
          <a:xfrm>
            <a:off x="418721" y="212472"/>
            <a:ext cx="10515600" cy="1047329"/>
          </a:xfrm>
        </p:spPr>
        <p:txBody>
          <a:bodyPr/>
          <a:lstStyle/>
          <a:p>
            <a:r>
              <a:rPr lang="en-US" b="1">
                <a:effectLst>
                  <a:outerShdw blurRad="38100" dist="38100" dir="2700000" algn="tl">
                    <a:srgbClr val="000000">
                      <a:alpha val="43137"/>
                    </a:srgbClr>
                  </a:outerShdw>
                </a:effectLst>
              </a:rPr>
              <a:t>General Provisions</a:t>
            </a:r>
          </a:p>
        </p:txBody>
      </p:sp>
      <p:sp>
        <p:nvSpPr>
          <p:cNvPr id="8" name="TextBox 7">
            <a:extLst>
              <a:ext uri="{FF2B5EF4-FFF2-40B4-BE49-F238E27FC236}">
                <a16:creationId xmlns:a16="http://schemas.microsoft.com/office/drawing/2014/main" id="{0FB261AF-EC01-2AB6-9BB8-AA391D3E4CF6}"/>
              </a:ext>
            </a:extLst>
          </p:cNvPr>
          <p:cNvSpPr txBox="1"/>
          <p:nvPr/>
        </p:nvSpPr>
        <p:spPr>
          <a:xfrm>
            <a:off x="767083" y="3993837"/>
            <a:ext cx="4909438" cy="2123658"/>
          </a:xfrm>
          <a:prstGeom prst="rect">
            <a:avLst/>
          </a:prstGeom>
          <a:noFill/>
        </p:spPr>
        <p:txBody>
          <a:bodyPr wrap="square">
            <a:spAutoFit/>
          </a:bodyPr>
          <a:lstStyle/>
          <a:p>
            <a:pPr fontAlgn="auto">
              <a:spcAft>
                <a:spcPts val="0"/>
              </a:spcAft>
              <a:buClr>
                <a:schemeClr val="bg2">
                  <a:lumMod val="40000"/>
                  <a:lumOff val="60000"/>
                </a:schemeClr>
              </a:buClr>
              <a:buFont typeface="Wingdings 3" charset="2"/>
              <a:buNone/>
              <a:defRPr/>
            </a:pPr>
            <a:r>
              <a:rPr lang="en-US" sz="2800" b="1">
                <a:effectLst>
                  <a:outerShdw blurRad="38100" dist="38100" dir="2700000" algn="tl">
                    <a:srgbClr val="000000">
                      <a:alpha val="43137"/>
                    </a:srgbClr>
                  </a:outerShdw>
                </a:effectLst>
              </a:rPr>
              <a:t>The law: POL § 73</a:t>
            </a:r>
          </a:p>
          <a:p>
            <a:pPr marL="0" indent="0" fontAlgn="auto">
              <a:spcAft>
                <a:spcPts val="0"/>
              </a:spcAft>
              <a:buClr>
                <a:schemeClr val="bg2">
                  <a:lumMod val="40000"/>
                  <a:lumOff val="60000"/>
                </a:schemeClr>
              </a:buClr>
              <a:buFont typeface="Wingdings 3" charset="2"/>
              <a:buNone/>
              <a:defRPr/>
            </a:pPr>
            <a:r>
              <a:rPr lang="en-US" sz="2400" b="1">
                <a:solidFill>
                  <a:schemeClr val="accent5">
                    <a:lumMod val="40000"/>
                    <a:lumOff val="60000"/>
                  </a:schemeClr>
                </a:solidFill>
              </a:rPr>
              <a:t>Applies </a:t>
            </a:r>
            <a:r>
              <a:rPr lang="en-US" sz="2400" b="1" u="sng">
                <a:solidFill>
                  <a:schemeClr val="accent5">
                    <a:lumMod val="40000"/>
                    <a:lumOff val="60000"/>
                  </a:schemeClr>
                </a:solidFill>
              </a:rPr>
              <a:t>broadly </a:t>
            </a:r>
          </a:p>
          <a:p>
            <a:pPr marL="342900" indent="-342900" fontAlgn="auto">
              <a:spcAft>
                <a:spcPts val="0"/>
              </a:spcAft>
              <a:buClr>
                <a:schemeClr val="bg2">
                  <a:lumMod val="40000"/>
                  <a:lumOff val="60000"/>
                </a:schemeClr>
              </a:buClr>
              <a:buFont typeface="Arial" panose="020B0604020202020204" pitchFamily="34" charset="0"/>
              <a:buChar char="•"/>
              <a:defRPr/>
            </a:pPr>
            <a:r>
              <a:rPr lang="en-US" sz="2000"/>
              <a:t>Restrictions on selling goods or services to the State</a:t>
            </a:r>
          </a:p>
          <a:p>
            <a:pPr marL="342900" indent="-342900" fontAlgn="auto">
              <a:spcAft>
                <a:spcPts val="0"/>
              </a:spcAft>
              <a:buClr>
                <a:schemeClr val="bg2">
                  <a:lumMod val="40000"/>
                  <a:lumOff val="60000"/>
                </a:schemeClr>
              </a:buClr>
              <a:buFont typeface="Arial" panose="020B0604020202020204" pitchFamily="34" charset="0"/>
              <a:buChar char="•"/>
              <a:defRPr/>
            </a:pPr>
            <a:r>
              <a:rPr lang="en-US" sz="2000"/>
              <a:t>Restricts paid outside activities</a:t>
            </a:r>
          </a:p>
          <a:p>
            <a:pPr marL="342900" indent="-342900" fontAlgn="auto">
              <a:spcAft>
                <a:spcPts val="0"/>
              </a:spcAft>
              <a:buClr>
                <a:schemeClr val="bg2">
                  <a:lumMod val="40000"/>
                  <a:lumOff val="60000"/>
                </a:schemeClr>
              </a:buClr>
              <a:buFont typeface="Arial" panose="020B0604020202020204" pitchFamily="34" charset="0"/>
              <a:buChar char="•"/>
              <a:defRPr/>
            </a:pPr>
            <a:r>
              <a:rPr lang="en-US" sz="2000"/>
              <a:t>Prohibits State employees from lobbying</a:t>
            </a:r>
          </a:p>
        </p:txBody>
      </p:sp>
      <p:sp>
        <p:nvSpPr>
          <p:cNvPr id="10" name="TextBox 9">
            <a:extLst>
              <a:ext uri="{FF2B5EF4-FFF2-40B4-BE49-F238E27FC236}">
                <a16:creationId xmlns:a16="http://schemas.microsoft.com/office/drawing/2014/main" id="{C067823B-D552-0399-6858-E17CF7C01EAF}"/>
              </a:ext>
            </a:extLst>
          </p:cNvPr>
          <p:cNvSpPr txBox="1"/>
          <p:nvPr/>
        </p:nvSpPr>
        <p:spPr>
          <a:xfrm>
            <a:off x="6747310" y="3993837"/>
            <a:ext cx="5025968" cy="2431435"/>
          </a:xfrm>
          <a:prstGeom prst="rect">
            <a:avLst/>
          </a:prstGeom>
          <a:noFill/>
        </p:spPr>
        <p:txBody>
          <a:bodyPr wrap="square">
            <a:spAutoFit/>
          </a:bodyPr>
          <a:lstStyle/>
          <a:p>
            <a:pPr fontAlgn="auto">
              <a:spcAft>
                <a:spcPts val="0"/>
              </a:spcAft>
              <a:buClr>
                <a:schemeClr val="bg2">
                  <a:lumMod val="40000"/>
                  <a:lumOff val="60000"/>
                </a:schemeClr>
              </a:buClr>
              <a:buFont typeface="Wingdings 3" charset="2"/>
              <a:buNone/>
              <a:defRPr/>
            </a:pPr>
            <a:r>
              <a:rPr lang="en-US" sz="2800" b="1">
                <a:effectLst>
                  <a:outerShdw blurRad="38100" dist="38100" dir="2700000" algn="tl">
                    <a:srgbClr val="000000">
                      <a:alpha val="43137"/>
                    </a:srgbClr>
                  </a:outerShdw>
                </a:effectLst>
              </a:rPr>
              <a:t>The regulations: 19 NYCRR 932</a:t>
            </a:r>
          </a:p>
          <a:p>
            <a:pPr marL="0" indent="0" fontAlgn="auto">
              <a:spcAft>
                <a:spcPts val="0"/>
              </a:spcAft>
              <a:buClr>
                <a:schemeClr val="bg2">
                  <a:lumMod val="40000"/>
                  <a:lumOff val="60000"/>
                </a:schemeClr>
              </a:buClr>
              <a:buFont typeface="Wingdings 3" charset="2"/>
              <a:buNone/>
              <a:defRPr/>
            </a:pPr>
            <a:r>
              <a:rPr lang="en-US" sz="2400" b="1">
                <a:solidFill>
                  <a:schemeClr val="accent5">
                    <a:lumMod val="40000"/>
                    <a:lumOff val="60000"/>
                  </a:schemeClr>
                </a:solidFill>
              </a:rPr>
              <a:t>Applies to </a:t>
            </a:r>
            <a:r>
              <a:rPr lang="en-US" sz="2400" b="1" u="sng">
                <a:solidFill>
                  <a:schemeClr val="accent5">
                    <a:lumMod val="40000"/>
                    <a:lumOff val="60000"/>
                  </a:schemeClr>
                </a:solidFill>
              </a:rPr>
              <a:t>Policymakers</a:t>
            </a:r>
          </a:p>
          <a:p>
            <a:pPr marL="285750" indent="-285750" fontAlgn="auto">
              <a:spcAft>
                <a:spcPts val="0"/>
              </a:spcAft>
              <a:buClr>
                <a:schemeClr val="bg2">
                  <a:lumMod val="40000"/>
                  <a:lumOff val="60000"/>
                </a:schemeClr>
              </a:buClr>
              <a:buFont typeface="Arial" panose="020B0604020202020204" pitchFamily="34" charset="0"/>
              <a:buChar char="•"/>
              <a:defRPr/>
            </a:pPr>
            <a:r>
              <a:rPr lang="en-US" sz="2000"/>
              <a:t>Requires approval</a:t>
            </a:r>
          </a:p>
          <a:p>
            <a:pPr marL="285750" indent="-285750" fontAlgn="auto">
              <a:spcAft>
                <a:spcPts val="0"/>
              </a:spcAft>
              <a:buClr>
                <a:schemeClr val="bg2">
                  <a:lumMod val="40000"/>
                  <a:lumOff val="60000"/>
                </a:schemeClr>
              </a:buClr>
              <a:buFont typeface="Arial" panose="020B0604020202020204" pitchFamily="34" charset="0"/>
              <a:buChar char="•"/>
              <a:defRPr/>
            </a:pPr>
            <a:r>
              <a:rPr lang="en-US" sz="2000"/>
              <a:t>Restricts participation in certain political activities</a:t>
            </a:r>
          </a:p>
          <a:p>
            <a:pPr marL="285750" indent="-285750" fontAlgn="auto">
              <a:spcAft>
                <a:spcPts val="0"/>
              </a:spcAft>
              <a:buClr>
                <a:schemeClr val="bg2">
                  <a:lumMod val="40000"/>
                  <a:lumOff val="60000"/>
                </a:schemeClr>
              </a:buClr>
              <a:buFont typeface="Arial" panose="020B0604020202020204" pitchFamily="34" charset="0"/>
              <a:buChar char="•"/>
              <a:defRPr/>
            </a:pPr>
            <a:r>
              <a:rPr lang="en-US" sz="2000"/>
              <a:t>Requires a yearly notification to the agency Ethics Officer</a:t>
            </a:r>
          </a:p>
        </p:txBody>
      </p:sp>
      <p:pic>
        <p:nvPicPr>
          <p:cNvPr id="4" name="Picture 3" descr="A group of people sitting around a table&#10;&#10;Description automatically generated">
            <a:extLst>
              <a:ext uri="{FF2B5EF4-FFF2-40B4-BE49-F238E27FC236}">
                <a16:creationId xmlns:a16="http://schemas.microsoft.com/office/drawing/2014/main" id="{5701286F-54AC-F9B1-5381-F8F414FF74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0495" y="1396678"/>
            <a:ext cx="3488298" cy="2325532"/>
          </a:xfrm>
          <a:prstGeom prst="round2DiagRect">
            <a:avLst>
              <a:gd name="adj1" fmla="val 1119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5" name="Title 1"/>
          <p:cNvSpPr>
            <a:spLocks noGrp="1"/>
          </p:cNvSpPr>
          <p:nvPr>
            <p:ph type="title"/>
          </p:nvPr>
        </p:nvSpPr>
        <p:spPr>
          <a:xfrm>
            <a:off x="539817" y="336249"/>
            <a:ext cx="10515600" cy="1325563"/>
          </a:xfrm>
        </p:spPr>
        <p:txBody>
          <a:bodyPr/>
          <a:lstStyle/>
          <a:p>
            <a:r>
              <a:rPr lang="en-US">
                <a:effectLst>
                  <a:outerShdw blurRad="38100" dist="38100" dir="2700000" algn="tl">
                    <a:srgbClr val="000000">
                      <a:alpha val="43137"/>
                    </a:srgbClr>
                  </a:outerShdw>
                </a:effectLst>
              </a:rPr>
              <a:t>Approvals for Policymakers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49963297"/>
              </p:ext>
            </p:extLst>
          </p:nvPr>
        </p:nvGraphicFramePr>
        <p:xfrm>
          <a:off x="838200" y="1882588"/>
          <a:ext cx="10515600" cy="4074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Title 1"/>
          <p:cNvSpPr>
            <a:spLocks noGrp="1"/>
          </p:cNvSpPr>
          <p:nvPr>
            <p:ph type="title"/>
          </p:nvPr>
        </p:nvSpPr>
        <p:spPr>
          <a:xfrm>
            <a:off x="475129" y="198157"/>
            <a:ext cx="10515600" cy="1325563"/>
          </a:xfrm>
        </p:spPr>
        <p:txBody>
          <a:bodyPr/>
          <a:lstStyle/>
          <a:p>
            <a:r>
              <a:rPr lang="en-US" b="1">
                <a:effectLst>
                  <a:outerShdw blurRad="38100" dist="38100" dir="2700000" algn="tl">
                    <a:srgbClr val="000000">
                      <a:alpha val="43137"/>
                    </a:srgbClr>
                  </a:outerShdw>
                </a:effectLst>
              </a:rPr>
              <a:t>Specific Provisions: Policymakers</a:t>
            </a:r>
          </a:p>
        </p:txBody>
      </p:sp>
      <p:sp>
        <p:nvSpPr>
          <p:cNvPr id="3" name="Text Placeholder 2"/>
          <p:cNvSpPr>
            <a:spLocks noGrp="1"/>
          </p:cNvSpPr>
          <p:nvPr>
            <p:ph type="body" idx="1"/>
          </p:nvPr>
        </p:nvSpPr>
        <p:spPr>
          <a:xfrm>
            <a:off x="646113" y="1422726"/>
            <a:ext cx="9148762" cy="576263"/>
          </a:xfrm>
        </p:spPr>
        <p:txBody>
          <a:bodyPr rtlCol="0"/>
          <a:lstStyle/>
          <a:p>
            <a:pPr fontAlgn="auto">
              <a:spcAft>
                <a:spcPts val="0"/>
              </a:spcAft>
              <a:buClr>
                <a:schemeClr val="bg2">
                  <a:lumMod val="40000"/>
                  <a:lumOff val="60000"/>
                </a:schemeClr>
              </a:buClr>
              <a:buFont typeface="Wingdings 3" charset="2"/>
              <a:buNone/>
              <a:defRPr/>
            </a:pPr>
            <a:r>
              <a:rPr lang="en-US" b="1">
                <a:solidFill>
                  <a:schemeClr val="accent5">
                    <a:lumMod val="40000"/>
                    <a:lumOff val="60000"/>
                  </a:schemeClr>
                </a:solidFill>
                <a:effectLst>
                  <a:outerShdw blurRad="38100" dist="38100" dir="2700000" algn="tl">
                    <a:srgbClr val="000000">
                      <a:alpha val="43137"/>
                    </a:srgbClr>
                  </a:outerShdw>
                </a:effectLst>
              </a:rPr>
              <a:t>Seek guidance for activities including but not limited to: </a:t>
            </a:r>
          </a:p>
        </p:txBody>
      </p:sp>
      <p:graphicFrame>
        <p:nvGraphicFramePr>
          <p:cNvPr id="5" name="Diagram 4">
            <a:extLst>
              <a:ext uri="{FF2B5EF4-FFF2-40B4-BE49-F238E27FC236}">
                <a16:creationId xmlns:a16="http://schemas.microsoft.com/office/drawing/2014/main" id="{E8FFC2F9-2E9E-40EE-A907-0D7D5B7D18C5}"/>
              </a:ext>
            </a:extLst>
          </p:cNvPr>
          <p:cNvGraphicFramePr/>
          <p:nvPr>
            <p:extLst>
              <p:ext uri="{D42A27DB-BD31-4B8C-83A1-F6EECF244321}">
                <p14:modId xmlns:p14="http://schemas.microsoft.com/office/powerpoint/2010/main" val="87025894"/>
              </p:ext>
            </p:extLst>
          </p:nvPr>
        </p:nvGraphicFramePr>
        <p:xfrm>
          <a:off x="646113" y="2474259"/>
          <a:ext cx="10344616" cy="4185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13C4595-7B1D-710E-E646-96ABCF44337C}"/>
              </a:ext>
            </a:extLst>
          </p:cNvPr>
          <p:cNvSpPr txBox="1"/>
          <p:nvPr/>
        </p:nvSpPr>
        <p:spPr>
          <a:xfrm>
            <a:off x="515256" y="1393541"/>
            <a:ext cx="6270877" cy="3086871"/>
          </a:xfrm>
          <a:prstGeom prst="rect">
            <a:avLst/>
          </a:prstGeom>
          <a:noFill/>
        </p:spPr>
        <p:txBody>
          <a:bodyPr wrap="square">
            <a:spAutoFit/>
          </a:bodyPr>
          <a:lstStyle/>
          <a:p>
            <a:pPr algn="just">
              <a:lnSpc>
                <a:spcPct val="150000"/>
              </a:lnSpc>
            </a:pPr>
            <a:r>
              <a:rPr lang="en-US" sz="2200">
                <a:solidFill>
                  <a:schemeClr val="tx1"/>
                </a:solidFill>
              </a:rPr>
              <a:t>A State employee engaged in private consulting work assisting private businesses with licensing applications before the State Liquor Authority and failed to report outside income from this business. She also failed to disclose her ownership and income from rental property.</a:t>
            </a:r>
          </a:p>
        </p:txBody>
      </p:sp>
      <p:sp>
        <p:nvSpPr>
          <p:cNvPr id="12" name="TextBox 11">
            <a:extLst>
              <a:ext uri="{FF2B5EF4-FFF2-40B4-BE49-F238E27FC236}">
                <a16:creationId xmlns:a16="http://schemas.microsoft.com/office/drawing/2014/main" id="{0A84A3AB-0322-2EA8-B69C-C50050003676}"/>
              </a:ext>
            </a:extLst>
          </p:cNvPr>
          <p:cNvSpPr txBox="1"/>
          <p:nvPr/>
        </p:nvSpPr>
        <p:spPr>
          <a:xfrm>
            <a:off x="424544" y="213160"/>
            <a:ext cx="6361590"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6000" b="1">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effectLst>
                  <a:outerShdw blurRad="38100" dist="38100" dir="2700000" algn="tl">
                    <a:srgbClr val="000000">
                      <a:alpha val="43137"/>
                    </a:srgbClr>
                  </a:outerShdw>
                </a:effectLst>
                <a:latin typeface="+mj-lt"/>
                <a:ea typeface="+mj-ea"/>
                <a:cs typeface="+mj-cs"/>
              </a:rPr>
              <a:t>Ethics Check</a:t>
            </a:r>
          </a:p>
        </p:txBody>
      </p:sp>
      <p:pic>
        <p:nvPicPr>
          <p:cNvPr id="14" name="Picture 13" descr="A picture containing person, indoor, computer&#10;&#10;Description automatically generated">
            <a:extLst>
              <a:ext uri="{FF2B5EF4-FFF2-40B4-BE49-F238E27FC236}">
                <a16:creationId xmlns:a16="http://schemas.microsoft.com/office/drawing/2014/main" id="{EED8D3D1-3869-50F3-E134-F52014DED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7362" y="85603"/>
            <a:ext cx="4546603" cy="37128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Graphic 15" descr="Scales of justice with solid fill">
            <a:extLst>
              <a:ext uri="{FF2B5EF4-FFF2-40B4-BE49-F238E27FC236}">
                <a16:creationId xmlns:a16="http://schemas.microsoft.com/office/drawing/2014/main" id="{F3DB9474-F3D1-0C4C-832F-037C28EC2B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77578" y="190715"/>
            <a:ext cx="1120373" cy="1120373"/>
          </a:xfrm>
          <a:prstGeom prst="rect">
            <a:avLst/>
          </a:prstGeom>
        </p:spPr>
      </p:pic>
      <p:pic>
        <p:nvPicPr>
          <p:cNvPr id="2" name="Graphic 1" descr="Presentation with bar chart with solid fill">
            <a:extLst>
              <a:ext uri="{FF2B5EF4-FFF2-40B4-BE49-F238E27FC236}">
                <a16:creationId xmlns:a16="http://schemas.microsoft.com/office/drawing/2014/main" id="{676F0911-6E22-1E8A-D370-B03C3F180A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5256" y="4925116"/>
            <a:ext cx="1015266" cy="968059"/>
          </a:xfrm>
          <a:prstGeom prst="rect">
            <a:avLst/>
          </a:prstGeom>
        </p:spPr>
      </p:pic>
      <p:sp>
        <p:nvSpPr>
          <p:cNvPr id="3" name="TextBox 2">
            <a:extLst>
              <a:ext uri="{FF2B5EF4-FFF2-40B4-BE49-F238E27FC236}">
                <a16:creationId xmlns:a16="http://schemas.microsoft.com/office/drawing/2014/main" id="{3E825784-65D6-63B1-EE38-D2BF1B4332B9}"/>
              </a:ext>
            </a:extLst>
          </p:cNvPr>
          <p:cNvSpPr txBox="1"/>
          <p:nvPr/>
        </p:nvSpPr>
        <p:spPr>
          <a:xfrm>
            <a:off x="7299242" y="4723824"/>
            <a:ext cx="5284269" cy="1323439"/>
          </a:xfrm>
          <a:prstGeom prst="rect">
            <a:avLst/>
          </a:prstGeom>
          <a:noFill/>
        </p:spPr>
        <p:txBody>
          <a:bodyPr wrap="square">
            <a:spAutoFit/>
          </a:bodyPr>
          <a:lstStyle/>
          <a:p>
            <a:r>
              <a:rPr lang="en-US" sz="4000" b="1" kern="0">
                <a:solidFill>
                  <a:schemeClr val="accent6">
                    <a:lumMod val="40000"/>
                    <a:lumOff val="60000"/>
                  </a:schemeClr>
                </a:solidFill>
              </a:rPr>
              <a:t>How did she violate Public Officers Law?</a:t>
            </a:r>
          </a:p>
        </p:txBody>
      </p:sp>
      <p:sp>
        <p:nvSpPr>
          <p:cNvPr id="4" name="TextBox 3">
            <a:extLst>
              <a:ext uri="{FF2B5EF4-FFF2-40B4-BE49-F238E27FC236}">
                <a16:creationId xmlns:a16="http://schemas.microsoft.com/office/drawing/2014/main" id="{5F1F8055-28A4-60C2-2400-98303AF14B3A}"/>
              </a:ext>
            </a:extLst>
          </p:cNvPr>
          <p:cNvSpPr txBox="1"/>
          <p:nvPr/>
        </p:nvSpPr>
        <p:spPr>
          <a:xfrm>
            <a:off x="1530522" y="4998883"/>
            <a:ext cx="6309360" cy="707886"/>
          </a:xfrm>
          <a:prstGeom prst="rect">
            <a:avLst/>
          </a:prstGeom>
          <a:noFill/>
        </p:spPr>
        <p:txBody>
          <a:bodyPr wrap="square">
            <a:spAutoFit/>
          </a:bodyPr>
          <a:lstStyle/>
          <a:p>
            <a:r>
              <a:rPr lang="en-US" sz="4000" b="1" kern="0">
                <a:solidFill>
                  <a:schemeClr val="tx1"/>
                </a:solidFill>
              </a:rPr>
              <a:t>Poll Time!</a:t>
            </a:r>
            <a:endParaRPr lang="en-US" sz="4000"/>
          </a:p>
        </p:txBody>
      </p:sp>
      <p:sp>
        <p:nvSpPr>
          <p:cNvPr id="5" name="Arrow: Right 4">
            <a:extLst>
              <a:ext uri="{FF2B5EF4-FFF2-40B4-BE49-F238E27FC236}">
                <a16:creationId xmlns:a16="http://schemas.microsoft.com/office/drawing/2014/main" id="{D91B457A-2315-C297-F344-FCBF5B981B89}"/>
              </a:ext>
            </a:extLst>
          </p:cNvPr>
          <p:cNvSpPr/>
          <p:nvPr/>
        </p:nvSpPr>
        <p:spPr>
          <a:xfrm>
            <a:off x="4539998" y="4978841"/>
            <a:ext cx="2394582" cy="727928"/>
          </a:xfrm>
          <a:prstGeom prst="rightArrow">
            <a:avLst>
              <a:gd name="adj1" fmla="val 53377"/>
              <a:gd name="adj2" fmla="val 94324"/>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048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1A85E-8CDE-C6C4-D4FC-0DA01A152001}"/>
              </a:ext>
            </a:extLst>
          </p:cNvPr>
          <p:cNvSpPr txBox="1"/>
          <p:nvPr/>
        </p:nvSpPr>
        <p:spPr>
          <a:xfrm>
            <a:off x="3465702" y="4569308"/>
            <a:ext cx="8450072" cy="2123658"/>
          </a:xfrm>
          <a:prstGeom prst="rect">
            <a:avLst/>
          </a:prstGeom>
          <a:noFill/>
        </p:spPr>
        <p:txBody>
          <a:bodyPr wrap="square">
            <a:spAutoFit/>
          </a:bodyPr>
          <a:lstStyle/>
          <a:p>
            <a:pPr algn="r"/>
            <a:r>
              <a:rPr lang="en-US" sz="6600" b="1">
                <a:effectLst>
                  <a:outerShdw blurRad="38100" dist="38100" dir="2700000" algn="tl">
                    <a:srgbClr val="000000">
                      <a:alpha val="43137"/>
                    </a:srgbClr>
                  </a:outerShdw>
                </a:effectLst>
              </a:rPr>
              <a:t>Gifts, Honoraria and Travel Payments</a:t>
            </a:r>
          </a:p>
        </p:txBody>
      </p:sp>
      <p:sp>
        <p:nvSpPr>
          <p:cNvPr id="6" name="TextBox 5">
            <a:extLst>
              <a:ext uri="{FF2B5EF4-FFF2-40B4-BE49-F238E27FC236}">
                <a16:creationId xmlns:a16="http://schemas.microsoft.com/office/drawing/2014/main" id="{BABAD60C-C460-954E-3D20-43C295568275}"/>
              </a:ext>
            </a:extLst>
          </p:cNvPr>
          <p:cNvSpPr txBox="1"/>
          <p:nvPr/>
        </p:nvSpPr>
        <p:spPr>
          <a:xfrm>
            <a:off x="276227" y="4107313"/>
            <a:ext cx="11639548" cy="523220"/>
          </a:xfrm>
          <a:prstGeom prst="rect">
            <a:avLst/>
          </a:prstGeom>
          <a:noFill/>
        </p:spPr>
        <p:txBody>
          <a:bodyPr wrap="square">
            <a:spAutoFit/>
          </a:bodyPr>
          <a:lstStyle/>
          <a:p>
            <a:pPr algn="r" fontAlgn="auto">
              <a:spcAft>
                <a:spcPts val="0"/>
              </a:spcAft>
              <a:buClr>
                <a:schemeClr val="bg2">
                  <a:lumMod val="40000"/>
                  <a:lumOff val="60000"/>
                </a:schemeClr>
              </a:buClr>
              <a:buFont typeface="Wingdings 3" charset="2"/>
              <a:buNone/>
              <a:defRPr/>
            </a:pPr>
            <a:r>
              <a:rPr lang="en-US" sz="2800" b="1">
                <a:solidFill>
                  <a:schemeClr val="accent5">
                    <a:lumMod val="40000"/>
                    <a:lumOff val="60000"/>
                  </a:schemeClr>
                </a:solidFill>
                <a:effectLst>
                  <a:outerShdw blurRad="38100" dist="38100" dir="2700000" algn="tl">
                    <a:srgbClr val="000000">
                      <a:alpha val="43137"/>
                    </a:srgbClr>
                  </a:outerShdw>
                </a:effectLst>
              </a:rPr>
              <a:t>Public Officers Law </a:t>
            </a:r>
            <a:r>
              <a:rPr lang="en-US" sz="2800" b="1">
                <a:solidFill>
                  <a:schemeClr val="accent5">
                    <a:lumMod val="40000"/>
                    <a:lumOff val="60000"/>
                  </a:schemeClr>
                </a:solidFill>
                <a:effectLst>
                  <a:outerShdw blurRad="38100" dist="38100" dir="2700000" algn="tl">
                    <a:srgbClr val="000000">
                      <a:alpha val="43137"/>
                    </a:srgbClr>
                  </a:outerShdw>
                </a:effectLst>
                <a:latin typeface="Candara" panose="020E0502030303020204" pitchFamily="34" charset="0"/>
              </a:rPr>
              <a:t>§ 73 and 19 NYCRR Part 933, 930, &amp; 931</a:t>
            </a:r>
            <a:endParaRPr lang="en-US" sz="2800" b="1">
              <a:solidFill>
                <a:schemeClr val="accent5">
                  <a:lumMod val="40000"/>
                  <a:lumOff val="60000"/>
                </a:schemeClr>
              </a:solidFill>
              <a:effectLst>
                <a:outerShdw blurRad="38100" dist="38100" dir="2700000" algn="tl">
                  <a:srgbClr val="000000">
                    <a:alpha val="43137"/>
                  </a:srgbClr>
                </a:outerShdw>
              </a:effectLst>
            </a:endParaRPr>
          </a:p>
        </p:txBody>
      </p:sp>
      <p:pic>
        <p:nvPicPr>
          <p:cNvPr id="8" name="Picture 7" descr="Hand holding gift box">
            <a:extLst>
              <a:ext uri="{FF2B5EF4-FFF2-40B4-BE49-F238E27FC236}">
                <a16:creationId xmlns:a16="http://schemas.microsoft.com/office/drawing/2014/main" id="{85245145-2F77-22EC-7906-86F733CFE1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191605" cy="2994968"/>
          </a:xfrm>
          <a:prstGeom prst="rect">
            <a:avLst/>
          </a:prstGeom>
        </p:spPr>
      </p:pic>
      <p:pic>
        <p:nvPicPr>
          <p:cNvPr id="12" name="Picture 11" descr="Businesswoman giving presentation to coworkers">
            <a:extLst>
              <a:ext uri="{FF2B5EF4-FFF2-40B4-BE49-F238E27FC236}">
                <a16:creationId xmlns:a16="http://schemas.microsoft.com/office/drawing/2014/main" id="{E91F3C12-CCBB-21B5-4C36-5D4B0CD04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437" y="-329"/>
            <a:ext cx="4132085" cy="2995320"/>
          </a:xfrm>
          <a:prstGeom prst="rect">
            <a:avLst/>
          </a:prstGeom>
        </p:spPr>
      </p:pic>
      <p:pic>
        <p:nvPicPr>
          <p:cNvPr id="16" name="Picture 15" descr="Man with beard wearing blue shirt and navy suit looking at watch holding tan leather passport holder and airplane ticket">
            <a:extLst>
              <a:ext uri="{FF2B5EF4-FFF2-40B4-BE49-F238E27FC236}">
                <a16:creationId xmlns:a16="http://schemas.microsoft.com/office/drawing/2014/main" id="{4F084FB3-4FE8-74DD-C252-BDD555AD1C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2132" y="-330"/>
            <a:ext cx="4191111" cy="299496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b="1">
                <a:effectLst>
                  <a:outerShdw blurRad="38100" dist="38100" dir="2700000" algn="tl">
                    <a:srgbClr val="000000">
                      <a:alpha val="43137"/>
                    </a:srgbClr>
                  </a:outerShdw>
                </a:effectLst>
              </a:rPr>
              <a:t>The Purpose of Ethics Training</a:t>
            </a:r>
          </a:p>
        </p:txBody>
      </p:sp>
      <p:sp>
        <p:nvSpPr>
          <p:cNvPr id="4" name="Text Placeholder 3"/>
          <p:cNvSpPr>
            <a:spLocks noGrp="1"/>
          </p:cNvSpPr>
          <p:nvPr>
            <p:ph type="body" idx="1"/>
          </p:nvPr>
        </p:nvSpPr>
        <p:spPr>
          <a:xfrm>
            <a:off x="633412" y="2229410"/>
            <a:ext cx="2946400" cy="576263"/>
          </a:xfrm>
        </p:spPr>
        <p:txBody>
          <a:bodyPr rtlCol="0"/>
          <a:lstStyle/>
          <a:p>
            <a:pPr algn="ctr" fontAlgn="auto">
              <a:spcAft>
                <a:spcPts val="0"/>
              </a:spcAft>
              <a:buClr>
                <a:schemeClr val="bg2">
                  <a:lumMod val="40000"/>
                  <a:lumOff val="60000"/>
                </a:schemeClr>
              </a:buClr>
              <a:buFont typeface="Wingdings 3" charset="2"/>
              <a:buNone/>
              <a:defRPr/>
            </a:pPr>
            <a:r>
              <a:rPr lang="en-US" sz="3200" b="1">
                <a:solidFill>
                  <a:schemeClr val="accent5">
                    <a:lumMod val="40000"/>
                    <a:lumOff val="60000"/>
                  </a:schemeClr>
                </a:solidFill>
                <a:effectLst>
                  <a:outerShdw blurRad="38100" dist="38100" dir="2700000" algn="tl">
                    <a:srgbClr val="000000">
                      <a:alpha val="43137"/>
                    </a:srgbClr>
                  </a:outerShdw>
                </a:effectLst>
              </a:rPr>
              <a:t>Awareness</a:t>
            </a:r>
          </a:p>
        </p:txBody>
      </p:sp>
      <p:sp>
        <p:nvSpPr>
          <p:cNvPr id="5" name="Text Placeholder 4"/>
          <p:cNvSpPr>
            <a:spLocks noGrp="1"/>
          </p:cNvSpPr>
          <p:nvPr>
            <p:ph type="body" sz="quarter" idx="3"/>
          </p:nvPr>
        </p:nvSpPr>
        <p:spPr>
          <a:xfrm>
            <a:off x="4105928" y="2229409"/>
            <a:ext cx="2936875" cy="576263"/>
          </a:xfrm>
        </p:spPr>
        <p:txBody>
          <a:bodyPr rtlCol="0"/>
          <a:lstStyle/>
          <a:p>
            <a:pPr algn="ctr" fontAlgn="auto">
              <a:spcAft>
                <a:spcPts val="0"/>
              </a:spcAft>
              <a:buClr>
                <a:schemeClr val="bg2">
                  <a:lumMod val="40000"/>
                  <a:lumOff val="60000"/>
                </a:schemeClr>
              </a:buClr>
              <a:buFont typeface="Wingdings 3" charset="2"/>
              <a:buNone/>
              <a:defRPr/>
            </a:pPr>
            <a:r>
              <a:rPr lang="en-US" sz="3200" b="1">
                <a:solidFill>
                  <a:schemeClr val="accent5">
                    <a:lumMod val="40000"/>
                    <a:lumOff val="60000"/>
                  </a:schemeClr>
                </a:solidFill>
                <a:effectLst>
                  <a:outerShdw blurRad="38100" dist="38100" dir="2700000" algn="tl">
                    <a:srgbClr val="000000">
                      <a:alpha val="43137"/>
                    </a:srgbClr>
                  </a:outerShdw>
                </a:effectLst>
              </a:rPr>
              <a:t>Prevention</a:t>
            </a:r>
          </a:p>
        </p:txBody>
      </p:sp>
      <p:sp>
        <p:nvSpPr>
          <p:cNvPr id="6" name="Text Placeholder 5"/>
          <p:cNvSpPr>
            <a:spLocks noGrp="1"/>
          </p:cNvSpPr>
          <p:nvPr>
            <p:ph type="body" sz="quarter" idx="13"/>
          </p:nvPr>
        </p:nvSpPr>
        <p:spPr>
          <a:xfrm>
            <a:off x="7768103" y="2229409"/>
            <a:ext cx="2932113" cy="576263"/>
          </a:xfrm>
        </p:spPr>
        <p:txBody>
          <a:bodyPr rtlCol="0"/>
          <a:lstStyle/>
          <a:p>
            <a:pPr algn="ctr" fontAlgn="auto">
              <a:spcAft>
                <a:spcPts val="0"/>
              </a:spcAft>
              <a:buClr>
                <a:schemeClr val="bg2">
                  <a:lumMod val="40000"/>
                  <a:lumOff val="60000"/>
                </a:schemeClr>
              </a:buClr>
              <a:buFont typeface="Wingdings 3" charset="2"/>
              <a:buNone/>
              <a:defRPr/>
            </a:pPr>
            <a:r>
              <a:rPr lang="en-US" sz="3200" b="1">
                <a:solidFill>
                  <a:schemeClr val="accent5">
                    <a:lumMod val="40000"/>
                    <a:lumOff val="60000"/>
                  </a:schemeClr>
                </a:solidFill>
                <a:effectLst>
                  <a:outerShdw blurRad="38100" dist="38100" dir="2700000" algn="tl">
                    <a:srgbClr val="000000">
                      <a:alpha val="43137"/>
                    </a:srgbClr>
                  </a:outerShdw>
                </a:effectLst>
              </a:rPr>
              <a:t>Compliance</a:t>
            </a:r>
          </a:p>
        </p:txBody>
      </p:sp>
      <p:pic>
        <p:nvPicPr>
          <p:cNvPr id="10" name="Picture 2" descr="lightbulb as icon for awareness"/>
          <p:cNvPicPr>
            <a:picLocks noChangeAspect="1" noChangeArrowheads="1"/>
          </p:cNvPicPr>
          <p:nvPr/>
        </p:nvPicPr>
        <p:blipFill>
          <a:blip r:embed="rId3"/>
          <a:srcRect/>
          <a:stretch>
            <a:fillRect/>
          </a:stretch>
        </p:blipFill>
        <p:spPr bwMode="auto">
          <a:xfrm>
            <a:off x="1193799" y="3038710"/>
            <a:ext cx="1825625" cy="1827213"/>
          </a:xfrm>
          <a:prstGeom prst="rect">
            <a:avLst/>
          </a:prstGeom>
          <a:ln>
            <a:noFill/>
          </a:ln>
          <a:effectLst>
            <a:outerShdw blurRad="292100" dist="139700" dir="2700000" algn="tl" rotWithShape="0">
              <a:srgbClr val="333333">
                <a:alpha val="65000"/>
              </a:srgbClr>
            </a:outerShdw>
          </a:effectLst>
        </p:spPr>
      </p:pic>
      <p:pic>
        <p:nvPicPr>
          <p:cNvPr id="26630" name="Picture 4" descr="Hand up as icon for prevention"/>
          <p:cNvPicPr>
            <a:picLocks noChangeAspect="1" noChangeArrowheads="1"/>
          </p:cNvPicPr>
          <p:nvPr/>
        </p:nvPicPr>
        <p:blipFill>
          <a:blip r:embed="rId4"/>
          <a:srcRect/>
          <a:stretch>
            <a:fillRect/>
          </a:stretch>
        </p:blipFill>
        <p:spPr bwMode="auto">
          <a:xfrm>
            <a:off x="4420254" y="3038710"/>
            <a:ext cx="2308225" cy="2217737"/>
          </a:xfrm>
          <a:prstGeom prst="rect">
            <a:avLst/>
          </a:prstGeom>
          <a:noFill/>
          <a:ln w="9525">
            <a:noFill/>
            <a:miter lim="800000"/>
            <a:headEnd/>
            <a:tailEnd/>
          </a:ln>
        </p:spPr>
      </p:pic>
      <p:pic>
        <p:nvPicPr>
          <p:cNvPr id="26631" name="Picture 8" descr="clipboard as icon for compliance"/>
          <p:cNvPicPr>
            <a:picLocks noChangeAspect="1" noChangeArrowheads="1"/>
          </p:cNvPicPr>
          <p:nvPr/>
        </p:nvPicPr>
        <p:blipFill>
          <a:blip r:embed="rId5"/>
          <a:srcRect/>
          <a:stretch>
            <a:fillRect/>
          </a:stretch>
        </p:blipFill>
        <p:spPr bwMode="auto">
          <a:xfrm>
            <a:off x="8427271" y="3038710"/>
            <a:ext cx="2025650" cy="2027237"/>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69" name="Title 1"/>
          <p:cNvSpPr>
            <a:spLocks noGrp="1"/>
          </p:cNvSpPr>
          <p:nvPr>
            <p:ph type="title"/>
          </p:nvPr>
        </p:nvSpPr>
        <p:spPr>
          <a:xfrm>
            <a:off x="4523016" y="220747"/>
            <a:ext cx="7085051" cy="1325563"/>
          </a:xfrm>
        </p:spPr>
        <p:txBody>
          <a:bodyPr>
            <a:normAutofit/>
          </a:bodyPr>
          <a:lstStyle/>
          <a:p>
            <a:r>
              <a:rPr lang="en-US" sz="4400" b="1">
                <a:effectLst>
                  <a:outerShdw blurRad="38100" dist="38100" dir="2700000" algn="tl">
                    <a:srgbClr val="000000">
                      <a:alpha val="43137"/>
                    </a:srgbClr>
                  </a:outerShdw>
                </a:effectLst>
              </a:rPr>
              <a:t>Avoiding Conflicts of Interest</a:t>
            </a:r>
          </a:p>
        </p:txBody>
      </p:sp>
      <p:sp>
        <p:nvSpPr>
          <p:cNvPr id="83970" name="Content Placeholder 2"/>
          <p:cNvSpPr>
            <a:spLocks noGrp="1"/>
          </p:cNvSpPr>
          <p:nvPr>
            <p:ph idx="1"/>
          </p:nvPr>
        </p:nvSpPr>
        <p:spPr>
          <a:xfrm>
            <a:off x="4604659" y="1738815"/>
            <a:ext cx="6487886" cy="4351338"/>
          </a:xfrm>
        </p:spPr>
        <p:txBody>
          <a:bodyPr>
            <a:normAutofit/>
          </a:bodyPr>
          <a:lstStyle/>
          <a:p>
            <a:pPr marL="0" indent="0">
              <a:spcAft>
                <a:spcPts val="600"/>
              </a:spcAft>
              <a:buNone/>
            </a:pPr>
            <a:r>
              <a:rPr lang="en-US">
                <a:solidFill>
                  <a:schemeClr val="tx1"/>
                </a:solidFill>
              </a:rPr>
              <a:t>Avoid circumstances that suggest you are misusing your official position</a:t>
            </a:r>
          </a:p>
          <a:p>
            <a:pPr marL="0" indent="0">
              <a:spcAft>
                <a:spcPts val="600"/>
              </a:spcAft>
              <a:buNone/>
            </a:pPr>
            <a:endParaRPr lang="en-US">
              <a:solidFill>
                <a:schemeClr val="tx1"/>
              </a:solidFill>
            </a:endParaRPr>
          </a:p>
          <a:p>
            <a:pPr marL="0" indent="0">
              <a:spcAft>
                <a:spcPts val="600"/>
              </a:spcAft>
              <a:buNone/>
            </a:pPr>
            <a:r>
              <a:rPr lang="en-US">
                <a:solidFill>
                  <a:schemeClr val="tx1"/>
                </a:solidFill>
              </a:rPr>
              <a:t>When offered a gift, examine the donor’s motivation for a potential conflict of interest</a:t>
            </a:r>
          </a:p>
          <a:p>
            <a:pPr>
              <a:spcAft>
                <a:spcPts val="600"/>
              </a:spcAft>
            </a:pPr>
            <a:endParaRPr lang="en-US">
              <a:solidFill>
                <a:schemeClr val="tx1"/>
              </a:solidFill>
            </a:endParaRPr>
          </a:p>
        </p:txBody>
      </p:sp>
      <p:pic>
        <p:nvPicPr>
          <p:cNvPr id="2" name="Picture 1">
            <a:extLst>
              <a:ext uri="{FF2B5EF4-FFF2-40B4-BE49-F238E27FC236}">
                <a16:creationId xmlns:a16="http://schemas.microsoft.com/office/drawing/2014/main" id="{7AB3B762-5556-4202-8A8D-F49E48F76FAA}"/>
              </a:ext>
            </a:extLst>
          </p:cNvPr>
          <p:cNvPicPr>
            <a:picLocks noChangeAspect="1"/>
          </p:cNvPicPr>
          <p:nvPr/>
        </p:nvPicPr>
        <p:blipFill rotWithShape="1">
          <a:blip r:embed="rId3"/>
          <a:srcRect l="37328" r="23722"/>
          <a:stretch/>
        </p:blipFill>
        <p:spPr>
          <a:xfrm>
            <a:off x="20" y="10"/>
            <a:ext cx="4343380" cy="685799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7" name="Title 1"/>
          <p:cNvSpPr>
            <a:spLocks noGrp="1"/>
          </p:cNvSpPr>
          <p:nvPr>
            <p:ph type="title"/>
          </p:nvPr>
        </p:nvSpPr>
        <p:spPr>
          <a:xfrm>
            <a:off x="573088" y="172620"/>
            <a:ext cx="10515600" cy="1325563"/>
          </a:xfrm>
        </p:spPr>
        <p:txBody>
          <a:bodyPr>
            <a:normAutofit/>
          </a:bodyPr>
          <a:lstStyle/>
          <a:p>
            <a:r>
              <a:rPr lang="en-US" sz="6000" b="1">
                <a:effectLst>
                  <a:outerShdw blurRad="38100" dist="38100" dir="2700000" algn="tl">
                    <a:srgbClr val="000000">
                      <a:alpha val="43137"/>
                    </a:srgbClr>
                  </a:outerShdw>
                </a:effectLst>
              </a:rPr>
              <a:t>Steps to the Gift Analysis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07221732"/>
              </p:ext>
            </p:extLst>
          </p:nvPr>
        </p:nvGraphicFramePr>
        <p:xfrm>
          <a:off x="718300" y="1771049"/>
          <a:ext cx="10742179" cy="4650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5" name="Title 1"/>
          <p:cNvSpPr>
            <a:spLocks noGrp="1"/>
          </p:cNvSpPr>
          <p:nvPr>
            <p:ph type="title"/>
          </p:nvPr>
        </p:nvSpPr>
        <p:spPr>
          <a:xfrm>
            <a:off x="1787660" y="249913"/>
            <a:ext cx="7419975" cy="1325563"/>
          </a:xfrm>
        </p:spPr>
        <p:txBody>
          <a:bodyPr>
            <a:normAutofit/>
          </a:bodyPr>
          <a:lstStyle/>
          <a:p>
            <a:r>
              <a:rPr lang="en-US" b="1">
                <a:effectLst>
                  <a:outerShdw blurRad="38100" dist="38100" dir="2700000" algn="tl">
                    <a:srgbClr val="000000">
                      <a:alpha val="43137"/>
                    </a:srgbClr>
                  </a:outerShdw>
                </a:effectLst>
              </a:rPr>
              <a:t>What is a gift? </a:t>
            </a:r>
          </a:p>
        </p:txBody>
      </p:sp>
      <p:sp>
        <p:nvSpPr>
          <p:cNvPr id="3" name="Content Placeholder 2"/>
          <p:cNvSpPr>
            <a:spLocks noGrp="1"/>
          </p:cNvSpPr>
          <p:nvPr>
            <p:ph idx="1"/>
          </p:nvPr>
        </p:nvSpPr>
        <p:spPr>
          <a:xfrm>
            <a:off x="1239101" y="2334179"/>
            <a:ext cx="4752973" cy="2399147"/>
          </a:xfrm>
        </p:spPr>
        <p:txBody>
          <a:bodyPr rtlCol="0">
            <a:normAutofit/>
          </a:bodyPr>
          <a:lstStyle/>
          <a:p>
            <a:pPr marL="0" indent="0" algn="r" fontAlgn="auto">
              <a:spcAft>
                <a:spcPts val="0"/>
              </a:spcAft>
              <a:buClr>
                <a:schemeClr val="bg2">
                  <a:lumMod val="40000"/>
                  <a:lumOff val="60000"/>
                </a:schemeClr>
              </a:buClr>
              <a:buFont typeface="Wingdings 3" charset="2"/>
              <a:buNone/>
              <a:defRPr/>
            </a:pPr>
            <a:r>
              <a:rPr lang="en-US" sz="11500">
                <a:effectLst>
                  <a:outerShdw blurRad="38100" dist="38100" dir="2700000" algn="tl">
                    <a:srgbClr val="000000">
                      <a:alpha val="43137"/>
                    </a:srgbClr>
                  </a:outerShdw>
                </a:effectLst>
              </a:rPr>
              <a:t>$ &gt; 15 =</a:t>
            </a:r>
          </a:p>
          <a:p>
            <a:pPr algn="r" fontAlgn="auto">
              <a:spcAft>
                <a:spcPts val="0"/>
              </a:spcAft>
              <a:buClr>
                <a:schemeClr val="bg2">
                  <a:lumMod val="40000"/>
                  <a:lumOff val="60000"/>
                </a:schemeClr>
              </a:buClr>
              <a:buFont typeface="Wingdings 3" charset="2"/>
              <a:buChar char=""/>
              <a:defRPr/>
            </a:pPr>
            <a:endParaRPr lang="en-US" sz="11500"/>
          </a:p>
        </p:txBody>
      </p:sp>
      <p:pic>
        <p:nvPicPr>
          <p:cNvPr id="2" name="Picture 1" descr="Hand holding gift box">
            <a:extLst>
              <a:ext uri="{FF2B5EF4-FFF2-40B4-BE49-F238E27FC236}">
                <a16:creationId xmlns:a16="http://schemas.microsoft.com/office/drawing/2014/main" id="{8565793E-D6BE-F70F-929C-1C2B6E9521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11" r="11966" b="-2"/>
          <a:stretch/>
        </p:blipFill>
        <p:spPr>
          <a:xfrm>
            <a:off x="7217230" y="1753765"/>
            <a:ext cx="3898314" cy="3797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Oval 8" descr="Badge 1 with solid fill">
            <a:extLst>
              <a:ext uri="{FF2B5EF4-FFF2-40B4-BE49-F238E27FC236}">
                <a16:creationId xmlns:a16="http://schemas.microsoft.com/office/drawing/2014/main" id="{7AB21F2F-D564-58F7-AF3D-767B557891CA}"/>
              </a:ext>
            </a:extLst>
          </p:cNvPr>
          <p:cNvSpPr/>
          <p:nvPr/>
        </p:nvSpPr>
        <p:spPr>
          <a:xfrm>
            <a:off x="302130" y="205115"/>
            <a:ext cx="1141659" cy="1075045"/>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solidFill>
              <a:schemeClr val="accent6">
                <a:lumMod val="40000"/>
                <a:lumOff val="60000"/>
              </a:schemeClr>
            </a:solidFill>
          </a:ln>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3" name="Title 1"/>
          <p:cNvSpPr>
            <a:spLocks noGrp="1"/>
          </p:cNvSpPr>
          <p:nvPr>
            <p:ph type="title"/>
          </p:nvPr>
        </p:nvSpPr>
        <p:spPr>
          <a:xfrm>
            <a:off x="1951526" y="378154"/>
            <a:ext cx="9750424" cy="1325563"/>
          </a:xfrm>
        </p:spPr>
        <p:txBody>
          <a:bodyPr/>
          <a:lstStyle/>
          <a:p>
            <a:r>
              <a:rPr lang="en-US" b="1">
                <a:effectLst>
                  <a:outerShdw blurRad="38100" dist="38100" dir="2700000" algn="tl">
                    <a:srgbClr val="000000">
                      <a:alpha val="43137"/>
                    </a:srgbClr>
                  </a:outerShdw>
                </a:effectLst>
              </a:rPr>
              <a:t>Gift Exclusions | </a:t>
            </a:r>
            <a:r>
              <a:rPr lang="en-US" b="1">
                <a:solidFill>
                  <a:schemeClr val="accent5">
                    <a:lumMod val="40000"/>
                    <a:lumOff val="60000"/>
                  </a:schemeClr>
                </a:solidFill>
                <a:effectLst>
                  <a:outerShdw blurRad="38100" dist="38100" dir="2700000" algn="tl">
                    <a:srgbClr val="000000">
                      <a:alpha val="43137"/>
                    </a:srgbClr>
                  </a:outerShdw>
                </a:effectLst>
              </a:rPr>
              <a:t>Items</a:t>
            </a:r>
          </a:p>
        </p:txBody>
      </p:sp>
      <p:sp>
        <p:nvSpPr>
          <p:cNvPr id="6" name="TextBox 5">
            <a:extLst>
              <a:ext uri="{FF2B5EF4-FFF2-40B4-BE49-F238E27FC236}">
                <a16:creationId xmlns:a16="http://schemas.microsoft.com/office/drawing/2014/main" id="{F6AB9354-6F09-45E5-F0C9-CBD41D050C6E}"/>
              </a:ext>
            </a:extLst>
          </p:cNvPr>
          <p:cNvSpPr txBox="1"/>
          <p:nvPr/>
        </p:nvSpPr>
        <p:spPr>
          <a:xfrm>
            <a:off x="496556" y="1877696"/>
            <a:ext cx="6096000" cy="4401205"/>
          </a:xfrm>
          <a:prstGeom prst="rect">
            <a:avLst/>
          </a:prstGeom>
          <a:noFill/>
        </p:spPr>
        <p:txBody>
          <a:bodyPr wrap="square">
            <a:spAutoFit/>
          </a:bodyPr>
          <a:lstStyle/>
          <a:p>
            <a:pPr marL="285750" indent="-285750">
              <a:buFont typeface="Arial" panose="020B0604020202020204" pitchFamily="34" charset="0"/>
              <a:buChar char="•"/>
            </a:pPr>
            <a:r>
              <a:rPr lang="en-US" sz="2800"/>
              <a:t>Awards or plaques </a:t>
            </a:r>
          </a:p>
          <a:p>
            <a:pPr marL="285750" indent="-285750">
              <a:buFont typeface="Arial" panose="020B0604020202020204" pitchFamily="34" charset="0"/>
              <a:buChar char="•"/>
            </a:pPr>
            <a:r>
              <a:rPr lang="en-US" sz="2800"/>
              <a:t>Honorary degrees</a:t>
            </a:r>
          </a:p>
          <a:p>
            <a:pPr marL="285750" indent="-285750">
              <a:buFont typeface="Arial" panose="020B0604020202020204" pitchFamily="34" charset="0"/>
              <a:buChar char="•"/>
            </a:pPr>
            <a:r>
              <a:rPr lang="en-US" sz="2800"/>
              <a:t>Promotional items </a:t>
            </a:r>
          </a:p>
          <a:p>
            <a:pPr marL="285750" indent="-285750">
              <a:buFont typeface="Arial" panose="020B0604020202020204" pitchFamily="34" charset="0"/>
              <a:buChar char="•"/>
            </a:pPr>
            <a:r>
              <a:rPr lang="en-US" sz="2800"/>
              <a:t>Widely available discounts</a:t>
            </a:r>
          </a:p>
          <a:p>
            <a:pPr marL="285750" indent="-285750">
              <a:buFont typeface="Arial" panose="020B0604020202020204" pitchFamily="34" charset="0"/>
              <a:buChar char="•"/>
            </a:pPr>
            <a:r>
              <a:rPr lang="en-US" sz="2800"/>
              <a:t>Gifts from family or friends</a:t>
            </a:r>
          </a:p>
          <a:p>
            <a:pPr marL="285750" indent="-285750">
              <a:buFont typeface="Arial" panose="020B0604020202020204" pitchFamily="34" charset="0"/>
              <a:buChar char="•"/>
            </a:pPr>
            <a:r>
              <a:rPr lang="en-US" sz="2800"/>
              <a:t>Campaign donations</a:t>
            </a:r>
          </a:p>
          <a:p>
            <a:pPr marL="285750" indent="-285750">
              <a:buFont typeface="Arial" panose="020B0604020202020204" pitchFamily="34" charset="0"/>
              <a:buChar char="•"/>
            </a:pPr>
            <a:r>
              <a:rPr lang="en-US" sz="2800"/>
              <a:t>Meals/beverages at professional and educational programs</a:t>
            </a:r>
          </a:p>
          <a:p>
            <a:pPr marL="285750" indent="-285750">
              <a:buFont typeface="Arial" panose="020B0604020202020204" pitchFamily="34" charset="0"/>
              <a:buChar char="•"/>
            </a:pPr>
            <a:r>
              <a:rPr lang="en-US" sz="2800"/>
              <a:t>Food/beverages worth $15 or less</a:t>
            </a:r>
          </a:p>
          <a:p>
            <a:pPr marL="285750" indent="-285750">
              <a:buFont typeface="Arial" panose="020B0604020202020204" pitchFamily="34" charset="0"/>
              <a:buChar char="•"/>
            </a:pPr>
            <a:r>
              <a:rPr lang="en-US" sz="2800"/>
              <a:t>Local travel payments</a:t>
            </a:r>
          </a:p>
        </p:txBody>
      </p:sp>
      <p:grpSp>
        <p:nvGrpSpPr>
          <p:cNvPr id="12" name="Group 11">
            <a:extLst>
              <a:ext uri="{FF2B5EF4-FFF2-40B4-BE49-F238E27FC236}">
                <a16:creationId xmlns:a16="http://schemas.microsoft.com/office/drawing/2014/main" id="{64AC7269-2ECE-B05F-78B1-60E2D5298CDD}"/>
              </a:ext>
            </a:extLst>
          </p:cNvPr>
          <p:cNvGrpSpPr/>
          <p:nvPr/>
        </p:nvGrpSpPr>
        <p:grpSpPr>
          <a:xfrm>
            <a:off x="6428926" y="1877697"/>
            <a:ext cx="5511827" cy="4089967"/>
            <a:chOff x="5867400" y="1743121"/>
            <a:chExt cx="5844753" cy="4233135"/>
          </a:xfrm>
        </p:grpSpPr>
        <p:pic>
          <p:nvPicPr>
            <p:cNvPr id="3" name="Picture 2" descr="Graphical user interface, application&#10;&#10;Description automatically generated">
              <a:extLst>
                <a:ext uri="{FF2B5EF4-FFF2-40B4-BE49-F238E27FC236}">
                  <a16:creationId xmlns:a16="http://schemas.microsoft.com/office/drawing/2014/main" id="{E02232E0-E9DC-AE34-E94A-3EBB9928D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8613" y="3944531"/>
              <a:ext cx="2873540" cy="2031725"/>
            </a:xfrm>
            <a:prstGeom prst="rect">
              <a:avLst/>
            </a:prstGeom>
          </p:spPr>
        </p:pic>
        <p:pic>
          <p:nvPicPr>
            <p:cNvPr id="5" name="Picture 4" descr="Woman in graduation gown hugging person">
              <a:extLst>
                <a:ext uri="{FF2B5EF4-FFF2-40B4-BE49-F238E27FC236}">
                  <a16:creationId xmlns:a16="http://schemas.microsoft.com/office/drawing/2014/main" id="{C7CC95C5-0B72-F08A-04FB-57BEEB8EEC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3930006"/>
              <a:ext cx="2873540" cy="2031725"/>
            </a:xfrm>
            <a:prstGeom prst="rect">
              <a:avLst/>
            </a:prstGeom>
          </p:spPr>
        </p:pic>
        <p:pic>
          <p:nvPicPr>
            <p:cNvPr id="8" name="Picture 7" descr="Silver trophy">
              <a:extLst>
                <a:ext uri="{FF2B5EF4-FFF2-40B4-BE49-F238E27FC236}">
                  <a16:creationId xmlns:a16="http://schemas.microsoft.com/office/drawing/2014/main" id="{4BC729C4-71C9-5DEE-8CB5-6592D4C202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52" t="4212"/>
            <a:stretch/>
          </p:blipFill>
          <p:spPr>
            <a:xfrm>
              <a:off x="8828410" y="1743121"/>
              <a:ext cx="2873540" cy="2100583"/>
            </a:xfrm>
            <a:prstGeom prst="rect">
              <a:avLst/>
            </a:prstGeom>
          </p:spPr>
        </p:pic>
        <p:pic>
          <p:nvPicPr>
            <p:cNvPr id="10" name="Picture 9" descr="People and child exchanging gifts">
              <a:extLst>
                <a:ext uri="{FF2B5EF4-FFF2-40B4-BE49-F238E27FC236}">
                  <a16:creationId xmlns:a16="http://schemas.microsoft.com/office/drawing/2014/main" id="{994997AE-721D-B764-3599-BBD88C5832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34"/>
            <a:stretch/>
          </p:blipFill>
          <p:spPr>
            <a:xfrm>
              <a:off x="5867400" y="1754007"/>
              <a:ext cx="2873540" cy="2076034"/>
            </a:xfrm>
            <a:prstGeom prst="rect">
              <a:avLst/>
            </a:prstGeom>
          </p:spPr>
        </p:pic>
      </p:grpSp>
      <p:sp>
        <p:nvSpPr>
          <p:cNvPr id="2" name="Oval 1" descr="Badge with solid fill">
            <a:extLst>
              <a:ext uri="{FF2B5EF4-FFF2-40B4-BE49-F238E27FC236}">
                <a16:creationId xmlns:a16="http://schemas.microsoft.com/office/drawing/2014/main" id="{3CE7FEF3-0804-EA85-A03C-95DD26F43284}"/>
              </a:ext>
            </a:extLst>
          </p:cNvPr>
          <p:cNvSpPr/>
          <p:nvPr/>
        </p:nvSpPr>
        <p:spPr>
          <a:xfrm>
            <a:off x="332926" y="367144"/>
            <a:ext cx="1130114" cy="1095896"/>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solidFill>
              <a:schemeClr val="accent6">
                <a:lumMod val="40000"/>
                <a:lumOff val="60000"/>
              </a:schemeClr>
            </a:solidFill>
          </a:ln>
        </p:spPr>
        <p:style>
          <a:lnRef idx="3">
            <a:schemeClr val="lt1">
              <a:hueOff val="0"/>
              <a:satOff val="0"/>
              <a:lumOff val="0"/>
              <a:alphaOff val="0"/>
            </a:schemeClr>
          </a:lnRef>
          <a:fillRef idx="1">
            <a:scrgbClr r="0" g="0" b="0"/>
          </a:fillRef>
          <a:effectRef idx="1">
            <a:schemeClr val="accent1">
              <a:tint val="50000"/>
              <a:hueOff val="12538"/>
              <a:satOff val="-934"/>
              <a:lumOff val="3858"/>
              <a:alphaOff val="0"/>
            </a:schemeClr>
          </a:effectRef>
          <a:fontRef idx="minor">
            <a:schemeClr val="lt1">
              <a:hueOff val="0"/>
              <a:satOff val="0"/>
              <a:lumOff val="0"/>
              <a:alphaOff val="0"/>
            </a:schemeClr>
          </a:fontRef>
        </p:style>
        <p:txBody>
          <a:bodyPr/>
          <a:lstStyle/>
          <a:p>
            <a:endParaRPr lang="en-US">
              <a:solidFill>
                <a:schemeClr val="accent6">
                  <a:lumMod val="40000"/>
                  <a:lumOff val="60000"/>
                </a:schemeClr>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Title 1"/>
          <p:cNvSpPr>
            <a:spLocks noGrp="1"/>
          </p:cNvSpPr>
          <p:nvPr>
            <p:ph type="title"/>
          </p:nvPr>
        </p:nvSpPr>
        <p:spPr>
          <a:xfrm>
            <a:off x="1723007" y="425431"/>
            <a:ext cx="6620216" cy="1325563"/>
          </a:xfrm>
        </p:spPr>
        <p:txBody>
          <a:bodyPr>
            <a:normAutofit fontScale="90000"/>
          </a:bodyPr>
          <a:lstStyle/>
          <a:p>
            <a:r>
              <a:rPr lang="en-US" b="1">
                <a:effectLst>
                  <a:outerShdw blurRad="38100" dist="38100" dir="2700000" algn="tl">
                    <a:srgbClr val="000000">
                      <a:alpha val="43137"/>
                    </a:srgbClr>
                  </a:outerShdw>
                </a:effectLst>
              </a:rPr>
              <a:t>Gift Exclusions | </a:t>
            </a:r>
            <a:r>
              <a:rPr lang="en-US" b="1">
                <a:solidFill>
                  <a:schemeClr val="accent5">
                    <a:lumMod val="40000"/>
                    <a:lumOff val="60000"/>
                  </a:schemeClr>
                </a:solidFill>
                <a:effectLst>
                  <a:outerShdw blurRad="38100" dist="38100" dir="2700000" algn="tl">
                    <a:srgbClr val="000000">
                      <a:alpha val="43137"/>
                    </a:srgbClr>
                  </a:outerShdw>
                </a:effectLst>
              </a:rPr>
              <a:t>Events</a:t>
            </a:r>
          </a:p>
        </p:txBody>
      </p:sp>
      <p:sp>
        <p:nvSpPr>
          <p:cNvPr id="3" name="Content Placeholder 2"/>
          <p:cNvSpPr>
            <a:spLocks noGrp="1"/>
          </p:cNvSpPr>
          <p:nvPr>
            <p:ph idx="1"/>
          </p:nvPr>
        </p:nvSpPr>
        <p:spPr>
          <a:xfrm>
            <a:off x="332926" y="2176472"/>
            <a:ext cx="7676196" cy="4195762"/>
          </a:xfrm>
        </p:spPr>
        <p:txBody>
          <a:bodyPr rtlCol="0">
            <a:normAutofit/>
          </a:bodyPr>
          <a:lstStyle/>
          <a:p>
            <a:pPr>
              <a:buClr>
                <a:schemeClr val="bg2">
                  <a:lumMod val="40000"/>
                  <a:lumOff val="60000"/>
                </a:schemeClr>
              </a:buClr>
              <a:defRPr/>
            </a:pPr>
            <a:r>
              <a:rPr lang="en-US" b="1">
                <a:solidFill>
                  <a:schemeClr val="accent6">
                    <a:lumMod val="20000"/>
                    <a:lumOff val="80000"/>
                  </a:schemeClr>
                </a:solidFill>
                <a:effectLst>
                  <a:outerShdw blurRad="38100" dist="38100" dir="2700000" algn="tl">
                    <a:srgbClr val="000000">
                      <a:alpha val="43137"/>
                    </a:srgbClr>
                  </a:outerShdw>
                </a:effectLst>
              </a:rPr>
              <a:t>Informational Events </a:t>
            </a:r>
          </a:p>
          <a:p>
            <a:pPr marL="234950" indent="0">
              <a:buClr>
                <a:schemeClr val="bg2">
                  <a:lumMod val="40000"/>
                  <a:lumOff val="60000"/>
                </a:schemeClr>
              </a:buClr>
              <a:buNone/>
              <a:tabLst>
                <a:tab pos="290513" algn="l"/>
              </a:tabLst>
              <a:defRPr/>
            </a:pPr>
            <a:r>
              <a:rPr lang="en-US" sz="2400">
                <a:solidFill>
                  <a:schemeClr val="tx1"/>
                </a:solidFill>
              </a:rPr>
              <a:t>Travel, food, and lodging for speakers</a:t>
            </a:r>
          </a:p>
          <a:p>
            <a:pPr lvl="1" fontAlgn="auto">
              <a:spcAft>
                <a:spcPts val="0"/>
              </a:spcAft>
              <a:buClr>
                <a:schemeClr val="bg2">
                  <a:lumMod val="40000"/>
                  <a:lumOff val="60000"/>
                </a:schemeClr>
              </a:buClr>
              <a:buFont typeface="Wingdings 3" charset="2"/>
              <a:buChar char=""/>
              <a:defRPr/>
            </a:pPr>
            <a:endParaRPr lang="en-US"/>
          </a:p>
          <a:p>
            <a:pPr>
              <a:buClr>
                <a:schemeClr val="bg2">
                  <a:lumMod val="40000"/>
                  <a:lumOff val="60000"/>
                </a:schemeClr>
              </a:buClr>
              <a:defRPr/>
            </a:pPr>
            <a:r>
              <a:rPr lang="en-US" b="1">
                <a:solidFill>
                  <a:schemeClr val="accent6">
                    <a:lumMod val="20000"/>
                    <a:lumOff val="80000"/>
                  </a:schemeClr>
                </a:solidFill>
                <a:effectLst>
                  <a:outerShdw blurRad="38100" dist="38100" dir="2700000" algn="tl">
                    <a:srgbClr val="000000">
                      <a:alpha val="43137"/>
                    </a:srgbClr>
                  </a:outerShdw>
                </a:effectLst>
              </a:rPr>
              <a:t>Charitable Events </a:t>
            </a:r>
          </a:p>
          <a:p>
            <a:pPr marL="225425" lvl="1" indent="0" fontAlgn="auto">
              <a:spcAft>
                <a:spcPts val="0"/>
              </a:spcAft>
              <a:buClr>
                <a:schemeClr val="bg2">
                  <a:lumMod val="40000"/>
                  <a:lumOff val="60000"/>
                </a:schemeClr>
              </a:buClr>
              <a:buNone/>
              <a:defRPr/>
            </a:pPr>
            <a:r>
              <a:rPr lang="en-US">
                <a:solidFill>
                  <a:schemeClr val="tx1"/>
                </a:solidFill>
              </a:rPr>
              <a:t>Complimentary attendance, food, and beverages </a:t>
            </a:r>
          </a:p>
          <a:p>
            <a:pPr lvl="1" fontAlgn="auto">
              <a:spcAft>
                <a:spcPts val="0"/>
              </a:spcAft>
              <a:buClr>
                <a:schemeClr val="bg2">
                  <a:lumMod val="40000"/>
                  <a:lumOff val="60000"/>
                </a:schemeClr>
              </a:buClr>
              <a:buFont typeface="Wingdings 3" charset="2"/>
              <a:buChar char=""/>
              <a:defRPr/>
            </a:pPr>
            <a:endParaRPr lang="en-US"/>
          </a:p>
          <a:p>
            <a:pPr>
              <a:buClr>
                <a:schemeClr val="bg2">
                  <a:lumMod val="40000"/>
                  <a:lumOff val="60000"/>
                </a:schemeClr>
              </a:buClr>
              <a:defRPr/>
            </a:pPr>
            <a:r>
              <a:rPr lang="en-US" b="1">
                <a:solidFill>
                  <a:schemeClr val="accent6">
                    <a:lumMod val="20000"/>
                    <a:lumOff val="80000"/>
                  </a:schemeClr>
                </a:solidFill>
                <a:effectLst>
                  <a:outerShdw blurRad="38100" dist="38100" dir="2700000" algn="tl">
                    <a:srgbClr val="000000">
                      <a:alpha val="43137"/>
                    </a:srgbClr>
                  </a:outerShdw>
                </a:effectLst>
              </a:rPr>
              <a:t>Political Events </a:t>
            </a:r>
          </a:p>
          <a:p>
            <a:pPr marL="225425" indent="0">
              <a:buClr>
                <a:schemeClr val="bg2">
                  <a:lumMod val="40000"/>
                  <a:lumOff val="60000"/>
                </a:schemeClr>
              </a:buClr>
              <a:buNone/>
              <a:defRPr/>
            </a:pPr>
            <a:r>
              <a:rPr lang="en-US" sz="2400">
                <a:solidFill>
                  <a:schemeClr val="tx1"/>
                </a:solidFill>
              </a:rPr>
              <a:t>Complimentary attendance, food, and beverages</a:t>
            </a:r>
          </a:p>
        </p:txBody>
      </p:sp>
      <p:pic>
        <p:nvPicPr>
          <p:cNvPr id="8" name="Picture 7" descr="A picture containing person, outdoor, standing, suit&#10;&#10;Description automatically generated">
            <a:extLst>
              <a:ext uri="{FF2B5EF4-FFF2-40B4-BE49-F238E27FC236}">
                <a16:creationId xmlns:a16="http://schemas.microsoft.com/office/drawing/2014/main" id="{C9485A3E-44BA-417A-B15F-FA0B42B39C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54" r="17901" b="-1"/>
          <a:stretch/>
        </p:blipFill>
        <p:spPr>
          <a:xfrm>
            <a:off x="8295098" y="3321083"/>
            <a:ext cx="3896902" cy="3536917"/>
          </a:xfrm>
          <a:prstGeom prst="rect">
            <a:avLst/>
          </a:prstGeom>
        </p:spPr>
      </p:pic>
      <p:pic>
        <p:nvPicPr>
          <p:cNvPr id="9" name="Picture 8" descr="A person in a suit giving a presentation&#10;&#10;Description automatically generated with medium confidence">
            <a:extLst>
              <a:ext uri="{FF2B5EF4-FFF2-40B4-BE49-F238E27FC236}">
                <a16:creationId xmlns:a16="http://schemas.microsoft.com/office/drawing/2014/main" id="{61F0B8E8-BFF1-4230-9295-B54AAF26B1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5098" y="0"/>
            <a:ext cx="3896902" cy="1600578"/>
          </a:xfrm>
          <a:prstGeom prst="rect">
            <a:avLst/>
          </a:prstGeom>
        </p:spPr>
      </p:pic>
      <p:pic>
        <p:nvPicPr>
          <p:cNvPr id="7" name="Picture 6" descr="Volunteers packing food in carton boxes">
            <a:extLst>
              <a:ext uri="{FF2B5EF4-FFF2-40B4-BE49-F238E27FC236}">
                <a16:creationId xmlns:a16="http://schemas.microsoft.com/office/drawing/2014/main" id="{2A4C69D8-EA1A-46AF-A9CE-78D4457B31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7283"/>
          <a:stretch/>
        </p:blipFill>
        <p:spPr>
          <a:xfrm>
            <a:off x="8295098" y="1621544"/>
            <a:ext cx="3896902" cy="2148945"/>
          </a:xfrm>
          <a:prstGeom prst="rect">
            <a:avLst/>
          </a:prstGeom>
        </p:spPr>
      </p:pic>
      <p:sp>
        <p:nvSpPr>
          <p:cNvPr id="4" name="Oval 3" descr="Badge with solid fill">
            <a:extLst>
              <a:ext uri="{FF2B5EF4-FFF2-40B4-BE49-F238E27FC236}">
                <a16:creationId xmlns:a16="http://schemas.microsoft.com/office/drawing/2014/main" id="{2FDA582B-B9D1-0C75-DB0B-34D25261BEDF}"/>
              </a:ext>
            </a:extLst>
          </p:cNvPr>
          <p:cNvSpPr/>
          <p:nvPr/>
        </p:nvSpPr>
        <p:spPr>
          <a:xfrm>
            <a:off x="332926" y="367144"/>
            <a:ext cx="1130114" cy="1095896"/>
          </a:xfrm>
          <a:prstGeom prst="ellipse">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solidFill>
              <a:schemeClr val="accent6">
                <a:lumMod val="40000"/>
                <a:lumOff val="60000"/>
              </a:schemeClr>
            </a:solidFill>
          </a:ln>
        </p:spPr>
        <p:style>
          <a:lnRef idx="3">
            <a:schemeClr val="lt1">
              <a:hueOff val="0"/>
              <a:satOff val="0"/>
              <a:lumOff val="0"/>
              <a:alphaOff val="0"/>
            </a:schemeClr>
          </a:lnRef>
          <a:fillRef idx="1">
            <a:scrgbClr r="0" g="0" b="0"/>
          </a:fillRef>
          <a:effectRef idx="1">
            <a:schemeClr val="accent1">
              <a:tint val="50000"/>
              <a:hueOff val="12538"/>
              <a:satOff val="-934"/>
              <a:lumOff val="3858"/>
              <a:alphaOff val="0"/>
            </a:schemeClr>
          </a:effectRef>
          <a:fontRef idx="minor">
            <a:schemeClr val="lt1">
              <a:hueOff val="0"/>
              <a:satOff val="0"/>
              <a:lumOff val="0"/>
              <a:alphaOff val="0"/>
            </a:schemeClr>
          </a:fontRef>
        </p:style>
        <p:txBody>
          <a:bodyPr/>
          <a:lstStyle/>
          <a:p>
            <a:endParaRPr lang="en-US">
              <a:solidFill>
                <a:schemeClr val="accent6">
                  <a:lumMod val="40000"/>
                  <a:lumOff val="60000"/>
                </a:schemeClr>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371E8755-615B-474C-F027-1AD53B0E250B}"/>
              </a:ext>
            </a:extLst>
          </p:cNvPr>
          <p:cNvGrpSpPr/>
          <p:nvPr/>
        </p:nvGrpSpPr>
        <p:grpSpPr>
          <a:xfrm>
            <a:off x="7257330" y="1971456"/>
            <a:ext cx="1899370" cy="1438515"/>
            <a:chOff x="6759598" y="693542"/>
            <a:chExt cx="1899370" cy="1438515"/>
          </a:xfrm>
        </p:grpSpPr>
        <p:sp>
          <p:nvSpPr>
            <p:cNvPr id="31" name="Rectangle 30">
              <a:extLst>
                <a:ext uri="{FF2B5EF4-FFF2-40B4-BE49-F238E27FC236}">
                  <a16:creationId xmlns:a16="http://schemas.microsoft.com/office/drawing/2014/main" id="{C8625B77-3E3D-AAF1-64B6-EF4F605A8C5C}"/>
                </a:ext>
              </a:extLst>
            </p:cNvPr>
            <p:cNvSpPr/>
            <p:nvPr/>
          </p:nvSpPr>
          <p:spPr>
            <a:xfrm>
              <a:off x="6759598" y="693542"/>
              <a:ext cx="1899370" cy="143851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2" name="TextBox 31">
              <a:extLst>
                <a:ext uri="{FF2B5EF4-FFF2-40B4-BE49-F238E27FC236}">
                  <a16:creationId xmlns:a16="http://schemas.microsoft.com/office/drawing/2014/main" id="{474F61FD-93F5-B179-E742-22878425BB1C}"/>
                </a:ext>
              </a:extLst>
            </p:cNvPr>
            <p:cNvSpPr txBox="1"/>
            <p:nvPr/>
          </p:nvSpPr>
          <p:spPr>
            <a:xfrm>
              <a:off x="6759598" y="693542"/>
              <a:ext cx="1899370" cy="143851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endParaRPr lang="en-US" sz="2000" kern="1200">
                <a:solidFill>
                  <a:sysClr val="window" lastClr="FFFFFF"/>
                </a:solidFill>
                <a:latin typeface="Calibri"/>
                <a:ea typeface="+mn-ea"/>
                <a:cs typeface="+mn-cs"/>
              </a:endParaRPr>
            </a:p>
          </p:txBody>
        </p:sp>
      </p:grpSp>
      <p:sp>
        <p:nvSpPr>
          <p:cNvPr id="4" name="TextBox 3">
            <a:extLst>
              <a:ext uri="{FF2B5EF4-FFF2-40B4-BE49-F238E27FC236}">
                <a16:creationId xmlns:a16="http://schemas.microsoft.com/office/drawing/2014/main" id="{7C33F316-56CA-CA37-5C90-B6DFCE47EC07}"/>
              </a:ext>
            </a:extLst>
          </p:cNvPr>
          <p:cNvSpPr txBox="1"/>
          <p:nvPr/>
        </p:nvSpPr>
        <p:spPr>
          <a:xfrm>
            <a:off x="1951105" y="353932"/>
            <a:ext cx="9406706" cy="707886"/>
          </a:xfrm>
          <a:prstGeom prst="rect">
            <a:avLst/>
          </a:prstGeom>
          <a:noFill/>
        </p:spPr>
        <p:txBody>
          <a:bodyPr wrap="square">
            <a:spAutoFit/>
          </a:bodyPr>
          <a:lstStyle/>
          <a:p>
            <a:r>
              <a:rPr lang="en-US" sz="4000" b="1">
                <a:effectLst>
                  <a:outerShdw blurRad="38100" dist="38100" dir="2700000" algn="tl">
                    <a:srgbClr val="000000">
                      <a:alpha val="43137"/>
                    </a:srgbClr>
                  </a:outerShdw>
                </a:effectLst>
              </a:rPr>
              <a:t>Gift Exclusions | </a:t>
            </a:r>
            <a:r>
              <a:rPr lang="en-US" sz="4000" b="1">
                <a:solidFill>
                  <a:schemeClr val="accent5">
                    <a:lumMod val="40000"/>
                    <a:lumOff val="60000"/>
                  </a:schemeClr>
                </a:solidFill>
                <a:effectLst>
                  <a:outerShdw blurRad="38100" dist="38100" dir="2700000" algn="tl">
                    <a:srgbClr val="000000">
                      <a:alpha val="43137"/>
                    </a:srgbClr>
                  </a:outerShdw>
                </a:effectLst>
              </a:rPr>
              <a:t>Widely Attended Events</a:t>
            </a:r>
          </a:p>
        </p:txBody>
      </p:sp>
      <p:sp>
        <p:nvSpPr>
          <p:cNvPr id="6" name="TextBox 5">
            <a:extLst>
              <a:ext uri="{FF2B5EF4-FFF2-40B4-BE49-F238E27FC236}">
                <a16:creationId xmlns:a16="http://schemas.microsoft.com/office/drawing/2014/main" id="{CABDAF94-1501-1393-748F-9A5621EB0043}"/>
              </a:ext>
            </a:extLst>
          </p:cNvPr>
          <p:cNvSpPr txBox="1"/>
          <p:nvPr/>
        </p:nvSpPr>
        <p:spPr>
          <a:xfrm>
            <a:off x="2085859" y="1142900"/>
            <a:ext cx="8891066" cy="461665"/>
          </a:xfrm>
          <a:prstGeom prst="rect">
            <a:avLst/>
          </a:prstGeom>
          <a:noFill/>
        </p:spPr>
        <p:txBody>
          <a:bodyPr wrap="square">
            <a:spAutoFit/>
          </a:bodyPr>
          <a:lstStyle/>
          <a:p>
            <a:pPr marL="0" indent="0" fontAlgn="auto">
              <a:spcAft>
                <a:spcPts val="0"/>
              </a:spcAft>
              <a:buClr>
                <a:schemeClr val="bg2">
                  <a:lumMod val="40000"/>
                  <a:lumOff val="60000"/>
                </a:schemeClr>
              </a:buClr>
              <a:buFont typeface="Wingdings 3" charset="2"/>
              <a:buNone/>
              <a:defRPr/>
            </a:pPr>
            <a:r>
              <a:rPr lang="en-US" sz="2400" b="1">
                <a:solidFill>
                  <a:schemeClr val="accent6">
                    <a:lumMod val="20000"/>
                    <a:lumOff val="80000"/>
                  </a:schemeClr>
                </a:solidFill>
              </a:rPr>
              <a:t>Steps to qualify for the “Widely Attended Event” exclusion:</a:t>
            </a:r>
          </a:p>
        </p:txBody>
      </p:sp>
      <p:graphicFrame>
        <p:nvGraphicFramePr>
          <p:cNvPr id="12" name="Diagram 11">
            <a:extLst>
              <a:ext uri="{FF2B5EF4-FFF2-40B4-BE49-F238E27FC236}">
                <a16:creationId xmlns:a16="http://schemas.microsoft.com/office/drawing/2014/main" id="{DC4C477E-5F55-90AB-44E2-92F3E2DC37A9}"/>
              </a:ext>
            </a:extLst>
          </p:cNvPr>
          <p:cNvGraphicFramePr/>
          <p:nvPr>
            <p:extLst>
              <p:ext uri="{D42A27DB-BD31-4B8C-83A1-F6EECF244321}">
                <p14:modId xmlns:p14="http://schemas.microsoft.com/office/powerpoint/2010/main" val="3386005273"/>
              </p:ext>
            </p:extLst>
          </p:nvPr>
        </p:nvGraphicFramePr>
        <p:xfrm>
          <a:off x="434820" y="2116876"/>
          <a:ext cx="11322360" cy="43092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descr="Badge with solid fill">
            <a:extLst>
              <a:ext uri="{FF2B5EF4-FFF2-40B4-BE49-F238E27FC236}">
                <a16:creationId xmlns:a16="http://schemas.microsoft.com/office/drawing/2014/main" id="{7FD923F4-183E-F2E1-5438-84399A1A07ED}"/>
              </a:ext>
            </a:extLst>
          </p:cNvPr>
          <p:cNvSpPr/>
          <p:nvPr/>
        </p:nvSpPr>
        <p:spPr>
          <a:xfrm>
            <a:off x="332926" y="367144"/>
            <a:ext cx="1382696" cy="1325564"/>
          </a:xfrm>
          <a:prstGeom prst="ellipse">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p:spPr>
        <p:style>
          <a:lnRef idx="3">
            <a:schemeClr val="lt1">
              <a:hueOff val="0"/>
              <a:satOff val="0"/>
              <a:lumOff val="0"/>
              <a:alphaOff val="0"/>
            </a:schemeClr>
          </a:lnRef>
          <a:fillRef idx="1">
            <a:scrgbClr r="0" g="0" b="0"/>
          </a:fillRef>
          <a:effectRef idx="1">
            <a:schemeClr val="accent1">
              <a:tint val="50000"/>
              <a:hueOff val="12538"/>
              <a:satOff val="-934"/>
              <a:lumOff val="3858"/>
              <a:alphaOff val="0"/>
            </a:schemeClr>
          </a:effectRef>
          <a:fontRef idx="minor">
            <a:schemeClr val="lt1">
              <a:hueOff val="0"/>
              <a:satOff val="0"/>
              <a:lumOff val="0"/>
              <a:alphaOff val="0"/>
            </a:schemeClr>
          </a:fontRef>
        </p:style>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Businessmen shaking hands">
            <a:extLst>
              <a:ext uri="{FF2B5EF4-FFF2-40B4-BE49-F238E27FC236}">
                <a16:creationId xmlns:a16="http://schemas.microsoft.com/office/drawing/2014/main" id="{9B222999-25D2-128F-5F38-F828231C64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678" r="25169" b="-1"/>
          <a:stretch/>
        </p:blipFill>
        <p:spPr>
          <a:xfrm>
            <a:off x="7552944" y="10"/>
            <a:ext cx="4639056" cy="6857990"/>
          </a:xfrm>
          <a:prstGeom prst="rect">
            <a:avLst/>
          </a:prstGeom>
        </p:spPr>
      </p:pic>
      <p:sp useBgFill="1">
        <p:nvSpPr>
          <p:cNvPr id="96264" name="Rectangle 96263">
            <a:extLst>
              <a:ext uri="{FF2B5EF4-FFF2-40B4-BE49-F238E27FC236}">
                <a16:creationId xmlns:a16="http://schemas.microsoft.com/office/drawing/2014/main" id="{97E60398-905F-436C-AB6F-00D742F62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57" name="Title 1"/>
          <p:cNvSpPr>
            <a:spLocks noGrp="1"/>
          </p:cNvSpPr>
          <p:nvPr>
            <p:ph type="title"/>
          </p:nvPr>
        </p:nvSpPr>
        <p:spPr>
          <a:xfrm>
            <a:off x="1191354" y="196623"/>
            <a:ext cx="6361590" cy="1325563"/>
          </a:xfrm>
        </p:spPr>
        <p:txBody>
          <a:bodyPr vert="horz" lIns="91440" tIns="45720" rIns="91440" bIns="45720" rtlCol="0" anchor="ctr">
            <a:normAutofit/>
          </a:bodyPr>
          <a:lstStyle/>
          <a:p>
            <a:r>
              <a:rPr lang="en-US" sz="4200" b="1">
                <a:effectLst>
                  <a:outerShdw blurRad="38100" dist="38100" dir="2700000" algn="tl">
                    <a:srgbClr val="000000">
                      <a:alpha val="43137"/>
                    </a:srgbClr>
                  </a:outerShdw>
                </a:effectLst>
              </a:rPr>
              <a:t>Interested Source Analysis</a:t>
            </a:r>
          </a:p>
        </p:txBody>
      </p:sp>
      <p:sp>
        <p:nvSpPr>
          <p:cNvPr id="7" name="TextBox 6">
            <a:extLst>
              <a:ext uri="{FF2B5EF4-FFF2-40B4-BE49-F238E27FC236}">
                <a16:creationId xmlns:a16="http://schemas.microsoft.com/office/drawing/2014/main" id="{C587B108-28AB-99F3-4365-01FFA62CC3CB}"/>
              </a:ext>
            </a:extLst>
          </p:cNvPr>
          <p:cNvSpPr txBox="1"/>
          <p:nvPr/>
        </p:nvSpPr>
        <p:spPr>
          <a:xfrm>
            <a:off x="240726" y="1667519"/>
            <a:ext cx="6513822" cy="4893647"/>
          </a:xfrm>
          <a:prstGeom prst="rect">
            <a:avLst/>
          </a:prstGeom>
          <a:noFill/>
        </p:spPr>
        <p:txBody>
          <a:bodyPr wrap="square">
            <a:spAutoFit/>
          </a:bodyPr>
          <a:lstStyle/>
          <a:p>
            <a:pPr marL="285750" indent="-228600" defTabSz="914400" fontAlgn="auto">
              <a:lnSpc>
                <a:spcPct val="90000"/>
              </a:lnSpc>
              <a:spcAft>
                <a:spcPts val="1200"/>
              </a:spcAft>
              <a:buClr>
                <a:schemeClr val="bg2">
                  <a:lumMod val="40000"/>
                  <a:lumOff val="60000"/>
                </a:schemeClr>
              </a:buClr>
              <a:buFont typeface="Arial" panose="020B0604020202020204" pitchFamily="34" charset="0"/>
              <a:buChar char="•"/>
              <a:defRPr/>
            </a:pPr>
            <a:r>
              <a:rPr lang="en-US" sz="2000"/>
              <a:t>Is regulated by or appears before you or your agency</a:t>
            </a:r>
          </a:p>
          <a:p>
            <a:pPr marL="285750" indent="-228600" defTabSz="914400" fontAlgn="auto">
              <a:lnSpc>
                <a:spcPct val="90000"/>
              </a:lnSpc>
              <a:spcAft>
                <a:spcPts val="1200"/>
              </a:spcAft>
              <a:buClr>
                <a:schemeClr val="bg2">
                  <a:lumMod val="40000"/>
                  <a:lumOff val="60000"/>
                </a:schemeClr>
              </a:buClr>
              <a:buFont typeface="Arial" panose="020B0604020202020204" pitchFamily="34" charset="0"/>
              <a:buChar char="•"/>
              <a:defRPr/>
            </a:pPr>
            <a:r>
              <a:rPr lang="en-US" sz="2000"/>
              <a:t>Has contracts with, or seeks contracts with, you or your agency </a:t>
            </a:r>
          </a:p>
          <a:p>
            <a:pPr marL="285750" indent="-228600" defTabSz="914400" fontAlgn="auto">
              <a:lnSpc>
                <a:spcPct val="90000"/>
              </a:lnSpc>
              <a:spcAft>
                <a:spcPts val="1200"/>
              </a:spcAft>
              <a:buClr>
                <a:schemeClr val="bg2">
                  <a:lumMod val="40000"/>
                  <a:lumOff val="60000"/>
                </a:schemeClr>
              </a:buClr>
              <a:buFont typeface="Arial" panose="020B0604020202020204" pitchFamily="34" charset="0"/>
              <a:buChar char="•"/>
              <a:defRPr/>
            </a:pPr>
            <a:r>
              <a:rPr lang="en-US" sz="2000"/>
              <a:t>Is a registered lobbyist or client of a lobbyist that lobbies your agency</a:t>
            </a:r>
          </a:p>
          <a:p>
            <a:pPr marL="285750" indent="-228600" defTabSz="914400" fontAlgn="auto">
              <a:lnSpc>
                <a:spcPct val="90000"/>
              </a:lnSpc>
              <a:spcAft>
                <a:spcPts val="1200"/>
              </a:spcAft>
              <a:buClr>
                <a:schemeClr val="bg2">
                  <a:lumMod val="40000"/>
                  <a:lumOff val="60000"/>
                </a:schemeClr>
              </a:buClr>
              <a:buFont typeface="Arial" panose="020B0604020202020204" pitchFamily="34" charset="0"/>
              <a:buChar char="•"/>
              <a:defRPr/>
            </a:pPr>
            <a:r>
              <a:rPr lang="en-US" sz="2000"/>
              <a:t>Is the spouse or the minor child of a registered lobbyist or client of a lobbyist that lobbies your agency</a:t>
            </a:r>
          </a:p>
          <a:p>
            <a:pPr marL="285750" indent="-228600" defTabSz="914400" fontAlgn="auto">
              <a:lnSpc>
                <a:spcPct val="90000"/>
              </a:lnSpc>
              <a:spcAft>
                <a:spcPts val="1200"/>
              </a:spcAft>
              <a:buClr>
                <a:schemeClr val="bg2">
                  <a:lumMod val="40000"/>
                  <a:lumOff val="60000"/>
                </a:schemeClr>
              </a:buClr>
              <a:buFont typeface="Arial" panose="020B0604020202020204" pitchFamily="34" charset="0"/>
              <a:buChar char="•"/>
              <a:defRPr/>
            </a:pPr>
            <a:r>
              <a:rPr lang="en-US" sz="2000"/>
              <a:t>Is involved in ongoing litigation that is adverse to you or your agency </a:t>
            </a:r>
          </a:p>
          <a:p>
            <a:pPr marL="285750" indent="-228600" defTabSz="914400" fontAlgn="auto">
              <a:lnSpc>
                <a:spcPct val="90000"/>
              </a:lnSpc>
              <a:spcAft>
                <a:spcPts val="1200"/>
              </a:spcAft>
              <a:buClr>
                <a:schemeClr val="bg2">
                  <a:lumMod val="40000"/>
                  <a:lumOff val="60000"/>
                </a:schemeClr>
              </a:buClr>
              <a:buFont typeface="Arial" panose="020B0604020202020204" pitchFamily="34" charset="0"/>
              <a:buChar char="•"/>
              <a:defRPr/>
            </a:pPr>
            <a:r>
              <a:rPr lang="en-US" sz="2000"/>
              <a:t>Has received or applied for funds from your agency at any time during the previous year, up to and including the date of the proposed or actual receipt of the gift</a:t>
            </a:r>
          </a:p>
          <a:p>
            <a:pPr marL="285750" indent="-228600" defTabSz="914400" fontAlgn="auto">
              <a:lnSpc>
                <a:spcPct val="90000"/>
              </a:lnSpc>
              <a:spcAft>
                <a:spcPts val="1200"/>
              </a:spcAft>
              <a:buClr>
                <a:schemeClr val="bg2">
                  <a:lumMod val="40000"/>
                  <a:lumOff val="60000"/>
                </a:schemeClr>
              </a:buClr>
              <a:buFont typeface="Arial" panose="020B0604020202020204" pitchFamily="34" charset="0"/>
              <a:buChar char="•"/>
              <a:defRPr/>
            </a:pPr>
            <a:r>
              <a:rPr lang="en-US" sz="2000"/>
              <a:t>Attempts to influence you or your agency in an official action</a:t>
            </a:r>
          </a:p>
        </p:txBody>
      </p:sp>
      <p:sp>
        <p:nvSpPr>
          <p:cNvPr id="2" name="Oval 1" descr="Badge 3 with solid fill">
            <a:extLst>
              <a:ext uri="{FF2B5EF4-FFF2-40B4-BE49-F238E27FC236}">
                <a16:creationId xmlns:a16="http://schemas.microsoft.com/office/drawing/2014/main" id="{C4CDF86C-FC9B-2AD6-5BE4-97D23DE134BD}"/>
              </a:ext>
            </a:extLst>
          </p:cNvPr>
          <p:cNvSpPr/>
          <p:nvPr/>
        </p:nvSpPr>
        <p:spPr>
          <a:xfrm>
            <a:off x="165495" y="296834"/>
            <a:ext cx="1025859" cy="994942"/>
          </a:xfrm>
          <a:prstGeom prst="ellipse">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chemeClr val="accent6">
                <a:lumMod val="40000"/>
                <a:lumOff val="60000"/>
              </a:schemeClr>
            </a:solidFill>
          </a:ln>
        </p:spPr>
        <p:style>
          <a:lnRef idx="3">
            <a:schemeClr val="lt1">
              <a:hueOff val="0"/>
              <a:satOff val="0"/>
              <a:lumOff val="0"/>
              <a:alphaOff val="0"/>
            </a:schemeClr>
          </a:lnRef>
          <a:fillRef idx="1">
            <a:scrgbClr r="0" g="0" b="0"/>
          </a:fillRef>
          <a:effectRef idx="1">
            <a:schemeClr val="accent1">
              <a:tint val="50000"/>
              <a:hueOff val="25076"/>
              <a:satOff val="-1867"/>
              <a:lumOff val="7716"/>
              <a:alphaOff val="0"/>
            </a:schemeClr>
          </a:effectRef>
          <a:fontRef idx="minor">
            <a:schemeClr val="lt1">
              <a:hueOff val="0"/>
              <a:satOff val="0"/>
              <a:lumOff val="0"/>
              <a:alphaOff val="0"/>
            </a:schemeClr>
          </a:fontRef>
        </p:style>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2217731047"/>
              </p:ext>
            </p:extLst>
          </p:nvPr>
        </p:nvGraphicFramePr>
        <p:xfrm>
          <a:off x="1122948" y="1299410"/>
          <a:ext cx="9192126" cy="5366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D5FCD58-A620-B360-3DD0-254702B94DA0}"/>
              </a:ext>
            </a:extLst>
          </p:cNvPr>
          <p:cNvSpPr txBox="1"/>
          <p:nvPr/>
        </p:nvSpPr>
        <p:spPr>
          <a:xfrm>
            <a:off x="4031673" y="192405"/>
            <a:ext cx="7924799" cy="769441"/>
          </a:xfrm>
          <a:prstGeom prst="rect">
            <a:avLst/>
          </a:prstGeom>
          <a:noFill/>
        </p:spPr>
        <p:txBody>
          <a:bodyPr wrap="square">
            <a:spAutoFit/>
          </a:bodyPr>
          <a:lstStyle/>
          <a:p>
            <a:pPr algn="r"/>
            <a:r>
              <a:rPr lang="en-US" sz="4400"/>
              <a:t>Gifts: Step by Step Analysis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offee machine pouring coffee in different cups">
            <a:extLst>
              <a:ext uri="{FF2B5EF4-FFF2-40B4-BE49-F238E27FC236}">
                <a16:creationId xmlns:a16="http://schemas.microsoft.com/office/drawing/2014/main" id="{ADB03763-42E6-2AE8-0729-6D13D3E7D0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2" r="22483"/>
          <a:stretch/>
        </p:blipFill>
        <p:spPr>
          <a:xfrm>
            <a:off x="6917634" y="0"/>
            <a:ext cx="5274365" cy="6857999"/>
          </a:xfrm>
          <a:prstGeom prst="rect">
            <a:avLst/>
          </a:prstGeom>
        </p:spPr>
      </p:pic>
      <p:sp>
        <p:nvSpPr>
          <p:cNvPr id="15" name="Content Placeholder 3">
            <a:extLst>
              <a:ext uri="{FF2B5EF4-FFF2-40B4-BE49-F238E27FC236}">
                <a16:creationId xmlns:a16="http://schemas.microsoft.com/office/drawing/2014/main" id="{0272D6AD-7F4E-5977-EBAD-985C6A8ED027}"/>
              </a:ext>
            </a:extLst>
          </p:cNvPr>
          <p:cNvSpPr>
            <a:spLocks noGrp="1"/>
          </p:cNvSpPr>
          <p:nvPr>
            <p:ph sz="half" idx="2"/>
          </p:nvPr>
        </p:nvSpPr>
        <p:spPr>
          <a:xfrm>
            <a:off x="347935" y="2739170"/>
            <a:ext cx="5456514" cy="1190557"/>
          </a:xfrm>
        </p:spPr>
        <p:txBody>
          <a:bodyPr/>
          <a:lstStyle/>
          <a:p>
            <a:pPr marL="0" indent="0">
              <a:buNone/>
            </a:pPr>
            <a:r>
              <a:rPr lang="en-US"/>
              <a:t>If you can’t accept the gift, you also can’t redirect it to anyone else</a:t>
            </a:r>
          </a:p>
        </p:txBody>
      </p:sp>
      <p:sp>
        <p:nvSpPr>
          <p:cNvPr id="17" name="Content Placeholder 5">
            <a:extLst>
              <a:ext uri="{FF2B5EF4-FFF2-40B4-BE49-F238E27FC236}">
                <a16:creationId xmlns:a16="http://schemas.microsoft.com/office/drawing/2014/main" id="{C6DEA32F-B180-E26C-5A5A-9F170BA4DA32}"/>
              </a:ext>
            </a:extLst>
          </p:cNvPr>
          <p:cNvSpPr>
            <a:spLocks noGrp="1"/>
          </p:cNvSpPr>
          <p:nvPr>
            <p:ph sz="quarter" idx="4"/>
          </p:nvPr>
        </p:nvSpPr>
        <p:spPr>
          <a:xfrm>
            <a:off x="347937" y="5019100"/>
            <a:ext cx="5748064" cy="1344035"/>
          </a:xfrm>
        </p:spPr>
        <p:txBody>
          <a:bodyPr/>
          <a:lstStyle/>
          <a:p>
            <a:pPr marL="0" indent="0">
              <a:buNone/>
            </a:pPr>
            <a:r>
              <a:rPr lang="en-US"/>
              <a:t>Repeated nominal gifts from the same source can create an “appearance” problem</a:t>
            </a:r>
          </a:p>
          <a:p>
            <a:endParaRPr lang="en-US"/>
          </a:p>
        </p:txBody>
      </p:sp>
      <p:sp>
        <p:nvSpPr>
          <p:cNvPr id="19" name="TextBox 18">
            <a:extLst>
              <a:ext uri="{FF2B5EF4-FFF2-40B4-BE49-F238E27FC236}">
                <a16:creationId xmlns:a16="http://schemas.microsoft.com/office/drawing/2014/main" id="{F12495FE-01B1-BD48-5EEA-7A37A00CA79D}"/>
              </a:ext>
            </a:extLst>
          </p:cNvPr>
          <p:cNvSpPr txBox="1"/>
          <p:nvPr/>
        </p:nvSpPr>
        <p:spPr>
          <a:xfrm>
            <a:off x="347937" y="292136"/>
            <a:ext cx="5456515" cy="1446550"/>
          </a:xfrm>
          <a:prstGeom prst="rect">
            <a:avLst/>
          </a:prstGeom>
          <a:noFill/>
        </p:spPr>
        <p:txBody>
          <a:bodyPr wrap="square">
            <a:spAutoFit/>
          </a:bodyPr>
          <a:lstStyle/>
          <a:p>
            <a:r>
              <a:rPr lang="en-US" sz="4400" b="1"/>
              <a:t>Conflicts of Interest and Gifts</a:t>
            </a:r>
          </a:p>
        </p:txBody>
      </p:sp>
      <p:sp>
        <p:nvSpPr>
          <p:cNvPr id="21" name="TextBox 20">
            <a:extLst>
              <a:ext uri="{FF2B5EF4-FFF2-40B4-BE49-F238E27FC236}">
                <a16:creationId xmlns:a16="http://schemas.microsoft.com/office/drawing/2014/main" id="{47724A32-E548-E3A4-B8D1-6AA0064DBA29}"/>
              </a:ext>
            </a:extLst>
          </p:cNvPr>
          <p:cNvSpPr txBox="1"/>
          <p:nvPr/>
        </p:nvSpPr>
        <p:spPr>
          <a:xfrm>
            <a:off x="347935" y="2036402"/>
            <a:ext cx="6096000" cy="523220"/>
          </a:xfrm>
          <a:prstGeom prst="rect">
            <a:avLst/>
          </a:prstGeom>
          <a:noFill/>
        </p:spPr>
        <p:txBody>
          <a:bodyPr wrap="square">
            <a:spAutoFit/>
          </a:bodyPr>
          <a:lstStyle/>
          <a:p>
            <a:pPr fontAlgn="auto">
              <a:spcAft>
                <a:spcPts val="0"/>
              </a:spcAft>
              <a:buClr>
                <a:schemeClr val="bg2">
                  <a:lumMod val="40000"/>
                  <a:lumOff val="60000"/>
                </a:schemeClr>
              </a:buClr>
              <a:buFont typeface="Wingdings 3" charset="2"/>
              <a:buNone/>
              <a:defRPr/>
            </a:pPr>
            <a:r>
              <a:rPr lang="en-US" sz="2800" b="1">
                <a:solidFill>
                  <a:schemeClr val="accent6">
                    <a:lumMod val="40000"/>
                    <a:lumOff val="60000"/>
                  </a:schemeClr>
                </a:solidFill>
                <a:effectLst>
                  <a:outerShdw blurRad="38100" dist="38100" dir="2700000" algn="tl">
                    <a:srgbClr val="000000">
                      <a:alpha val="43137"/>
                    </a:srgbClr>
                  </a:outerShdw>
                </a:effectLst>
              </a:rPr>
              <a:t>Gifts to Third Parties</a:t>
            </a:r>
          </a:p>
        </p:txBody>
      </p:sp>
      <p:sp>
        <p:nvSpPr>
          <p:cNvPr id="23" name="TextBox 22">
            <a:extLst>
              <a:ext uri="{FF2B5EF4-FFF2-40B4-BE49-F238E27FC236}">
                <a16:creationId xmlns:a16="http://schemas.microsoft.com/office/drawing/2014/main" id="{B65427A4-4C16-F71C-FC8B-380B5D13C3DD}"/>
              </a:ext>
            </a:extLst>
          </p:cNvPr>
          <p:cNvSpPr txBox="1"/>
          <p:nvPr/>
        </p:nvSpPr>
        <p:spPr>
          <a:xfrm>
            <a:off x="347935" y="4400587"/>
            <a:ext cx="6096000" cy="523220"/>
          </a:xfrm>
          <a:prstGeom prst="rect">
            <a:avLst/>
          </a:prstGeom>
          <a:noFill/>
        </p:spPr>
        <p:txBody>
          <a:bodyPr wrap="square">
            <a:spAutoFit/>
          </a:bodyPr>
          <a:lstStyle/>
          <a:p>
            <a:pPr fontAlgn="auto">
              <a:spcAft>
                <a:spcPts val="0"/>
              </a:spcAft>
              <a:buClr>
                <a:schemeClr val="bg2">
                  <a:lumMod val="40000"/>
                  <a:lumOff val="60000"/>
                </a:schemeClr>
              </a:buClr>
              <a:buFont typeface="Wingdings 3" charset="2"/>
              <a:buNone/>
              <a:defRPr/>
            </a:pPr>
            <a:r>
              <a:rPr lang="en-US" sz="2800" b="1">
                <a:solidFill>
                  <a:schemeClr val="accent6">
                    <a:lumMod val="40000"/>
                    <a:lumOff val="60000"/>
                  </a:schemeClr>
                </a:solidFill>
                <a:effectLst>
                  <a:outerShdw blurRad="38100" dist="38100" dir="2700000" algn="tl">
                    <a:srgbClr val="000000">
                      <a:alpha val="43137"/>
                    </a:srgbClr>
                  </a:outerShdw>
                </a:effectLst>
              </a:rPr>
              <a:t>Multiple “Permissible” Gifts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C700F1-4664-D399-5706-C8C53CEFACA7}"/>
              </a:ext>
            </a:extLst>
          </p:cNvPr>
          <p:cNvSpPr txBox="1"/>
          <p:nvPr/>
        </p:nvSpPr>
        <p:spPr>
          <a:xfrm>
            <a:off x="5557672" y="5502639"/>
            <a:ext cx="6197005" cy="1298403"/>
          </a:xfrm>
          <a:prstGeom prst="rect">
            <a:avLst/>
          </a:prstGeom>
          <a:noFill/>
        </p:spPr>
        <p:txBody>
          <a:bodyPr wrap="square">
            <a:spAutoFit/>
          </a:bodyPr>
          <a:lstStyle/>
          <a:p>
            <a:pPr algn="r" defTabSz="374904">
              <a:spcAft>
                <a:spcPts val="600"/>
              </a:spcAft>
            </a:pPr>
            <a:r>
              <a:rPr lang="en-US" sz="7872" b="1" kern="1200">
                <a:solidFill>
                  <a:schemeClr val="tx1"/>
                </a:solidFill>
                <a:effectLst>
                  <a:outerShdw blurRad="38100" dist="38100" dir="2700000" algn="tl">
                    <a:srgbClr val="000000">
                      <a:alpha val="43137"/>
                    </a:srgbClr>
                  </a:outerShdw>
                </a:effectLst>
              </a:rPr>
              <a:t>Honoraria</a:t>
            </a:r>
            <a:endParaRPr lang="en-US" b="1">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2FC32119-A5A7-7365-9378-B515E4C4ECFE}"/>
              </a:ext>
            </a:extLst>
          </p:cNvPr>
          <p:cNvSpPr txBox="1"/>
          <p:nvPr/>
        </p:nvSpPr>
        <p:spPr>
          <a:xfrm>
            <a:off x="3724977" y="5106566"/>
            <a:ext cx="8282210" cy="523220"/>
          </a:xfrm>
          <a:prstGeom prst="rect">
            <a:avLst/>
          </a:prstGeom>
          <a:noFill/>
        </p:spPr>
        <p:txBody>
          <a:bodyPr wrap="square">
            <a:spAutoFit/>
          </a:bodyPr>
          <a:lstStyle/>
          <a:p>
            <a:pPr defTabSz="374904">
              <a:spcAft>
                <a:spcPts val="600"/>
              </a:spcAft>
              <a:buClr>
                <a:schemeClr val="bg2">
                  <a:lumMod val="40000"/>
                  <a:lumOff val="60000"/>
                </a:schemeClr>
              </a:buClr>
              <a:defRPr/>
            </a:pPr>
            <a:r>
              <a:rPr lang="en-US" sz="2800" b="1" kern="1200">
                <a:solidFill>
                  <a:schemeClr val="accent5">
                    <a:lumMod val="40000"/>
                    <a:lumOff val="60000"/>
                  </a:schemeClr>
                </a:solidFill>
                <a:effectLst>
                  <a:outerShdw blurRad="38100" dist="38100" dir="2700000" algn="tl">
                    <a:srgbClr val="000000">
                      <a:alpha val="43137"/>
                    </a:srgbClr>
                  </a:outerShdw>
                </a:effectLst>
                <a:latin typeface="+mn-lt"/>
                <a:ea typeface="+mn-ea"/>
                <a:cs typeface="+mn-cs"/>
              </a:rPr>
              <a:t>Public Officers Law </a:t>
            </a:r>
            <a:r>
              <a:rPr lang="en-US" sz="2800" b="1" kern="1200">
                <a:solidFill>
                  <a:schemeClr val="accent5">
                    <a:lumMod val="40000"/>
                    <a:lumOff val="60000"/>
                  </a:schemeClr>
                </a:solidFill>
                <a:effectLst>
                  <a:outerShdw blurRad="38100" dist="38100" dir="2700000" algn="tl">
                    <a:srgbClr val="000000">
                      <a:alpha val="43137"/>
                    </a:srgbClr>
                  </a:outerShdw>
                </a:effectLst>
                <a:latin typeface="Candara" panose="020E0502030303020204" pitchFamily="34" charset="0"/>
              </a:rPr>
              <a:t>§ 73, § 74, and 19 NYCRR Part 930</a:t>
            </a:r>
            <a:endParaRPr lang="en-US" sz="3600" b="1">
              <a:solidFill>
                <a:schemeClr val="accent5">
                  <a:lumMod val="40000"/>
                  <a:lumOff val="60000"/>
                </a:schemeClr>
              </a:solidFill>
              <a:effectLst>
                <a:outerShdw blurRad="38100" dist="38100" dir="2700000" algn="tl">
                  <a:srgbClr val="000000">
                    <a:alpha val="43137"/>
                  </a:srgbClr>
                </a:outerShdw>
              </a:effectLst>
            </a:endParaRPr>
          </a:p>
        </p:txBody>
      </p:sp>
      <p:pic>
        <p:nvPicPr>
          <p:cNvPr id="10" name="Picture 9" descr="A person in a suit giving a presentation&#10;&#10;Description automatically generated with medium confidence">
            <a:extLst>
              <a:ext uri="{FF2B5EF4-FFF2-40B4-BE49-F238E27FC236}">
                <a16:creationId xmlns:a16="http://schemas.microsoft.com/office/drawing/2014/main" id="{DF93AD4A-0CCA-6C41-C6C0-D6EF385D5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48136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person, indoor, ceiling, restaurant&#10;&#10;Description automatically generated">
            <a:extLst>
              <a:ext uri="{FF2B5EF4-FFF2-40B4-BE49-F238E27FC236}">
                <a16:creationId xmlns:a16="http://schemas.microsoft.com/office/drawing/2014/main" id="{4605FC85-E25E-4941-B6E1-506BE6A4C2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18" r="8737" b="-1"/>
          <a:stretch/>
        </p:blipFill>
        <p:spPr>
          <a:xfrm>
            <a:off x="4636008" y="10"/>
            <a:ext cx="7555992" cy="6857990"/>
          </a:xfrm>
          <a:prstGeom prst="rect">
            <a:avLst/>
          </a:prstGeom>
        </p:spPr>
      </p:pic>
      <p:sp useBgFill="1">
        <p:nvSpPr>
          <p:cNvPr id="28688" name="Rectangle 28687">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00929" y="1836500"/>
            <a:ext cx="3478160" cy="4351338"/>
          </a:xfrm>
        </p:spPr>
        <p:txBody>
          <a:bodyPr vert="horz" lIns="91440" tIns="45720" rIns="91440" bIns="45720" rtlCol="0">
            <a:normAutofit/>
          </a:bodyPr>
          <a:lstStyle/>
          <a:p>
            <a:pPr>
              <a:spcAft>
                <a:spcPts val="600"/>
              </a:spcAft>
              <a:buClr>
                <a:schemeClr val="bg2">
                  <a:lumMod val="40000"/>
                  <a:lumOff val="60000"/>
                </a:schemeClr>
              </a:buClr>
              <a:defRPr/>
            </a:pPr>
            <a:r>
              <a:rPr lang="en-US" b="1">
                <a:effectLst>
                  <a:outerShdw blurRad="38100" dist="38100" dir="2700000" algn="tl">
                    <a:srgbClr val="000000">
                      <a:alpha val="43137"/>
                    </a:srgbClr>
                  </a:outerShdw>
                </a:effectLst>
              </a:rPr>
              <a:t>On Demand Ethics Training</a:t>
            </a:r>
          </a:p>
          <a:p>
            <a:pPr>
              <a:spcAft>
                <a:spcPts val="600"/>
              </a:spcAft>
              <a:buClr>
                <a:schemeClr val="bg2">
                  <a:lumMod val="40000"/>
                  <a:lumOff val="60000"/>
                </a:schemeClr>
              </a:buClr>
              <a:defRPr/>
            </a:pPr>
            <a:r>
              <a:rPr lang="en-US" b="1">
                <a:effectLst>
                  <a:outerShdw blurRad="38100" dist="38100" dir="2700000" algn="tl">
                    <a:srgbClr val="000000">
                      <a:alpha val="43137"/>
                    </a:srgbClr>
                  </a:outerShdw>
                </a:effectLst>
              </a:rPr>
              <a:t>Comprehensive Ethics Training Course (CETC)</a:t>
            </a:r>
          </a:p>
          <a:p>
            <a:pPr>
              <a:spcAft>
                <a:spcPts val="600"/>
              </a:spcAft>
              <a:buClr>
                <a:schemeClr val="bg2">
                  <a:lumMod val="40000"/>
                  <a:lumOff val="60000"/>
                </a:schemeClr>
              </a:buClr>
              <a:defRPr/>
            </a:pPr>
            <a:r>
              <a:rPr lang="en-US" b="1">
                <a:effectLst>
                  <a:outerShdw blurRad="38100" dist="38100" dir="2700000" algn="tl">
                    <a:srgbClr val="000000">
                      <a:alpha val="43137"/>
                    </a:srgbClr>
                  </a:outerShdw>
                </a:effectLst>
              </a:rPr>
              <a:t>Online Ethics Refresher Course (OERC)</a:t>
            </a:r>
          </a:p>
        </p:txBody>
      </p:sp>
      <p:sp>
        <p:nvSpPr>
          <p:cNvPr id="4" name="TextBox 3">
            <a:extLst>
              <a:ext uri="{FF2B5EF4-FFF2-40B4-BE49-F238E27FC236}">
                <a16:creationId xmlns:a16="http://schemas.microsoft.com/office/drawing/2014/main" id="{E124FB42-E4E8-12E1-01AB-8FFA1CED3154}"/>
              </a:ext>
            </a:extLst>
          </p:cNvPr>
          <p:cNvSpPr txBox="1"/>
          <p:nvPr/>
        </p:nvSpPr>
        <p:spPr>
          <a:xfrm>
            <a:off x="400929" y="201849"/>
            <a:ext cx="6147580" cy="1421928"/>
          </a:xfrm>
          <a:prstGeom prst="rect">
            <a:avLst/>
          </a:prstGeom>
          <a:noFill/>
        </p:spPr>
        <p:txBody>
          <a:bodyPr wrap="square">
            <a:spAutoFit/>
          </a:bodyPr>
          <a:lstStyle/>
          <a:p>
            <a:pPr defTabSz="914400">
              <a:lnSpc>
                <a:spcPct val="90000"/>
              </a:lnSpc>
              <a:spcBef>
                <a:spcPct val="0"/>
              </a:spcBef>
              <a:spcAft>
                <a:spcPts val="600"/>
              </a:spcAft>
            </a:pPr>
            <a:r>
              <a:rPr lang="en-US" sz="4800" b="1">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rPr>
              <a:t>Ethics Training Requirements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799326-DF00-85DF-FC1D-BA3A58E00F65}"/>
              </a:ext>
            </a:extLst>
          </p:cNvPr>
          <p:cNvSpPr txBox="1"/>
          <p:nvPr/>
        </p:nvSpPr>
        <p:spPr>
          <a:xfrm>
            <a:off x="4702628" y="365125"/>
            <a:ext cx="6651171" cy="1325563"/>
          </a:xfrm>
          <a:prstGeom prst="rect">
            <a:avLst/>
          </a:prstGeom>
        </p:spPr>
        <p:txBody>
          <a:bodyPr vert="horz" lIns="91440" tIns="45720" rIns="91440" bIns="45720" rtlCol="0" anchor="ctr">
            <a:normAutofit lnSpcReduction="10000"/>
          </a:bodyPr>
          <a:lstStyle/>
          <a:p>
            <a:pPr defTabSz="914400">
              <a:lnSpc>
                <a:spcPct val="90000"/>
              </a:lnSpc>
              <a:spcBef>
                <a:spcPct val="0"/>
              </a:spcBef>
              <a:spcAft>
                <a:spcPts val="600"/>
              </a:spcAft>
            </a:pPr>
            <a:r>
              <a:rPr lang="en-US" sz="4800" b="1">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effectLst>
                  <a:outerShdw blurRad="38100" dist="38100" dir="2700000" algn="tl">
                    <a:srgbClr val="000000">
                      <a:alpha val="43137"/>
                    </a:srgbClr>
                  </a:outerShdw>
                </a:effectLst>
                <a:latin typeface="+mj-lt"/>
                <a:ea typeface="+mj-ea"/>
                <a:cs typeface="+mj-cs"/>
              </a:rPr>
              <a:t>Honoraria</a:t>
            </a:r>
            <a:br>
              <a:rPr lang="en-US" sz="4400" b="1">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effectLst>
                  <a:outerShdw blurRad="38100" dist="38100" dir="2700000" algn="tl">
                    <a:srgbClr val="000000">
                      <a:alpha val="43137"/>
                    </a:srgbClr>
                  </a:outerShdw>
                </a:effectLst>
                <a:latin typeface="+mj-lt"/>
                <a:ea typeface="+mj-ea"/>
                <a:cs typeface="+mj-cs"/>
              </a:rPr>
            </a:br>
            <a:r>
              <a:rPr lang="en-US" sz="4400" b="1">
                <a:solidFill>
                  <a:schemeClr val="accent5">
                    <a:lumMod val="40000"/>
                    <a:lumOff val="60000"/>
                  </a:schemeClr>
                </a:solidFill>
                <a:effectLst>
                  <a:outerShdw blurRad="38100" dist="38100" dir="2700000" algn="tl">
                    <a:srgbClr val="000000">
                      <a:alpha val="43137"/>
                    </a:srgbClr>
                  </a:outerShdw>
                </a:effectLst>
                <a:latin typeface="+mj-lt"/>
                <a:ea typeface="+mj-ea"/>
                <a:cs typeface="+mj-cs"/>
              </a:rPr>
              <a:t>What You Need to Know</a:t>
            </a:r>
          </a:p>
        </p:txBody>
      </p:sp>
      <p:sp>
        <p:nvSpPr>
          <p:cNvPr id="3" name="TextBox 2">
            <a:extLst>
              <a:ext uri="{FF2B5EF4-FFF2-40B4-BE49-F238E27FC236}">
                <a16:creationId xmlns:a16="http://schemas.microsoft.com/office/drawing/2014/main" id="{4F1420BB-E2A3-20CE-D007-F255669E8DAF}"/>
              </a:ext>
            </a:extLst>
          </p:cNvPr>
          <p:cNvSpPr txBox="1"/>
          <p:nvPr/>
        </p:nvSpPr>
        <p:spPr>
          <a:xfrm>
            <a:off x="4983480" y="1825625"/>
            <a:ext cx="6487886" cy="4351338"/>
          </a:xfrm>
          <a:prstGeom prst="rect">
            <a:avLst/>
          </a:prstGeom>
        </p:spPr>
        <p:txBody>
          <a:bodyPr vert="horz" lIns="91440" tIns="45720" rIns="91440" bIns="45720" rtlCol="0">
            <a:normAutofit/>
          </a:bodyPr>
          <a:lstStyle/>
          <a:p>
            <a:pPr marL="400050" indent="-342900" defTabSz="914400">
              <a:lnSpc>
                <a:spcPct val="90000"/>
              </a:lnSpc>
              <a:spcAft>
                <a:spcPts val="600"/>
              </a:spcAft>
              <a:buFont typeface="Arial" panose="020B0604020202020204" pitchFamily="34" charset="0"/>
              <a:buChar char="•"/>
            </a:pPr>
            <a:r>
              <a:rPr lang="en-US" sz="2400"/>
              <a:t>Advance written approval by your Ethics Officer is required </a:t>
            </a:r>
          </a:p>
          <a:p>
            <a:pPr marL="400050" indent="-342900" defTabSz="914400">
              <a:lnSpc>
                <a:spcPct val="90000"/>
              </a:lnSpc>
              <a:spcAft>
                <a:spcPts val="600"/>
              </a:spcAft>
              <a:buFont typeface="Arial" panose="020B0604020202020204" pitchFamily="34" charset="0"/>
              <a:buChar char="•"/>
            </a:pPr>
            <a:r>
              <a:rPr lang="en-US" sz="2400"/>
              <a:t>Over $1,000/year reportable on financial disclosures</a:t>
            </a:r>
          </a:p>
          <a:p>
            <a:pPr marL="400050" indent="-342900" defTabSz="914400">
              <a:lnSpc>
                <a:spcPct val="90000"/>
              </a:lnSpc>
              <a:spcAft>
                <a:spcPts val="600"/>
              </a:spcAft>
              <a:buFont typeface="Arial" panose="020B0604020202020204" pitchFamily="34" charset="0"/>
              <a:buChar char="•"/>
            </a:pPr>
            <a:r>
              <a:rPr lang="en-US" sz="2400"/>
              <a:t>Faculty members of SUNY &amp; CUNY, and other specific titles, are exempt from approval procedures  </a:t>
            </a:r>
          </a:p>
          <a:p>
            <a:pPr marL="400050" indent="-342900" defTabSz="914400">
              <a:lnSpc>
                <a:spcPct val="90000"/>
              </a:lnSpc>
              <a:spcAft>
                <a:spcPts val="600"/>
              </a:spcAft>
              <a:buFont typeface="Arial" panose="020B0604020202020204" pitchFamily="34" charset="0"/>
              <a:buChar char="•"/>
            </a:pPr>
            <a:r>
              <a:rPr lang="en-US" sz="2400"/>
              <a:t>Statewide Elected Officials and Civil Department Heads cannot accept honoraria for speeches</a:t>
            </a:r>
          </a:p>
          <a:p>
            <a:pPr marL="400050" indent="-342900" defTabSz="914400">
              <a:lnSpc>
                <a:spcPct val="90000"/>
              </a:lnSpc>
              <a:spcAft>
                <a:spcPts val="600"/>
              </a:spcAft>
              <a:buFont typeface="Arial" panose="020B0604020202020204" pitchFamily="34" charset="0"/>
              <a:buChar char="•"/>
            </a:pPr>
            <a:r>
              <a:rPr lang="en-US" sz="2400"/>
              <a:t>Three-year record retention; available to Commission upon request</a:t>
            </a:r>
          </a:p>
        </p:txBody>
      </p:sp>
      <p:pic>
        <p:nvPicPr>
          <p:cNvPr id="6" name="Picture 5">
            <a:extLst>
              <a:ext uri="{FF2B5EF4-FFF2-40B4-BE49-F238E27FC236}">
                <a16:creationId xmlns:a16="http://schemas.microsoft.com/office/drawing/2014/main" id="{B6ABC012-B735-FC9C-8A04-1CFADEF628F8}"/>
              </a:ext>
            </a:extLst>
          </p:cNvPr>
          <p:cNvPicPr>
            <a:picLocks noChangeAspect="1"/>
          </p:cNvPicPr>
          <p:nvPr/>
        </p:nvPicPr>
        <p:blipFill rotWithShape="1">
          <a:blip r:embed="rId3"/>
          <a:srcRect l="46407" r="1661" b="2"/>
          <a:stretch/>
        </p:blipFill>
        <p:spPr>
          <a:xfrm>
            <a:off x="20" y="10"/>
            <a:ext cx="4343380" cy="685799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erson standing in front of a group of people&#10;&#10;Description automatically generated">
            <a:extLst>
              <a:ext uri="{FF2B5EF4-FFF2-40B4-BE49-F238E27FC236}">
                <a16:creationId xmlns:a16="http://schemas.microsoft.com/office/drawing/2014/main" id="{39F53C40-99A2-4CD1-BE50-702BA7D0853F}"/>
              </a:ext>
            </a:extLst>
          </p:cNvPr>
          <p:cNvPicPr>
            <a:picLocks noChangeAspect="1"/>
          </p:cNvPicPr>
          <p:nvPr/>
        </p:nvPicPr>
        <p:blipFill rotWithShape="1">
          <a:blip r:embed="rId3">
            <a:extLst>
              <a:ext uri="{28A0092B-C50C-407E-A947-70E740481C1C}">
                <a14:useLocalDpi xmlns:a14="http://schemas.microsoft.com/office/drawing/2010/main" val="0"/>
              </a:ext>
            </a:extLst>
          </a:blip>
          <a:srcRect l="23686" r="16979" b="-1"/>
          <a:stretch/>
        </p:blipFill>
        <p:spPr>
          <a:xfrm>
            <a:off x="6096000" y="10"/>
            <a:ext cx="6096000" cy="6857990"/>
          </a:xfrm>
          <a:prstGeom prst="rect">
            <a:avLst/>
          </a:prstGeom>
        </p:spPr>
      </p:pic>
      <p:sp useBgFill="1">
        <p:nvSpPr>
          <p:cNvPr id="104459" name="Rectangle 104458">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06666" y="2123206"/>
            <a:ext cx="4927162" cy="4351338"/>
          </a:xfrm>
        </p:spPr>
        <p:txBody>
          <a:bodyPr rtlCol="0">
            <a:normAutofit/>
          </a:bodyPr>
          <a:lstStyle/>
          <a:p>
            <a:pPr marL="0" indent="0" algn="just">
              <a:spcAft>
                <a:spcPts val="600"/>
              </a:spcAft>
              <a:buClr>
                <a:schemeClr val="bg2">
                  <a:lumMod val="40000"/>
                  <a:lumOff val="60000"/>
                </a:schemeClr>
              </a:buClr>
              <a:buNone/>
              <a:defRPr/>
            </a:pPr>
            <a:r>
              <a:rPr lang="en-US" sz="2400"/>
              <a:t>Payment or other compensation offered in exchange for a professional service or activity that is </a:t>
            </a:r>
            <a:r>
              <a:rPr lang="en-US" sz="2400" b="1" u="sng">
                <a:solidFill>
                  <a:schemeClr val="accent5">
                    <a:lumMod val="40000"/>
                    <a:lumOff val="60000"/>
                  </a:schemeClr>
                </a:solidFill>
                <a:effectLst>
                  <a:outerShdw blurRad="38100" dist="38100" dir="2700000" algn="tl">
                    <a:srgbClr val="000000">
                      <a:alpha val="43137"/>
                    </a:srgbClr>
                  </a:outerShdw>
                </a:effectLst>
              </a:rPr>
              <a:t>not part </a:t>
            </a:r>
            <a:r>
              <a:rPr lang="en-US" sz="2400"/>
              <a:t>of your official duties, such as:</a:t>
            </a:r>
          </a:p>
          <a:p>
            <a:pPr lvl="1" algn="just">
              <a:spcAft>
                <a:spcPts val="600"/>
              </a:spcAft>
              <a:buClr>
                <a:schemeClr val="bg2">
                  <a:lumMod val="40000"/>
                  <a:lumOff val="60000"/>
                </a:schemeClr>
              </a:buClr>
              <a:defRPr/>
            </a:pPr>
            <a:r>
              <a:rPr lang="en-US"/>
              <a:t>giving a speech </a:t>
            </a:r>
          </a:p>
          <a:p>
            <a:pPr lvl="1" algn="just">
              <a:spcAft>
                <a:spcPts val="600"/>
              </a:spcAft>
              <a:buClr>
                <a:schemeClr val="bg2">
                  <a:lumMod val="40000"/>
                  <a:lumOff val="60000"/>
                </a:schemeClr>
              </a:buClr>
              <a:defRPr/>
            </a:pPr>
            <a:r>
              <a:rPr lang="en-US"/>
              <a:t>writing an article</a:t>
            </a:r>
          </a:p>
          <a:p>
            <a:pPr lvl="1" algn="just">
              <a:spcAft>
                <a:spcPts val="600"/>
              </a:spcAft>
              <a:buClr>
                <a:schemeClr val="bg2">
                  <a:lumMod val="40000"/>
                  <a:lumOff val="60000"/>
                </a:schemeClr>
              </a:buClr>
              <a:defRPr/>
            </a:pPr>
            <a:r>
              <a:rPr lang="en-US"/>
              <a:t>serving on a panel at a seminar or conference </a:t>
            </a:r>
          </a:p>
          <a:p>
            <a:pPr marL="0" indent="0" algn="just" fontAlgn="auto">
              <a:spcAft>
                <a:spcPts val="600"/>
              </a:spcAft>
              <a:buClr>
                <a:schemeClr val="bg2">
                  <a:lumMod val="40000"/>
                  <a:lumOff val="60000"/>
                </a:schemeClr>
              </a:buClr>
              <a:buFont typeface="Wingdings 3" charset="2"/>
              <a:buNone/>
              <a:defRPr/>
            </a:pPr>
            <a:r>
              <a:rPr lang="en-US" sz="2400"/>
              <a:t>		</a:t>
            </a:r>
          </a:p>
          <a:p>
            <a:pPr algn="just" fontAlgn="auto">
              <a:spcAft>
                <a:spcPts val="0"/>
              </a:spcAft>
              <a:buClr>
                <a:schemeClr val="bg2">
                  <a:lumMod val="40000"/>
                  <a:lumOff val="60000"/>
                </a:schemeClr>
              </a:buClr>
              <a:buFont typeface="Wingdings 3" charset="2"/>
              <a:buChar char=""/>
              <a:defRPr/>
            </a:pPr>
            <a:endParaRPr lang="en-US" sz="1500"/>
          </a:p>
          <a:p>
            <a:pPr algn="just" fontAlgn="auto">
              <a:spcAft>
                <a:spcPts val="0"/>
              </a:spcAft>
              <a:buClr>
                <a:schemeClr val="bg2">
                  <a:lumMod val="40000"/>
                  <a:lumOff val="60000"/>
                </a:schemeClr>
              </a:buClr>
              <a:buFont typeface="Wingdings 3" charset="2"/>
              <a:buChar char=""/>
              <a:defRPr/>
            </a:pPr>
            <a:endParaRPr lang="en-US" sz="1500"/>
          </a:p>
        </p:txBody>
      </p:sp>
      <p:sp>
        <p:nvSpPr>
          <p:cNvPr id="5" name="TextBox 4">
            <a:extLst>
              <a:ext uri="{FF2B5EF4-FFF2-40B4-BE49-F238E27FC236}">
                <a16:creationId xmlns:a16="http://schemas.microsoft.com/office/drawing/2014/main" id="{7355A2C4-7B63-7505-181B-93D9559E764E}"/>
              </a:ext>
            </a:extLst>
          </p:cNvPr>
          <p:cNvSpPr txBox="1"/>
          <p:nvPr/>
        </p:nvSpPr>
        <p:spPr>
          <a:xfrm>
            <a:off x="406666" y="184445"/>
            <a:ext cx="6145730" cy="1754326"/>
          </a:xfrm>
          <a:prstGeom prst="rect">
            <a:avLst/>
          </a:prstGeom>
          <a:noFill/>
        </p:spPr>
        <p:txBody>
          <a:bodyPr wrap="square">
            <a:spAutoFit/>
          </a:bodyPr>
          <a:lstStyle/>
          <a:p>
            <a:r>
              <a:rPr lang="en-US" sz="5400" b="1">
                <a:effectLst>
                  <a:outerShdw blurRad="38100" dist="38100" dir="2700000" algn="tl">
                    <a:srgbClr val="000000">
                      <a:alpha val="43137"/>
                    </a:srgbClr>
                  </a:outerShdw>
                </a:effectLst>
              </a:rPr>
              <a:t>What is an Honorarium?</a:t>
            </a:r>
            <a:endParaRPr lang="en-US" sz="5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person, outdoor, standing, suit&#10;&#10;Description automatically generated">
            <a:extLst>
              <a:ext uri="{FF2B5EF4-FFF2-40B4-BE49-F238E27FC236}">
                <a16:creationId xmlns:a16="http://schemas.microsoft.com/office/drawing/2014/main" id="{263B776D-7CE3-4A86-8558-17629ECE5B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54" r="17901" b="-1"/>
          <a:stretch/>
        </p:blipFill>
        <p:spPr>
          <a:xfrm>
            <a:off x="4636008" y="10"/>
            <a:ext cx="7555992" cy="6857990"/>
          </a:xfrm>
          <a:prstGeom prst="rect">
            <a:avLst/>
          </a:prstGeom>
        </p:spPr>
      </p:pic>
      <p:sp useBgFill="1">
        <p:nvSpPr>
          <p:cNvPr id="108550" name="Rectangle 108549">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45" name="Title 1"/>
          <p:cNvSpPr>
            <a:spLocks noGrp="1"/>
          </p:cNvSpPr>
          <p:nvPr>
            <p:ph type="title"/>
          </p:nvPr>
        </p:nvSpPr>
        <p:spPr>
          <a:xfrm>
            <a:off x="268358" y="153090"/>
            <a:ext cx="3478160" cy="1325563"/>
          </a:xfrm>
        </p:spPr>
        <p:txBody>
          <a:bodyPr vert="horz" lIns="91440" tIns="45720" rIns="91440" bIns="45720" rtlCol="0" anchor="ctr">
            <a:normAutofit/>
          </a:bodyPr>
          <a:lstStyle/>
          <a:p>
            <a:r>
              <a:rPr lang="en-US" sz="4400" b="1"/>
              <a:t>Restrictions on Honoraria</a:t>
            </a:r>
          </a:p>
        </p:txBody>
      </p:sp>
      <p:sp>
        <p:nvSpPr>
          <p:cNvPr id="6" name="TextBox 5">
            <a:extLst>
              <a:ext uri="{FF2B5EF4-FFF2-40B4-BE49-F238E27FC236}">
                <a16:creationId xmlns:a16="http://schemas.microsoft.com/office/drawing/2014/main" id="{9E86AF8C-7F92-03D0-9DE2-BB0ECFE1D628}"/>
              </a:ext>
            </a:extLst>
          </p:cNvPr>
          <p:cNvSpPr txBox="1"/>
          <p:nvPr/>
        </p:nvSpPr>
        <p:spPr>
          <a:xfrm>
            <a:off x="262436" y="1631743"/>
            <a:ext cx="4111137" cy="5186035"/>
          </a:xfrm>
          <a:prstGeom prst="rect">
            <a:avLst/>
          </a:prstGeom>
          <a:noFill/>
        </p:spPr>
        <p:txBody>
          <a:bodyPr wrap="square">
            <a:spAutoFit/>
          </a:bodyPr>
          <a:lstStyle/>
          <a:p>
            <a:pPr defTabSz="914400" fontAlgn="auto">
              <a:lnSpc>
                <a:spcPct val="90000"/>
              </a:lnSpc>
              <a:spcAft>
                <a:spcPts val="600"/>
              </a:spcAft>
              <a:buClr>
                <a:schemeClr val="bg2">
                  <a:lumMod val="40000"/>
                  <a:lumOff val="60000"/>
                </a:schemeClr>
              </a:buClr>
              <a:defRPr/>
            </a:pPr>
            <a:r>
              <a:rPr lang="en-US" sz="2800" b="1">
                <a:solidFill>
                  <a:schemeClr val="accent6">
                    <a:lumMod val="40000"/>
                    <a:lumOff val="60000"/>
                  </a:schemeClr>
                </a:solidFill>
              </a:rPr>
              <a:t>You may not:</a:t>
            </a:r>
          </a:p>
          <a:p>
            <a:pPr marL="400050" indent="-342900" defTabSz="914400" fontAlgn="auto">
              <a:lnSpc>
                <a:spcPct val="90000"/>
              </a:lnSpc>
              <a:spcAft>
                <a:spcPts val="600"/>
              </a:spcAft>
              <a:buClr>
                <a:schemeClr val="bg2">
                  <a:lumMod val="40000"/>
                  <a:lumOff val="60000"/>
                </a:schemeClr>
              </a:buClr>
              <a:buFont typeface="Arial" panose="020B0604020202020204" pitchFamily="34" charset="0"/>
              <a:buChar char="•"/>
              <a:defRP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Use State personnel or equipment </a:t>
            </a:r>
          </a:p>
          <a:p>
            <a:pPr marL="400050" indent="-342900" defTabSz="914400" fontAlgn="auto">
              <a:lnSpc>
                <a:spcPct val="90000"/>
              </a:lnSpc>
              <a:spcAft>
                <a:spcPts val="600"/>
              </a:spcAft>
              <a:buClr>
                <a:schemeClr val="bg2">
                  <a:lumMod val="40000"/>
                  <a:lumOff val="60000"/>
                </a:schemeClr>
              </a:buClr>
              <a:buFont typeface="Arial" panose="020B0604020202020204" pitchFamily="34" charset="0"/>
              <a:buChar char="•"/>
              <a:defRP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Perform task on State time (must use vacation or personal leave if during the official workday)</a:t>
            </a:r>
          </a:p>
          <a:p>
            <a:pPr marL="400050" indent="-342900" defTabSz="914400" fontAlgn="auto">
              <a:lnSpc>
                <a:spcPct val="90000"/>
              </a:lnSpc>
              <a:spcAft>
                <a:spcPts val="600"/>
              </a:spcAft>
              <a:buClr>
                <a:schemeClr val="bg2">
                  <a:lumMod val="40000"/>
                  <a:lumOff val="60000"/>
                </a:schemeClr>
              </a:buClr>
              <a:buFont typeface="Arial" panose="020B0604020202020204" pitchFamily="34" charset="0"/>
              <a:buChar char="•"/>
              <a:defRP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Use State funds to pay for expenses</a:t>
            </a:r>
          </a:p>
          <a:p>
            <a:pPr marL="400050" indent="-342900" defTabSz="914400" fontAlgn="auto">
              <a:lnSpc>
                <a:spcPct val="90000"/>
              </a:lnSpc>
              <a:spcAft>
                <a:spcPts val="600"/>
              </a:spcAft>
              <a:buClr>
                <a:schemeClr val="bg2">
                  <a:lumMod val="40000"/>
                  <a:lumOff val="60000"/>
                </a:schemeClr>
              </a:buClr>
              <a:buFont typeface="Arial" panose="020B0604020202020204" pitchFamily="34" charset="0"/>
              <a:buChar char="•"/>
              <a:defRP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Accept payments from an Interested Source</a:t>
            </a:r>
          </a:p>
          <a:p>
            <a:pPr marL="400050" indent="-342900" defTabSz="914400" fontAlgn="auto">
              <a:lnSpc>
                <a:spcPct val="90000"/>
              </a:lnSpc>
              <a:spcAft>
                <a:spcPts val="600"/>
              </a:spcAft>
              <a:buClr>
                <a:schemeClr val="bg2">
                  <a:lumMod val="40000"/>
                  <a:lumOff val="60000"/>
                </a:schemeClr>
              </a:buClr>
              <a:buFont typeface="Arial" panose="020B0604020202020204" pitchFamily="34" charset="0"/>
              <a:buChar char="•"/>
              <a:defRP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Perform tasks that give appearance of conflict of interest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People in business wear, walking in train station lobby in daylight">
            <a:extLst>
              <a:ext uri="{FF2B5EF4-FFF2-40B4-BE49-F238E27FC236}">
                <a16:creationId xmlns:a16="http://schemas.microsoft.com/office/drawing/2014/main" id="{512EDDD4-F943-4591-B43A-8330C20A44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917" b="48289"/>
          <a:stretch/>
        </p:blipFill>
        <p:spPr>
          <a:xfrm>
            <a:off x="20" y="10"/>
            <a:ext cx="12191980" cy="3443533"/>
          </a:xfrm>
          <a:prstGeom prst="rect">
            <a:avLst/>
          </a:prstGeom>
        </p:spPr>
      </p:pic>
      <p:sp>
        <p:nvSpPr>
          <p:cNvPr id="7" name="TextBox 6">
            <a:extLst>
              <a:ext uri="{FF2B5EF4-FFF2-40B4-BE49-F238E27FC236}">
                <a16:creationId xmlns:a16="http://schemas.microsoft.com/office/drawing/2014/main" id="{4D16A30B-64AF-4085-A96B-CE506C994383}"/>
              </a:ext>
            </a:extLst>
          </p:cNvPr>
          <p:cNvSpPr txBox="1"/>
          <p:nvPr/>
        </p:nvSpPr>
        <p:spPr>
          <a:xfrm>
            <a:off x="0" y="5686760"/>
            <a:ext cx="12035217" cy="1015663"/>
          </a:xfrm>
          <a:prstGeom prst="rect">
            <a:avLst/>
          </a:prstGeom>
          <a:noFill/>
        </p:spPr>
        <p:txBody>
          <a:bodyPr wrap="square">
            <a:spAutoFit/>
          </a:bodyPr>
          <a:lstStyle/>
          <a:p>
            <a:pPr algn="r"/>
            <a:r>
              <a:rPr lang="en-US" sz="6000" b="1">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38100" dist="38100" dir="2700000" algn="tl">
                    <a:srgbClr val="000000">
                      <a:alpha val="43137"/>
                    </a:srgbClr>
                  </a:outerShdw>
                </a:effectLst>
              </a:rPr>
              <a:t>Official Activity Expense Payments</a:t>
            </a:r>
            <a:endParaRPr lang="en-US" sz="6000" b="1">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8165EB7A-FD92-4E06-AE87-70091EAED67E}"/>
              </a:ext>
            </a:extLst>
          </p:cNvPr>
          <p:cNvSpPr txBox="1"/>
          <p:nvPr/>
        </p:nvSpPr>
        <p:spPr>
          <a:xfrm>
            <a:off x="3359217" y="4609542"/>
            <a:ext cx="8567741" cy="1077218"/>
          </a:xfrm>
          <a:prstGeom prst="rect">
            <a:avLst/>
          </a:prstGeom>
          <a:noFill/>
        </p:spPr>
        <p:txBody>
          <a:bodyPr wrap="square">
            <a:spAutoFit/>
          </a:bodyPr>
          <a:lstStyle/>
          <a:p>
            <a:pPr algn="r" fontAlgn="auto">
              <a:spcAft>
                <a:spcPts val="0"/>
              </a:spcAft>
              <a:buClr>
                <a:schemeClr val="bg2">
                  <a:lumMod val="40000"/>
                  <a:lumOff val="60000"/>
                </a:schemeClr>
              </a:buClr>
              <a:buFont typeface="Wingdings 3" charset="2"/>
              <a:buNone/>
              <a:defRPr/>
            </a:pPr>
            <a:r>
              <a:rPr lang="en-US" sz="3600" b="1"/>
              <a:t>Reimbursements for State Travel</a:t>
            </a:r>
          </a:p>
          <a:p>
            <a:pPr algn="r" fontAlgn="auto">
              <a:spcAft>
                <a:spcPts val="0"/>
              </a:spcAft>
              <a:buClr>
                <a:schemeClr val="bg2">
                  <a:lumMod val="40000"/>
                  <a:lumOff val="60000"/>
                </a:schemeClr>
              </a:buClr>
              <a:buFont typeface="Wingdings 3" charset="2"/>
              <a:buNone/>
              <a:defRPr/>
            </a:pPr>
            <a:r>
              <a:rPr lang="en-US" sz="2800" b="1">
                <a:solidFill>
                  <a:schemeClr val="accent5">
                    <a:lumMod val="40000"/>
                    <a:lumOff val="60000"/>
                  </a:schemeClr>
                </a:solidFill>
              </a:rPr>
              <a:t>Public Officers Law </a:t>
            </a:r>
            <a:r>
              <a:rPr lang="en-US" sz="2800" b="1">
                <a:solidFill>
                  <a:schemeClr val="accent5">
                    <a:lumMod val="40000"/>
                    <a:lumOff val="60000"/>
                  </a:schemeClr>
                </a:solidFill>
                <a:latin typeface="Candara" panose="020E0502030303020204" pitchFamily="34" charset="0"/>
              </a:rPr>
              <a:t>§ 73, § 74, and 19 NYCRR Part 932</a:t>
            </a:r>
            <a:endParaRPr lang="en-US" sz="2800" b="1">
              <a:solidFill>
                <a:schemeClr val="accent5">
                  <a:lumMod val="40000"/>
                  <a:lumOff val="60000"/>
                </a:scheme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2641" name="Title 1"/>
          <p:cNvSpPr>
            <a:spLocks noGrp="1"/>
          </p:cNvSpPr>
          <p:nvPr>
            <p:ph type="title"/>
          </p:nvPr>
        </p:nvSpPr>
        <p:spPr>
          <a:xfrm>
            <a:off x="4702628" y="365125"/>
            <a:ext cx="6651171" cy="1325563"/>
          </a:xfrm>
        </p:spPr>
        <p:txBody>
          <a:bodyPr>
            <a:normAutofit/>
          </a:bodyPr>
          <a:lstStyle/>
          <a:p>
            <a:r>
              <a:rPr lang="en-US" sz="4400" b="1">
                <a:effectLst>
                  <a:outerShdw blurRad="38100" dist="38100" dir="2700000" algn="tl">
                    <a:srgbClr val="000000">
                      <a:alpha val="43137"/>
                    </a:srgbClr>
                  </a:outerShdw>
                </a:effectLst>
              </a:rPr>
              <a:t>What is an Official Activity Expense Payment?</a:t>
            </a:r>
          </a:p>
        </p:txBody>
      </p:sp>
      <p:sp>
        <p:nvSpPr>
          <p:cNvPr id="112642" name="Content Placeholder 2"/>
          <p:cNvSpPr>
            <a:spLocks noGrp="1"/>
          </p:cNvSpPr>
          <p:nvPr>
            <p:ph idx="1"/>
          </p:nvPr>
        </p:nvSpPr>
        <p:spPr>
          <a:xfrm>
            <a:off x="4983480" y="1825625"/>
            <a:ext cx="6487886" cy="4351338"/>
          </a:xfrm>
        </p:spPr>
        <p:txBody>
          <a:bodyPr>
            <a:normAutofit/>
          </a:bodyPr>
          <a:lstStyle/>
          <a:p>
            <a:r>
              <a:rPr lang="en-US"/>
              <a:t>Travel reimbursement by a third party for an activity that is part of, and related to, your State job</a:t>
            </a:r>
          </a:p>
          <a:p>
            <a:endParaRPr lang="en-US"/>
          </a:p>
          <a:p>
            <a:r>
              <a:rPr lang="en-US"/>
              <a:t>All requests to approve a payment must be made to your Ethics Officer in advance.</a:t>
            </a:r>
          </a:p>
        </p:txBody>
      </p:sp>
      <p:pic>
        <p:nvPicPr>
          <p:cNvPr id="3" name="Picture 2" descr="A picture containing person&#10;&#10;Description automatically generated">
            <a:extLst>
              <a:ext uri="{FF2B5EF4-FFF2-40B4-BE49-F238E27FC236}">
                <a16:creationId xmlns:a16="http://schemas.microsoft.com/office/drawing/2014/main" id="{9267DA62-86DC-1546-A71E-D6B158108C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939" r="31786" b="-1"/>
          <a:stretch/>
        </p:blipFill>
        <p:spPr>
          <a:xfrm>
            <a:off x="20" y="10"/>
            <a:ext cx="4343380" cy="685799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l="17782" r="11152" b="-1"/>
          <a:stretch/>
        </p:blipFill>
        <p:spPr>
          <a:xfrm>
            <a:off x="4636008" y="10"/>
            <a:ext cx="7555992" cy="6857990"/>
          </a:xfrm>
          <a:prstGeom prst="rect">
            <a:avLst/>
          </a:prstGeom>
        </p:spPr>
      </p:pic>
      <p:sp useBgFill="1">
        <p:nvSpPr>
          <p:cNvPr id="114695" name="Rectangle 114694">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90" name="Content Placeholder 2"/>
          <p:cNvSpPr>
            <a:spLocks noGrp="1"/>
          </p:cNvSpPr>
          <p:nvPr>
            <p:ph idx="1"/>
          </p:nvPr>
        </p:nvSpPr>
        <p:spPr>
          <a:xfrm>
            <a:off x="285947" y="2172653"/>
            <a:ext cx="4064114" cy="4390204"/>
          </a:xfrm>
        </p:spPr>
        <p:txBody>
          <a:bodyPr>
            <a:normAutofit lnSpcReduction="10000"/>
          </a:bodyPr>
          <a:lstStyle/>
          <a:p>
            <a:pPr>
              <a:spcAft>
                <a:spcPts val="600"/>
              </a:spcAft>
            </a:pPr>
            <a:r>
              <a:rPr lang="en-US" sz="2400"/>
              <a:t>Mode of travel must conform to agency travel policy</a:t>
            </a:r>
          </a:p>
          <a:p>
            <a:pPr>
              <a:spcAft>
                <a:spcPts val="600"/>
              </a:spcAft>
            </a:pPr>
            <a:r>
              <a:rPr lang="en-US" sz="2400"/>
              <a:t>Generally cannot accept payment or reimbursement from “Interested Source”</a:t>
            </a:r>
          </a:p>
          <a:p>
            <a:pPr>
              <a:spcAft>
                <a:spcPts val="600"/>
              </a:spcAft>
            </a:pPr>
            <a:r>
              <a:rPr lang="en-US" sz="2400"/>
              <a:t>Over $1,000/year reportable on financial disclosures</a:t>
            </a:r>
          </a:p>
          <a:p>
            <a:pPr>
              <a:spcAft>
                <a:spcPts val="600"/>
              </a:spcAft>
            </a:pPr>
            <a:r>
              <a:rPr lang="en-US" sz="2400"/>
              <a:t>Three-year record retention; available to the Commission upon request</a:t>
            </a:r>
          </a:p>
          <a:p>
            <a:pPr>
              <a:spcAft>
                <a:spcPts val="600"/>
              </a:spcAft>
            </a:pPr>
            <a:endParaRPr lang="en-US" sz="2000"/>
          </a:p>
        </p:txBody>
      </p:sp>
      <p:sp>
        <p:nvSpPr>
          <p:cNvPr id="3" name="TextBox 2">
            <a:extLst>
              <a:ext uri="{FF2B5EF4-FFF2-40B4-BE49-F238E27FC236}">
                <a16:creationId xmlns:a16="http://schemas.microsoft.com/office/drawing/2014/main" id="{6DD98F32-C173-1AE7-1ACA-5DD4CF813DB6}"/>
              </a:ext>
            </a:extLst>
          </p:cNvPr>
          <p:cNvSpPr txBox="1"/>
          <p:nvPr/>
        </p:nvSpPr>
        <p:spPr>
          <a:xfrm>
            <a:off x="108283" y="339382"/>
            <a:ext cx="4527725" cy="1569660"/>
          </a:xfrm>
          <a:prstGeom prst="rect">
            <a:avLst/>
          </a:prstGeom>
          <a:noFill/>
        </p:spPr>
        <p:txBody>
          <a:bodyPr wrap="square">
            <a:spAutoFit/>
          </a:bodyPr>
          <a:lstStyle/>
          <a:p>
            <a:r>
              <a:rPr lang="en-US" sz="4800" b="1"/>
              <a:t>What You Need To Know</a:t>
            </a:r>
            <a:endParaRPr lang="en-US" sz="4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7" name="Title 1"/>
          <p:cNvSpPr>
            <a:spLocks noGrp="1"/>
          </p:cNvSpPr>
          <p:nvPr>
            <p:ph type="ctrTitle"/>
          </p:nvPr>
        </p:nvSpPr>
        <p:spPr>
          <a:xfrm>
            <a:off x="2434603" y="5832763"/>
            <a:ext cx="9704388" cy="1025237"/>
          </a:xfrm>
        </p:spPr>
        <p:txBody>
          <a:bodyPr>
            <a:normAutofit/>
          </a:bodyPr>
          <a:lstStyle/>
          <a:p>
            <a:r>
              <a:rPr lang="en-US" sz="6000" b="1"/>
              <a:t>Avoid Politics in the Workplace</a:t>
            </a:r>
          </a:p>
        </p:txBody>
      </p:sp>
      <p:sp>
        <p:nvSpPr>
          <p:cNvPr id="4" name="TextBox 3">
            <a:extLst>
              <a:ext uri="{FF2B5EF4-FFF2-40B4-BE49-F238E27FC236}">
                <a16:creationId xmlns:a16="http://schemas.microsoft.com/office/drawing/2014/main" id="{1E9724DB-B160-F822-7296-7FB550305C3C}"/>
              </a:ext>
            </a:extLst>
          </p:cNvPr>
          <p:cNvSpPr txBox="1"/>
          <p:nvPr/>
        </p:nvSpPr>
        <p:spPr>
          <a:xfrm>
            <a:off x="1148078" y="5309543"/>
            <a:ext cx="10990913" cy="523220"/>
          </a:xfrm>
          <a:prstGeom prst="rect">
            <a:avLst/>
          </a:prstGeom>
          <a:noFill/>
        </p:spPr>
        <p:txBody>
          <a:bodyPr wrap="square">
            <a:spAutoFit/>
          </a:bodyPr>
          <a:lstStyle/>
          <a:p>
            <a:pPr algn="r" fontAlgn="auto">
              <a:spcAft>
                <a:spcPts val="0"/>
              </a:spcAft>
              <a:buClr>
                <a:schemeClr val="bg2">
                  <a:lumMod val="40000"/>
                  <a:lumOff val="60000"/>
                </a:schemeClr>
              </a:buClr>
              <a:buFont typeface="Wingdings 3" charset="2"/>
              <a:buNone/>
              <a:defRPr/>
            </a:pPr>
            <a:r>
              <a:rPr lang="en-US" sz="2800" b="1">
                <a:solidFill>
                  <a:schemeClr val="accent6">
                    <a:lumMod val="40000"/>
                    <a:lumOff val="60000"/>
                  </a:schemeClr>
                </a:solidFill>
              </a:rPr>
              <a:t>Public Officers Law </a:t>
            </a:r>
            <a:r>
              <a:rPr lang="en-US" sz="2800" b="1">
                <a:solidFill>
                  <a:schemeClr val="accent6">
                    <a:lumMod val="40000"/>
                    <a:lumOff val="60000"/>
                  </a:schemeClr>
                </a:solidFill>
                <a:latin typeface="Candara" panose="020E0502030303020204" pitchFamily="34" charset="0"/>
              </a:rPr>
              <a:t>§§ 73(16) and 73(17) and </a:t>
            </a:r>
            <a:r>
              <a:rPr lang="en-US" sz="2800" b="1">
                <a:solidFill>
                  <a:schemeClr val="accent6">
                    <a:lumMod val="40000"/>
                    <a:lumOff val="60000"/>
                  </a:schemeClr>
                </a:solidFill>
              </a:rPr>
              <a:t>Civil Service Law </a:t>
            </a:r>
            <a:r>
              <a:rPr lang="en-US" sz="2800" b="1">
                <a:solidFill>
                  <a:schemeClr val="accent6">
                    <a:lumMod val="40000"/>
                    <a:lumOff val="60000"/>
                  </a:schemeClr>
                </a:solidFill>
                <a:latin typeface="Candara" panose="020E0502030303020204" pitchFamily="34" charset="0"/>
              </a:rPr>
              <a:t>§</a:t>
            </a:r>
            <a:r>
              <a:rPr lang="en-US" sz="2800" b="1">
                <a:solidFill>
                  <a:schemeClr val="accent6">
                    <a:lumMod val="40000"/>
                    <a:lumOff val="60000"/>
                  </a:schemeClr>
                </a:solidFill>
              </a:rPr>
              <a:t> 107</a:t>
            </a:r>
          </a:p>
        </p:txBody>
      </p:sp>
      <p:pic>
        <p:nvPicPr>
          <p:cNvPr id="6" name="Picture 5" descr="A person standing in front of several flags&#10;&#10;Description automatically generated with low confidence">
            <a:extLst>
              <a:ext uri="{FF2B5EF4-FFF2-40B4-BE49-F238E27FC236}">
                <a16:creationId xmlns:a16="http://schemas.microsoft.com/office/drawing/2014/main" id="{5A7BD1E7-E957-4885-84B7-D282712982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46" b="10129"/>
          <a:stretch/>
        </p:blipFill>
        <p:spPr>
          <a:xfrm>
            <a:off x="0" y="0"/>
            <a:ext cx="12192000" cy="515792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Content Placeholder 2"/>
          <p:cNvSpPr>
            <a:spLocks noGrp="1"/>
          </p:cNvSpPr>
          <p:nvPr>
            <p:ph idx="1"/>
          </p:nvPr>
        </p:nvSpPr>
        <p:spPr>
          <a:xfrm>
            <a:off x="4752474" y="1864126"/>
            <a:ext cx="6911398" cy="4351338"/>
          </a:xfrm>
        </p:spPr>
        <p:txBody>
          <a:bodyPr>
            <a:normAutofit/>
          </a:bodyPr>
          <a:lstStyle/>
          <a:p>
            <a:pPr marL="0" indent="0">
              <a:buNone/>
            </a:pPr>
            <a:r>
              <a:rPr lang="en-US">
                <a:solidFill>
                  <a:schemeClr val="tx1"/>
                </a:solidFill>
              </a:rPr>
              <a:t>The term </a:t>
            </a:r>
            <a:r>
              <a:rPr lang="en-US"/>
              <a:t>"</a:t>
            </a:r>
            <a:r>
              <a:rPr lang="en-US" b="1">
                <a:solidFill>
                  <a:schemeClr val="accent6">
                    <a:lumMod val="40000"/>
                    <a:lumOff val="60000"/>
                  </a:schemeClr>
                </a:solidFill>
              </a:rPr>
              <a:t>political activity</a:t>
            </a:r>
            <a:r>
              <a:rPr lang="en-US"/>
              <a:t>" </a:t>
            </a:r>
            <a:r>
              <a:rPr lang="en-US">
                <a:solidFill>
                  <a:schemeClr val="tx1"/>
                </a:solidFill>
              </a:rPr>
              <a:t>means doing something in active support of or opposition to a political issue, political party, a candidate for partisan political office, or a partisan political group. </a:t>
            </a:r>
          </a:p>
          <a:p>
            <a:pPr marL="0" indent="0">
              <a:buNone/>
            </a:pPr>
            <a:endParaRPr lang="en-US">
              <a:solidFill>
                <a:schemeClr val="tx1"/>
              </a:solidFill>
            </a:endParaRPr>
          </a:p>
          <a:p>
            <a:pPr marL="0" indent="0">
              <a:buNone/>
            </a:pPr>
            <a:r>
              <a:rPr lang="en-US">
                <a:solidFill>
                  <a:schemeClr val="tx1"/>
                </a:solidFill>
              </a:rPr>
              <a:t>The State workplace should remain nonpartisan. Keep your personal political activities and opinions separate from your professional life.</a:t>
            </a:r>
          </a:p>
          <a:p>
            <a:pPr marL="0" indent="0">
              <a:buNone/>
            </a:pPr>
            <a:endParaRPr lang="en-US"/>
          </a:p>
          <a:p>
            <a:endParaRPr lang="en-US"/>
          </a:p>
        </p:txBody>
      </p:sp>
      <p:pic>
        <p:nvPicPr>
          <p:cNvPr id="3" name="Picture 2" descr="Calendar&#10;&#10;Description automatically generated">
            <a:extLst>
              <a:ext uri="{FF2B5EF4-FFF2-40B4-BE49-F238E27FC236}">
                <a16:creationId xmlns:a16="http://schemas.microsoft.com/office/drawing/2014/main" id="{2CAC63CA-C02C-424E-9282-9BF65BA10180}"/>
              </a:ext>
            </a:extLst>
          </p:cNvPr>
          <p:cNvPicPr>
            <a:picLocks noChangeAspect="1"/>
          </p:cNvPicPr>
          <p:nvPr/>
        </p:nvPicPr>
        <p:blipFill rotWithShape="1">
          <a:blip r:embed="rId3">
            <a:extLst>
              <a:ext uri="{28A0092B-C50C-407E-A947-70E740481C1C}">
                <a14:useLocalDpi xmlns:a14="http://schemas.microsoft.com/office/drawing/2010/main" val="0"/>
              </a:ext>
            </a:extLst>
          </a:blip>
          <a:srcRect l="22353" r="30147"/>
          <a:stretch/>
        </p:blipFill>
        <p:spPr>
          <a:xfrm>
            <a:off x="20" y="10"/>
            <a:ext cx="4343380" cy="6857990"/>
          </a:xfrm>
          <a:prstGeom prst="rect">
            <a:avLst/>
          </a:prstGeom>
        </p:spPr>
      </p:pic>
      <p:sp>
        <p:nvSpPr>
          <p:cNvPr id="6" name="TextBox 5">
            <a:extLst>
              <a:ext uri="{FF2B5EF4-FFF2-40B4-BE49-F238E27FC236}">
                <a16:creationId xmlns:a16="http://schemas.microsoft.com/office/drawing/2014/main" id="{7AEAFB55-8304-6A07-4660-09373446425E}"/>
              </a:ext>
            </a:extLst>
          </p:cNvPr>
          <p:cNvSpPr txBox="1"/>
          <p:nvPr/>
        </p:nvSpPr>
        <p:spPr>
          <a:xfrm>
            <a:off x="4665846" y="226864"/>
            <a:ext cx="7356108" cy="1446550"/>
          </a:xfrm>
          <a:prstGeom prst="rect">
            <a:avLst/>
          </a:prstGeom>
          <a:noFill/>
        </p:spPr>
        <p:txBody>
          <a:bodyPr wrap="square">
            <a:spAutoFit/>
          </a:bodyPr>
          <a:lstStyle/>
          <a:p>
            <a:r>
              <a:rPr lang="en-US" sz="4400" b="1">
                <a:effectLst>
                  <a:outerShdw blurRad="38100" dist="38100" dir="2700000" algn="tl">
                    <a:srgbClr val="000000">
                      <a:alpha val="43137"/>
                    </a:srgbClr>
                  </a:outerShdw>
                </a:effectLst>
              </a:rPr>
              <a:t>Politics in the State Workplace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3" name="Rectangle 2056">
            <a:extLst>
              <a:ext uri="{FF2B5EF4-FFF2-40B4-BE49-F238E27FC236}">
                <a16:creationId xmlns:a16="http://schemas.microsoft.com/office/drawing/2014/main" id="{0F164E5A-ABC0-4A97-86CA-5F7C26615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84" y="0"/>
            <a:ext cx="8116488"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64" name="Rectangle 2058">
            <a:extLst>
              <a:ext uri="{FF2B5EF4-FFF2-40B4-BE49-F238E27FC236}">
                <a16:creationId xmlns:a16="http://schemas.microsoft.com/office/drawing/2014/main" id="{C2393E8D-D10F-4FE1-AC21-8B44BEB50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1"/>
            <a:ext cx="4062127" cy="6857996"/>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B7D86F4-9F09-4B12-BEBF-FC2DCF640667}"/>
              </a:ext>
            </a:extLst>
          </p:cNvPr>
          <p:cNvSpPr txBox="1"/>
          <p:nvPr/>
        </p:nvSpPr>
        <p:spPr>
          <a:xfrm>
            <a:off x="181510" y="138939"/>
            <a:ext cx="7411154" cy="1138773"/>
          </a:xfrm>
          <a:prstGeom prst="rect">
            <a:avLst/>
          </a:prstGeom>
          <a:noFill/>
        </p:spPr>
        <p:txBody>
          <a:bodyPr wrap="square">
            <a:spAutoFit/>
          </a:bodyPr>
          <a:lstStyle/>
          <a:p>
            <a:r>
              <a:rPr lang="en-US" sz="4000" b="1">
                <a:latin typeface="+mj-lt"/>
              </a:rPr>
              <a:t>Restrictions on Political Behavior</a:t>
            </a:r>
            <a:br>
              <a:rPr lang="en-US" sz="2800" b="1">
                <a:latin typeface="+mj-lt"/>
              </a:rPr>
            </a:br>
            <a:r>
              <a:rPr lang="en-US" sz="2800" b="1">
                <a:solidFill>
                  <a:schemeClr val="accent6">
                    <a:lumMod val="40000"/>
                    <a:lumOff val="60000"/>
                  </a:schemeClr>
                </a:solidFill>
                <a:latin typeface="+mj-lt"/>
              </a:rPr>
              <a:t>Public Officers Law §§ 73(16) and 73(17)</a:t>
            </a:r>
          </a:p>
        </p:txBody>
      </p:sp>
      <p:sp>
        <p:nvSpPr>
          <p:cNvPr id="23" name="TextBox 22">
            <a:extLst>
              <a:ext uri="{FF2B5EF4-FFF2-40B4-BE49-F238E27FC236}">
                <a16:creationId xmlns:a16="http://schemas.microsoft.com/office/drawing/2014/main" id="{0DCF8E28-686F-49B5-AEF4-CDDA3ABA66D0}"/>
              </a:ext>
            </a:extLst>
          </p:cNvPr>
          <p:cNvSpPr txBox="1"/>
          <p:nvPr/>
        </p:nvSpPr>
        <p:spPr>
          <a:xfrm>
            <a:off x="8189379" y="959869"/>
            <a:ext cx="3821111" cy="5386090"/>
          </a:xfrm>
          <a:prstGeom prst="rect">
            <a:avLst/>
          </a:prstGeom>
          <a:noFill/>
        </p:spPr>
        <p:txBody>
          <a:bodyPr wrap="square">
            <a:spAutoFit/>
          </a:bodyPr>
          <a:lstStyle/>
          <a:p>
            <a:pPr marL="285750" indent="-228600" algn="just" defTabSz="914400" fontAlgn="auto">
              <a:lnSpc>
                <a:spcPct val="90000"/>
              </a:lnSpc>
              <a:spcAft>
                <a:spcPts val="600"/>
              </a:spcAft>
              <a:buClr>
                <a:schemeClr val="bg2">
                  <a:lumMod val="40000"/>
                  <a:lumOff val="60000"/>
                </a:schemeClr>
              </a:buClr>
              <a:buFont typeface="Arial" panose="020B0604020202020204" pitchFamily="34" charset="0"/>
              <a:buChar char="•"/>
              <a:defRPr/>
            </a:pPr>
            <a:r>
              <a:rPr lang="en-US" sz="2000"/>
              <a:t>A State official or employee involved in awarding state grants or contracts may not request any State grantee or contractor to disclose their political party affiliation, campaign contributions, or votes cast</a:t>
            </a:r>
          </a:p>
          <a:p>
            <a:pPr marL="285750" indent="-228600" algn="just" defTabSz="914400" fontAlgn="auto">
              <a:lnSpc>
                <a:spcPct val="90000"/>
              </a:lnSpc>
              <a:spcAft>
                <a:spcPts val="600"/>
              </a:spcAft>
              <a:buClr>
                <a:schemeClr val="bg2">
                  <a:lumMod val="40000"/>
                  <a:lumOff val="60000"/>
                </a:schemeClr>
              </a:buClr>
              <a:buFont typeface="Arial" panose="020B0604020202020204" pitchFamily="34" charset="0"/>
              <a:buChar char="•"/>
              <a:defRPr/>
            </a:pPr>
            <a:endParaRPr lang="en-US" sz="2000"/>
          </a:p>
          <a:p>
            <a:pPr marL="285750" indent="-228600" algn="just" defTabSz="914400" fontAlgn="auto">
              <a:lnSpc>
                <a:spcPct val="90000"/>
              </a:lnSpc>
              <a:spcAft>
                <a:spcPts val="600"/>
              </a:spcAft>
              <a:buClr>
                <a:schemeClr val="bg2">
                  <a:lumMod val="40000"/>
                  <a:lumOff val="60000"/>
                </a:schemeClr>
              </a:buClr>
              <a:buFont typeface="Arial" panose="020B0604020202020204" pitchFamily="34" charset="0"/>
              <a:buChar char="•"/>
              <a:defRPr/>
            </a:pPr>
            <a:r>
              <a:rPr lang="en-US" sz="2000"/>
              <a:t>There will be no prejudice in awarding contracts for refusing to answer any such unlawful question</a:t>
            </a:r>
          </a:p>
          <a:p>
            <a:pPr marL="285750" indent="-228600" algn="just" defTabSz="914400" fontAlgn="auto">
              <a:lnSpc>
                <a:spcPct val="90000"/>
              </a:lnSpc>
              <a:spcAft>
                <a:spcPts val="600"/>
              </a:spcAft>
              <a:buClr>
                <a:schemeClr val="bg2">
                  <a:lumMod val="40000"/>
                  <a:lumOff val="60000"/>
                </a:schemeClr>
              </a:buClr>
              <a:buFont typeface="Arial" panose="020B0604020202020204" pitchFamily="34" charset="0"/>
              <a:buChar char="•"/>
              <a:defRPr/>
            </a:pPr>
            <a:endParaRPr lang="en-US" sz="2000"/>
          </a:p>
          <a:p>
            <a:pPr marL="285750" indent="-228600" algn="just" defTabSz="914400" fontAlgn="auto">
              <a:lnSpc>
                <a:spcPct val="90000"/>
              </a:lnSpc>
              <a:spcAft>
                <a:spcPts val="600"/>
              </a:spcAft>
              <a:buClr>
                <a:schemeClr val="bg2">
                  <a:lumMod val="40000"/>
                  <a:lumOff val="60000"/>
                </a:schemeClr>
              </a:buClr>
              <a:buFont typeface="Arial" panose="020B0604020202020204" pitchFamily="34" charset="0"/>
              <a:buChar char="•"/>
              <a:defRPr/>
            </a:pPr>
            <a:r>
              <a:rPr lang="en-US" sz="2000"/>
              <a:t>No State job seeker can be asked to disclose their political party affiliation, campaign contributions, or votes cast</a:t>
            </a:r>
          </a:p>
        </p:txBody>
      </p:sp>
      <p:pic>
        <p:nvPicPr>
          <p:cNvPr id="3" name="Picture 2" descr="A close-up of a pen on a ballot&#10;&#10;Description automatically generated">
            <a:extLst>
              <a:ext uri="{FF2B5EF4-FFF2-40B4-BE49-F238E27FC236}">
                <a16:creationId xmlns:a16="http://schemas.microsoft.com/office/drawing/2014/main" id="{10E0F2DC-A59C-F01A-31E7-18AE03561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66" y="1535229"/>
            <a:ext cx="6879657" cy="458643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F3DC08B-AC92-E8B2-9608-A2D4100F67DD}"/>
              </a:ext>
            </a:extLst>
          </p:cNvPr>
          <p:cNvSpPr txBox="1"/>
          <p:nvPr/>
        </p:nvSpPr>
        <p:spPr>
          <a:xfrm>
            <a:off x="247850" y="239997"/>
            <a:ext cx="7093017" cy="1325563"/>
          </a:xfrm>
          <a:prstGeom prst="rect">
            <a:avLst/>
          </a:prstGeom>
        </p:spPr>
        <p:txBody>
          <a:bodyPr vert="horz" lIns="91440" tIns="45720" rIns="91440" bIns="45720" rtlCol="0" anchor="ctr">
            <a:normAutofit fontScale="92500"/>
          </a:bodyPr>
          <a:lstStyle/>
          <a:p>
            <a:pPr defTabSz="914400">
              <a:lnSpc>
                <a:spcPct val="90000"/>
              </a:lnSpc>
              <a:spcBef>
                <a:spcPct val="0"/>
              </a:spcBef>
              <a:spcAft>
                <a:spcPts val="600"/>
              </a:spcAft>
            </a:pPr>
            <a:r>
              <a:rPr lang="en-US" sz="4000" b="1">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effectLst>
                  <a:outerShdw blurRad="38100" dist="38100" dir="2700000" algn="tl">
                    <a:srgbClr val="000000">
                      <a:alpha val="43137"/>
                    </a:srgbClr>
                  </a:outerShdw>
                </a:effectLst>
                <a:latin typeface="+mj-lt"/>
                <a:ea typeface="+mj-ea"/>
                <a:cs typeface="+mj-cs"/>
              </a:rPr>
              <a:t>Restrictions on Political Behavior</a:t>
            </a:r>
            <a:br>
              <a:rPr lang="en-US" sz="3400" b="1">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effectLst>
                  <a:outerShdw blurRad="38100" dist="38100" dir="2700000" algn="tl">
                    <a:srgbClr val="000000">
                      <a:alpha val="43137"/>
                    </a:srgbClr>
                  </a:outerShdw>
                </a:effectLst>
                <a:latin typeface="+mj-lt"/>
                <a:ea typeface="+mj-ea"/>
                <a:cs typeface="+mj-cs"/>
              </a:rPr>
            </a:br>
            <a:r>
              <a:rPr lang="en-US" sz="3400" b="1">
                <a:solidFill>
                  <a:schemeClr val="accent6">
                    <a:lumMod val="40000"/>
                    <a:lumOff val="60000"/>
                  </a:schemeClr>
                </a:solidFill>
                <a:effectLst>
                  <a:outerShdw blurRad="38100" dist="38100" dir="2700000" algn="tl">
                    <a:srgbClr val="000000">
                      <a:alpha val="43137"/>
                    </a:srgbClr>
                  </a:outerShdw>
                </a:effectLst>
                <a:latin typeface="+mj-lt"/>
                <a:ea typeface="+mj-ea"/>
                <a:cs typeface="+mj-cs"/>
              </a:rPr>
              <a:t>Civil Service Law § 107</a:t>
            </a:r>
          </a:p>
        </p:txBody>
      </p:sp>
      <p:pic>
        <p:nvPicPr>
          <p:cNvPr id="3" name="Picture 2" descr="A person speaking to a group of people in front of a crowd&#10;&#10;Description automatically generated with low confidence">
            <a:extLst>
              <a:ext uri="{FF2B5EF4-FFF2-40B4-BE49-F238E27FC236}">
                <a16:creationId xmlns:a16="http://schemas.microsoft.com/office/drawing/2014/main" id="{10488859-C841-EFD9-C92C-EEF2D1700B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305" r="21736" b="-1"/>
          <a:stretch/>
        </p:blipFill>
        <p:spPr>
          <a:xfrm>
            <a:off x="7848600" y="10"/>
            <a:ext cx="4343400" cy="6857990"/>
          </a:xfrm>
          <a:prstGeom prst="rect">
            <a:avLst/>
          </a:prstGeom>
        </p:spPr>
      </p:pic>
      <p:sp>
        <p:nvSpPr>
          <p:cNvPr id="4" name="TextBox 3">
            <a:extLst>
              <a:ext uri="{FF2B5EF4-FFF2-40B4-BE49-F238E27FC236}">
                <a16:creationId xmlns:a16="http://schemas.microsoft.com/office/drawing/2014/main" id="{3725A8E2-A270-B29B-4BE4-9086B7E5A91A}"/>
              </a:ext>
            </a:extLst>
          </p:cNvPr>
          <p:cNvSpPr txBox="1"/>
          <p:nvPr/>
        </p:nvSpPr>
        <p:spPr>
          <a:xfrm>
            <a:off x="366562" y="1715350"/>
            <a:ext cx="6855594" cy="4388894"/>
          </a:xfrm>
          <a:prstGeom prst="rect">
            <a:avLst/>
          </a:prstGeom>
          <a:noFill/>
        </p:spPr>
        <p:txBody>
          <a:bodyPr wrap="square">
            <a:spAutoFit/>
          </a:bodyPr>
          <a:lstStyle/>
          <a:p>
            <a:pPr marL="285750" indent="-228600" defTabSz="914400" fontAlgn="auto">
              <a:lnSpc>
                <a:spcPct val="90000"/>
              </a:lnSpc>
              <a:spcAft>
                <a:spcPts val="600"/>
              </a:spcAft>
              <a:buClr>
                <a:schemeClr val="bg2">
                  <a:lumMod val="40000"/>
                  <a:lumOff val="60000"/>
                </a:schemeClr>
              </a:buClr>
              <a:buFont typeface="Arial" panose="020B0604020202020204" pitchFamily="34" charset="0"/>
              <a:buChar char="•"/>
              <a:defRP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You cannot ask questions about a job candidate’s political affiliation, contributions, or voting history</a:t>
            </a:r>
          </a:p>
          <a:p>
            <a:pPr marL="285750" indent="-228600" defTabSz="914400" fontAlgn="auto">
              <a:lnSpc>
                <a:spcPct val="90000"/>
              </a:lnSpc>
              <a:spcAft>
                <a:spcPts val="600"/>
              </a:spcAft>
              <a:buClr>
                <a:schemeClr val="bg2">
                  <a:lumMod val="40000"/>
                  <a:lumOff val="60000"/>
                </a:schemeClr>
              </a:buClr>
              <a:buFont typeface="Arial" panose="020B0604020202020204" pitchFamily="34" charset="0"/>
              <a:buChar char="•"/>
              <a:defRP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You may not be questioned about your political affiliation as a condition of employment </a:t>
            </a:r>
          </a:p>
          <a:p>
            <a:pPr marL="285750" indent="-228600" defTabSz="914400" fontAlgn="auto">
              <a:lnSpc>
                <a:spcPct val="90000"/>
              </a:lnSpc>
              <a:spcAft>
                <a:spcPts val="600"/>
              </a:spcAft>
              <a:buClr>
                <a:schemeClr val="bg2">
                  <a:lumMod val="40000"/>
                  <a:lumOff val="60000"/>
                </a:schemeClr>
              </a:buClr>
              <a:buFont typeface="Arial" panose="020B0604020202020204" pitchFamily="34" charset="0"/>
              <a:buChar char="•"/>
              <a:defRP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You cannot use your State position to coerce, intimidate or influence employees for any political purpose</a:t>
            </a:r>
          </a:p>
          <a:p>
            <a:pPr marL="285750" indent="-228600" defTabSz="914400" fontAlgn="auto">
              <a:lnSpc>
                <a:spcPct val="90000"/>
              </a:lnSpc>
              <a:spcAft>
                <a:spcPts val="600"/>
              </a:spcAft>
              <a:buClr>
                <a:schemeClr val="bg2">
                  <a:lumMod val="40000"/>
                  <a:lumOff val="60000"/>
                </a:schemeClr>
              </a:buClr>
              <a:buFont typeface="Arial" panose="020B0604020202020204" pitchFamily="34" charset="0"/>
              <a:buChar char="•"/>
              <a:defRP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You cannot dishonestly use your official authority in exchange for political action on someone else’s part</a:t>
            </a:r>
          </a:p>
          <a:p>
            <a:pPr marL="285750" indent="-228600" defTabSz="914400" fontAlgn="auto">
              <a:lnSpc>
                <a:spcPct val="90000"/>
              </a:lnSpc>
              <a:spcAft>
                <a:spcPts val="600"/>
              </a:spcAft>
              <a:buClr>
                <a:schemeClr val="bg2">
                  <a:lumMod val="40000"/>
                  <a:lumOff val="60000"/>
                </a:schemeClr>
              </a:buClr>
              <a:buFont typeface="Arial" panose="020B0604020202020204" pitchFamily="34" charset="0"/>
              <a:buChar char="•"/>
              <a:defRP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State offices may not be used to solicit or collect political contributions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850542-5CF8-34B0-AD11-A087C93F2AE1}"/>
              </a:ext>
            </a:extLst>
          </p:cNvPr>
          <p:cNvSpPr/>
          <p:nvPr/>
        </p:nvSpPr>
        <p:spPr>
          <a:xfrm>
            <a:off x="6746488" y="-92765"/>
            <a:ext cx="5445512" cy="69507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7" name="Title 1"/>
          <p:cNvSpPr>
            <a:spLocks noGrp="1"/>
          </p:cNvSpPr>
          <p:nvPr>
            <p:ph type="title"/>
          </p:nvPr>
        </p:nvSpPr>
        <p:spPr>
          <a:xfrm>
            <a:off x="367552" y="212693"/>
            <a:ext cx="10515600" cy="1325563"/>
          </a:xfrm>
        </p:spPr>
        <p:txBody>
          <a:bodyPr/>
          <a:lstStyle/>
          <a:p>
            <a:r>
              <a:rPr lang="en-US" b="1">
                <a:effectLst>
                  <a:outerShdw blurRad="38100" dist="38100" dir="2700000" algn="tl">
                    <a:srgbClr val="000000">
                      <a:alpha val="43137"/>
                    </a:srgbClr>
                  </a:outerShdw>
                </a:effectLst>
              </a:rPr>
              <a:t>Course Overview</a:t>
            </a:r>
          </a:p>
        </p:txBody>
      </p:sp>
      <p:graphicFrame>
        <p:nvGraphicFramePr>
          <p:cNvPr id="8" name="Diagram 7">
            <a:extLst>
              <a:ext uri="{FF2B5EF4-FFF2-40B4-BE49-F238E27FC236}">
                <a16:creationId xmlns:a16="http://schemas.microsoft.com/office/drawing/2014/main" id="{1213D71D-0E85-4235-8F63-B91A5DD9A8ED}"/>
              </a:ext>
            </a:extLst>
          </p:cNvPr>
          <p:cNvGraphicFramePr/>
          <p:nvPr>
            <p:extLst>
              <p:ext uri="{D42A27DB-BD31-4B8C-83A1-F6EECF244321}">
                <p14:modId xmlns:p14="http://schemas.microsoft.com/office/powerpoint/2010/main" val="3726570522"/>
              </p:ext>
            </p:extLst>
          </p:nvPr>
        </p:nvGraphicFramePr>
        <p:xfrm>
          <a:off x="367551" y="1750947"/>
          <a:ext cx="6189365" cy="4003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Logo&#10;&#10;Description automatically generated">
            <a:extLst>
              <a:ext uri="{FF2B5EF4-FFF2-40B4-BE49-F238E27FC236}">
                <a16:creationId xmlns:a16="http://schemas.microsoft.com/office/drawing/2014/main" id="{A08E7D97-56CB-FB1B-B5EF-C3D1EEDAD9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322" t="24988" r="9805" b="26452"/>
          <a:stretch/>
        </p:blipFill>
        <p:spPr>
          <a:xfrm>
            <a:off x="6980663" y="1438896"/>
            <a:ext cx="5138449" cy="316355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05644710"/>
              </p:ext>
            </p:extLst>
          </p:nvPr>
        </p:nvGraphicFramePr>
        <p:xfrm>
          <a:off x="271669" y="1527669"/>
          <a:ext cx="11648662" cy="4984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1326FCF-A0D6-C306-25FB-47D1C5DF2360}"/>
              </a:ext>
            </a:extLst>
          </p:cNvPr>
          <p:cNvSpPr txBox="1"/>
          <p:nvPr/>
        </p:nvSpPr>
        <p:spPr>
          <a:xfrm>
            <a:off x="357807" y="345421"/>
            <a:ext cx="11562524" cy="769441"/>
          </a:xfrm>
          <a:prstGeom prst="rect">
            <a:avLst/>
          </a:prstGeom>
          <a:noFill/>
        </p:spPr>
        <p:txBody>
          <a:bodyPr wrap="square">
            <a:spAutoFit/>
          </a:bodyPr>
          <a:lstStyle/>
          <a:p>
            <a:r>
              <a:rPr lang="en-US" sz="4400" b="1">
                <a:effectLst>
                  <a:outerShdw blurRad="38100" dist="38100" dir="2700000" algn="tl">
                    <a:srgbClr val="000000">
                      <a:alpha val="43137"/>
                    </a:srgbClr>
                  </a:outerShdw>
                </a:effectLst>
              </a:rPr>
              <a:t>Prohibited Political Activities in the Workplace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007F30-FA6D-E406-26F7-960ADFE9263B}"/>
              </a:ext>
            </a:extLst>
          </p:cNvPr>
          <p:cNvSpPr txBox="1"/>
          <p:nvPr/>
        </p:nvSpPr>
        <p:spPr>
          <a:xfrm>
            <a:off x="3562598" y="6023505"/>
            <a:ext cx="7619999" cy="523220"/>
          </a:xfrm>
          <a:prstGeom prst="rect">
            <a:avLst/>
          </a:prstGeom>
          <a:noFill/>
        </p:spPr>
        <p:txBody>
          <a:bodyPr wrap="square">
            <a:spAutoFit/>
          </a:bodyPr>
          <a:lstStyle/>
          <a:p>
            <a:pPr algn="r" fontAlgn="auto">
              <a:spcAft>
                <a:spcPts val="0"/>
              </a:spcAft>
              <a:buClr>
                <a:schemeClr val="bg2">
                  <a:lumMod val="40000"/>
                  <a:lumOff val="60000"/>
                </a:schemeClr>
              </a:buClr>
              <a:buFont typeface="Wingdings 3" charset="2"/>
              <a:buNone/>
              <a:defRPr/>
            </a:pPr>
            <a:r>
              <a:rPr lang="en-US" sz="2800">
                <a:solidFill>
                  <a:schemeClr val="accent6">
                    <a:lumMod val="40000"/>
                    <a:lumOff val="60000"/>
                  </a:schemeClr>
                </a:solidFill>
              </a:rPr>
              <a:t>Public Officers Law </a:t>
            </a:r>
            <a:r>
              <a:rPr lang="en-US" sz="2800">
                <a:solidFill>
                  <a:schemeClr val="accent6">
                    <a:lumMod val="40000"/>
                    <a:lumOff val="60000"/>
                  </a:schemeClr>
                </a:solidFill>
                <a:latin typeface="Candara" panose="020E0502030303020204" pitchFamily="34" charset="0"/>
              </a:rPr>
              <a:t>§ 73</a:t>
            </a:r>
            <a:endParaRPr lang="en-US" sz="2800">
              <a:solidFill>
                <a:schemeClr val="accent6">
                  <a:lumMod val="40000"/>
                  <a:lumOff val="60000"/>
                </a:schemeClr>
              </a:solidFill>
            </a:endParaRPr>
          </a:p>
        </p:txBody>
      </p:sp>
      <p:pic>
        <p:nvPicPr>
          <p:cNvPr id="3" name="Picture 2">
            <a:extLst>
              <a:ext uri="{FF2B5EF4-FFF2-40B4-BE49-F238E27FC236}">
                <a16:creationId xmlns:a16="http://schemas.microsoft.com/office/drawing/2014/main" id="{76D68D47-1D08-4325-227C-991004574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8428" y="311275"/>
            <a:ext cx="9035143" cy="4592570"/>
          </a:xfrm>
          <a:prstGeom prst="rect">
            <a:avLst/>
          </a:prstGeom>
        </p:spPr>
      </p:pic>
      <p:sp>
        <p:nvSpPr>
          <p:cNvPr id="7" name="TextBox 6">
            <a:extLst>
              <a:ext uri="{FF2B5EF4-FFF2-40B4-BE49-F238E27FC236}">
                <a16:creationId xmlns:a16="http://schemas.microsoft.com/office/drawing/2014/main" id="{F7709B67-D749-DD85-B148-2BD8D6A7E3C9}"/>
              </a:ext>
            </a:extLst>
          </p:cNvPr>
          <p:cNvSpPr txBox="1"/>
          <p:nvPr/>
        </p:nvSpPr>
        <p:spPr>
          <a:xfrm>
            <a:off x="1167740" y="4955843"/>
            <a:ext cx="10014857" cy="1015663"/>
          </a:xfrm>
          <a:prstGeom prst="rect">
            <a:avLst/>
          </a:prstGeom>
          <a:noFill/>
        </p:spPr>
        <p:txBody>
          <a:bodyPr wrap="square">
            <a:spAutoFit/>
          </a:bodyPr>
          <a:lstStyle/>
          <a:p>
            <a:pPr algn="r"/>
            <a:r>
              <a:rPr lang="en-US" sz="6000"/>
              <a:t>Post-Employment Restrictions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revolving door"/>
          <p:cNvPicPr>
            <a:picLocks noChangeAspect="1" noChangeArrowheads="1"/>
          </p:cNvPicPr>
          <p:nvPr/>
        </p:nvPicPr>
        <p:blipFill rotWithShape="1">
          <a:blip r:embed="rId4" cstate="print"/>
          <a:srcRect l="13099" r="27790"/>
          <a:stretch/>
        </p:blipFill>
        <p:spPr bwMode="auto">
          <a:xfrm>
            <a:off x="6096000" y="0"/>
            <a:ext cx="6096000" cy="6857990"/>
          </a:xfrm>
          <a:prstGeom prst="rect">
            <a:avLst/>
          </a:prstGeom>
        </p:spPr>
      </p:pic>
      <p:sp useBgFill="1">
        <p:nvSpPr>
          <p:cNvPr id="129035" name="Rectangle 129034">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9B6F064-7850-4668-BCD7-54B4CF3945AE}"/>
              </a:ext>
            </a:extLst>
          </p:cNvPr>
          <p:cNvSpPr txBox="1"/>
          <p:nvPr/>
        </p:nvSpPr>
        <p:spPr>
          <a:xfrm>
            <a:off x="135556" y="250031"/>
            <a:ext cx="5660922"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b="1">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effectLst>
                  <a:outerShdw blurRad="38100" dist="38100" dir="2700000" algn="tl">
                    <a:srgbClr val="000000">
                      <a:alpha val="43137"/>
                    </a:srgbClr>
                  </a:outerShdw>
                </a:effectLst>
                <a:latin typeface="+mj-lt"/>
                <a:ea typeface="+mj-ea"/>
                <a:cs typeface="+mj-cs"/>
              </a:rPr>
              <a:t>Purpose of Employment Restrictions</a:t>
            </a:r>
          </a:p>
        </p:txBody>
      </p:sp>
      <p:sp>
        <p:nvSpPr>
          <p:cNvPr id="7" name="TextBox 6">
            <a:extLst>
              <a:ext uri="{FF2B5EF4-FFF2-40B4-BE49-F238E27FC236}">
                <a16:creationId xmlns:a16="http://schemas.microsoft.com/office/drawing/2014/main" id="{82C73B69-4C5F-4FBD-950E-B307767E5C7D}"/>
              </a:ext>
            </a:extLst>
          </p:cNvPr>
          <p:cNvSpPr txBox="1"/>
          <p:nvPr/>
        </p:nvSpPr>
        <p:spPr>
          <a:xfrm>
            <a:off x="301854" y="1735823"/>
            <a:ext cx="5203797" cy="4351338"/>
          </a:xfrm>
          <a:prstGeom prst="rect">
            <a:avLst/>
          </a:prstGeom>
        </p:spPr>
        <p:txBody>
          <a:bodyPr vert="horz" lIns="91440" tIns="45720" rIns="91440" bIns="45720" rtlCol="0">
            <a:normAutofit/>
          </a:bodyPr>
          <a:lstStyle/>
          <a:p>
            <a:pPr algn="just" defTabSz="914400" fontAlgn="auto">
              <a:lnSpc>
                <a:spcPct val="90000"/>
              </a:lnSpc>
              <a:spcAft>
                <a:spcPts val="600"/>
              </a:spcAft>
              <a:buClr>
                <a:schemeClr val="bg2">
                  <a:lumMod val="40000"/>
                  <a:lumOff val="60000"/>
                </a:schemeClr>
              </a:buClr>
              <a:defRPr/>
            </a:pPr>
            <a:r>
              <a:rPr lang="en-US" sz="2400"/>
              <a:t>These “</a:t>
            </a:r>
            <a:r>
              <a:rPr lang="en-US" sz="2400" b="1">
                <a:solidFill>
                  <a:schemeClr val="accent6">
                    <a:lumMod val="40000"/>
                    <a:lumOff val="60000"/>
                  </a:schemeClr>
                </a:solidFill>
              </a:rPr>
              <a:t>revolving door</a:t>
            </a:r>
            <a:r>
              <a:rPr lang="en-US" sz="2400"/>
              <a:t>” restrictions prevent you from unfairly using the insider knowledge, contacts, and relationships gained through State service to gain an unfair advantage or profiting on that insider knowledge.  </a:t>
            </a:r>
          </a:p>
          <a:p>
            <a:pPr indent="-228600" defTabSz="914400" fontAlgn="auto">
              <a:lnSpc>
                <a:spcPct val="90000"/>
              </a:lnSpc>
              <a:spcAft>
                <a:spcPts val="600"/>
              </a:spcAft>
              <a:buClr>
                <a:schemeClr val="bg2">
                  <a:lumMod val="40000"/>
                  <a:lumOff val="60000"/>
                </a:schemeClr>
              </a:buClr>
              <a:buFont typeface="Arial" panose="020B0604020202020204" pitchFamily="34" charset="0"/>
              <a:buChar char="•"/>
              <a:defRPr/>
            </a:pPr>
            <a:endParaRPr lang="en-US"/>
          </a:p>
          <a:p>
            <a:pPr defTabSz="914400" fontAlgn="auto">
              <a:lnSpc>
                <a:spcPct val="90000"/>
              </a:lnSpc>
              <a:spcAft>
                <a:spcPts val="600"/>
              </a:spcAft>
              <a:buClr>
                <a:schemeClr val="bg2">
                  <a:lumMod val="40000"/>
                  <a:lumOff val="60000"/>
                </a:schemeClr>
              </a:buClr>
              <a:defRPr/>
            </a:pPr>
            <a:r>
              <a:rPr lang="en-US" sz="2400" b="1">
                <a:solidFill>
                  <a:schemeClr val="accent6">
                    <a:lumMod val="40000"/>
                    <a:lumOff val="60000"/>
                  </a:schemeClr>
                </a:solidFill>
              </a:rPr>
              <a:t>There are two types of bars: </a:t>
            </a:r>
          </a:p>
          <a:p>
            <a:pPr indent="-228600" defTabSz="914400">
              <a:lnSpc>
                <a:spcPct val="90000"/>
              </a:lnSpc>
              <a:spcAft>
                <a:spcPts val="600"/>
              </a:spcAft>
              <a:buClr>
                <a:schemeClr val="bg2">
                  <a:lumMod val="40000"/>
                  <a:lumOff val="60000"/>
                </a:schemeClr>
              </a:buClr>
              <a:buFont typeface="Arial" panose="020B0604020202020204" pitchFamily="34" charset="0"/>
              <a:buChar char="•"/>
              <a:defRPr/>
            </a:pPr>
            <a:r>
              <a:rPr lang="en-US" sz="2800" b="1"/>
              <a:t>Two-Year Bar</a:t>
            </a:r>
            <a:endParaRPr lang="en-US" sz="2800"/>
          </a:p>
          <a:p>
            <a:pPr indent="-228600" defTabSz="914400">
              <a:lnSpc>
                <a:spcPct val="90000"/>
              </a:lnSpc>
              <a:spcAft>
                <a:spcPts val="600"/>
              </a:spcAft>
              <a:buClr>
                <a:schemeClr val="bg2">
                  <a:lumMod val="40000"/>
                  <a:lumOff val="60000"/>
                </a:schemeClr>
              </a:buClr>
              <a:buFont typeface="Arial" panose="020B0604020202020204" pitchFamily="34" charset="0"/>
              <a:buChar char="•"/>
              <a:defRPr/>
            </a:pPr>
            <a:r>
              <a:rPr lang="en-US" sz="2800" b="1"/>
              <a:t>Lifetime Bar</a:t>
            </a:r>
            <a:r>
              <a:rPr lang="en-US" sz="2800"/>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3" name="Title 1"/>
          <p:cNvSpPr>
            <a:spLocks noGrp="1"/>
          </p:cNvSpPr>
          <p:nvPr>
            <p:ph type="title"/>
          </p:nvPr>
        </p:nvSpPr>
        <p:spPr>
          <a:xfrm>
            <a:off x="4523016" y="191871"/>
            <a:ext cx="6651171" cy="1325563"/>
          </a:xfrm>
        </p:spPr>
        <p:txBody>
          <a:bodyPr vert="horz" lIns="91440" tIns="45720" rIns="91440" bIns="45720" rtlCol="0" anchor="ctr">
            <a:normAutofit/>
          </a:bodyPr>
          <a:lstStyle/>
          <a:p>
            <a:r>
              <a:rPr lang="en-US" b="1">
                <a:effectLst>
                  <a:outerShdw blurRad="38100" dist="38100" dir="2700000" algn="tl">
                    <a:srgbClr val="000000">
                      <a:alpha val="43137"/>
                    </a:srgbClr>
                  </a:outerShdw>
                </a:effectLst>
              </a:rPr>
              <a:t>Two-Year Bar</a:t>
            </a:r>
          </a:p>
        </p:txBody>
      </p:sp>
      <p:sp>
        <p:nvSpPr>
          <p:cNvPr id="6" name="TextBox 5">
            <a:extLst>
              <a:ext uri="{FF2B5EF4-FFF2-40B4-BE49-F238E27FC236}">
                <a16:creationId xmlns:a16="http://schemas.microsoft.com/office/drawing/2014/main" id="{1C7F384B-88E1-4F81-B448-BEA051F1AA27}"/>
              </a:ext>
            </a:extLst>
          </p:cNvPr>
          <p:cNvSpPr txBox="1"/>
          <p:nvPr/>
        </p:nvSpPr>
        <p:spPr>
          <a:xfrm>
            <a:off x="4771724" y="1517434"/>
            <a:ext cx="6487886" cy="4351338"/>
          </a:xfrm>
          <a:prstGeom prst="rect">
            <a:avLst/>
          </a:prstGeom>
        </p:spPr>
        <p:txBody>
          <a:bodyPr vert="horz" lIns="91440" tIns="45720" rIns="91440" bIns="45720" rtlCol="0">
            <a:normAutofit fontScale="85000" lnSpcReduction="20000"/>
          </a:bodyPr>
          <a:lstStyle/>
          <a:p>
            <a:pPr marL="0" indent="-228600" defTabSz="914400" fontAlgn="auto">
              <a:lnSpc>
                <a:spcPct val="90000"/>
              </a:lnSpc>
              <a:spcAft>
                <a:spcPts val="600"/>
              </a:spcAft>
              <a:buClr>
                <a:schemeClr val="bg2">
                  <a:lumMod val="40000"/>
                  <a:lumOff val="60000"/>
                </a:schemeClr>
              </a:buClr>
              <a:buFont typeface="Arial" panose="020B0604020202020204" pitchFamily="34" charset="0"/>
              <a:buChar char="•"/>
              <a:defRPr/>
            </a:pPr>
            <a:r>
              <a:rPr lang="en-US" sz="26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Creates a two-year </a:t>
            </a:r>
            <a:r>
              <a:rPr lang="en-US" sz="2600">
                <a:solidFill>
                  <a:schemeClr val="accent5">
                    <a:lumMod val="40000"/>
                    <a:lumOff val="60000"/>
                  </a:schemeClr>
                </a:solidFill>
              </a:rPr>
              <a:t>"cooling off</a:t>
            </a:r>
            <a:r>
              <a:rPr lang="en-US" sz="26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period </a:t>
            </a:r>
          </a:p>
          <a:p>
            <a:pPr indent="-228600" defTabSz="914400" fontAlgn="auto">
              <a:lnSpc>
                <a:spcPct val="90000"/>
              </a:lnSpc>
              <a:spcAft>
                <a:spcPts val="600"/>
              </a:spcAft>
              <a:buClr>
                <a:schemeClr val="bg2">
                  <a:lumMod val="40000"/>
                  <a:lumOff val="60000"/>
                </a:schemeClr>
              </a:buClr>
              <a:buFont typeface="Arial" panose="020B0604020202020204" pitchFamily="34" charset="0"/>
              <a:buChar char="•"/>
              <a:defRPr/>
            </a:pPr>
            <a:endParaRPr lang="en-US" sz="260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indent="-228600" defTabSz="914400" fontAlgn="auto">
              <a:lnSpc>
                <a:spcPct val="90000"/>
              </a:lnSpc>
              <a:spcAft>
                <a:spcPts val="600"/>
              </a:spcAft>
              <a:buClr>
                <a:schemeClr val="bg2">
                  <a:lumMod val="40000"/>
                  <a:lumOff val="60000"/>
                </a:schemeClr>
              </a:buClr>
              <a:buFont typeface="Arial" panose="020B0604020202020204" pitchFamily="34" charset="0"/>
              <a:buChar char="•"/>
              <a:defRPr/>
            </a:pPr>
            <a:r>
              <a:rPr lang="en-US" sz="26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The goal is </a:t>
            </a:r>
            <a:r>
              <a:rPr lang="en-US" sz="2600">
                <a:solidFill>
                  <a:schemeClr val="accent5">
                    <a:lumMod val="40000"/>
                    <a:lumOff val="60000"/>
                  </a:schemeClr>
                </a:solidFill>
              </a:rPr>
              <a:t>prevent</a:t>
            </a:r>
            <a:r>
              <a:rPr lang="en-US" sz="26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you from:</a:t>
            </a:r>
          </a:p>
          <a:p>
            <a:pPr marL="800100" lvl="1" indent="-228600" defTabSz="914400" fontAlgn="auto">
              <a:lnSpc>
                <a:spcPct val="90000"/>
              </a:lnSpc>
              <a:spcAft>
                <a:spcPts val="600"/>
              </a:spcAft>
              <a:buClr>
                <a:schemeClr val="bg2">
                  <a:lumMod val="60000"/>
                  <a:lumOff val="40000"/>
                </a:schemeClr>
              </a:buClr>
              <a:buFont typeface="Arial" panose="020B0604020202020204" pitchFamily="34" charset="0"/>
              <a:buChar char="•"/>
              <a:defRPr/>
            </a:pPr>
            <a:r>
              <a:rPr lang="en-US" sz="26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outerShdw blurRad="38100" dist="38100" dir="2700000" algn="tl">
                    <a:srgbClr val="000000">
                      <a:alpha val="43137"/>
                    </a:srgbClr>
                  </a:outerShdw>
                </a:effectLst>
              </a:rPr>
              <a:t>influencing a decision or action </a:t>
            </a:r>
            <a:r>
              <a:rPr lang="en-US" sz="26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by your former agency, or</a:t>
            </a:r>
          </a:p>
          <a:p>
            <a:pPr marL="800100" lvl="1" indent="-228600" defTabSz="914400" fontAlgn="auto">
              <a:lnSpc>
                <a:spcPct val="90000"/>
              </a:lnSpc>
              <a:spcAft>
                <a:spcPts val="600"/>
              </a:spcAft>
              <a:buClr>
                <a:schemeClr val="bg2">
                  <a:lumMod val="60000"/>
                  <a:lumOff val="40000"/>
                </a:schemeClr>
              </a:buClr>
              <a:buFont typeface="Arial" panose="020B0604020202020204" pitchFamily="34" charset="0"/>
              <a:buChar char="•"/>
              <a:defRPr/>
            </a:pPr>
            <a:r>
              <a:rPr lang="en-US" sz="26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outerShdw blurRad="38100" dist="38100" dir="2700000" algn="tl">
                    <a:srgbClr val="000000">
                      <a:alpha val="43137"/>
                    </a:srgbClr>
                  </a:outerShdw>
                </a:effectLst>
              </a:rPr>
              <a:t>Gaining non-public information </a:t>
            </a:r>
            <a:r>
              <a:rPr lang="en-US" sz="26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from your former agency</a:t>
            </a:r>
          </a:p>
          <a:p>
            <a:pPr marL="800100" lvl="1" indent="-228600" defTabSz="914400" fontAlgn="auto">
              <a:lnSpc>
                <a:spcPct val="90000"/>
              </a:lnSpc>
              <a:spcAft>
                <a:spcPts val="600"/>
              </a:spcAft>
              <a:buClr>
                <a:schemeClr val="bg2">
                  <a:lumMod val="60000"/>
                  <a:lumOff val="40000"/>
                </a:schemeClr>
              </a:buClr>
              <a:buFont typeface="Arial" panose="020B0604020202020204" pitchFamily="34" charset="0"/>
              <a:buChar char="•"/>
              <a:defRPr/>
            </a:pPr>
            <a:endParaRPr lang="en-US" sz="260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indent="-228600" defTabSz="914400" fontAlgn="auto">
              <a:lnSpc>
                <a:spcPct val="90000"/>
              </a:lnSpc>
              <a:spcBef>
                <a:spcPts val="0"/>
              </a:spcBef>
              <a:spcAft>
                <a:spcPts val="600"/>
              </a:spcAft>
              <a:buFont typeface="Arial" panose="020B0604020202020204" pitchFamily="34" charset="0"/>
              <a:buChar char="•"/>
              <a:defRPr/>
            </a:pPr>
            <a:r>
              <a:rPr lang="en-US" sz="26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The two-year bar contains two restrictions:</a:t>
            </a:r>
          </a:p>
          <a:p>
            <a:pPr marL="800100" lvl="1" indent="-228600" defTabSz="914400" fontAlgn="auto">
              <a:lnSpc>
                <a:spcPct val="90000"/>
              </a:lnSpc>
              <a:spcBef>
                <a:spcPts val="0"/>
              </a:spcBef>
              <a:spcAft>
                <a:spcPts val="600"/>
              </a:spcAft>
              <a:buClr>
                <a:schemeClr val="tx1"/>
              </a:buClr>
              <a:buFont typeface="Arial" panose="020B0604020202020204" pitchFamily="34" charset="0"/>
              <a:buChar char="•"/>
              <a:defRPr/>
            </a:pPr>
            <a:r>
              <a:rPr lang="en-US" sz="2600">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outerShdw blurRad="38100" dist="38100" dir="2700000" algn="tl">
                    <a:srgbClr val="000000">
                      <a:alpha val="43137"/>
                    </a:srgbClr>
                  </a:outerShdw>
                </a:effectLst>
              </a:rPr>
              <a:t>“Appear or Practice”</a:t>
            </a:r>
          </a:p>
          <a:p>
            <a:pPr marL="800100" lvl="1" indent="-228600" defTabSz="914400" fontAlgn="auto">
              <a:lnSpc>
                <a:spcPct val="90000"/>
              </a:lnSpc>
              <a:spcBef>
                <a:spcPts val="0"/>
              </a:spcBef>
              <a:spcAft>
                <a:spcPts val="600"/>
              </a:spcAft>
              <a:buClr>
                <a:schemeClr val="tx1"/>
              </a:buClr>
              <a:buFont typeface="Arial" panose="020B0604020202020204" pitchFamily="34" charset="0"/>
              <a:buChar char="•"/>
              <a:defRPr/>
            </a:pPr>
            <a:r>
              <a:rPr lang="en-US" sz="2600">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outerShdw blurRad="38100" dist="38100" dir="2700000" algn="tl">
                    <a:srgbClr val="000000">
                      <a:alpha val="43137"/>
                    </a:srgbClr>
                  </a:outerShdw>
                </a:effectLst>
              </a:rPr>
              <a:t>“Backroom Services”</a:t>
            </a:r>
          </a:p>
          <a:p>
            <a:pPr indent="-228600" defTabSz="914400" fontAlgn="auto">
              <a:lnSpc>
                <a:spcPct val="90000"/>
              </a:lnSpc>
              <a:spcBef>
                <a:spcPts val="0"/>
              </a:spcBef>
              <a:spcAft>
                <a:spcPts val="600"/>
              </a:spcAft>
              <a:buFont typeface="Arial" panose="020B0604020202020204" pitchFamily="34" charset="0"/>
              <a:buChar char="•"/>
              <a:defRPr/>
            </a:pPr>
            <a:endParaRPr lang="en-US" sz="260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indent="-228600" defTabSz="914400" fontAlgn="auto">
              <a:lnSpc>
                <a:spcPct val="90000"/>
              </a:lnSpc>
              <a:spcBef>
                <a:spcPts val="0"/>
              </a:spcBef>
              <a:spcAft>
                <a:spcPts val="600"/>
              </a:spcAft>
              <a:buFont typeface="Arial" panose="020B0604020202020204" pitchFamily="34" charset="0"/>
              <a:buChar char="•"/>
              <a:defRPr/>
            </a:pPr>
            <a:r>
              <a:rPr lang="en-US" sz="26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Both restrictions apply for two years immediately following your separation from State service</a:t>
            </a: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a:t>
            </a:r>
          </a:p>
          <a:p>
            <a:pPr marL="800100" lvl="1" indent="-228600" defTabSz="914400" fontAlgn="auto">
              <a:lnSpc>
                <a:spcPct val="90000"/>
              </a:lnSpc>
              <a:spcAft>
                <a:spcPts val="600"/>
              </a:spcAft>
              <a:buClr>
                <a:schemeClr val="bg2">
                  <a:lumMod val="60000"/>
                  <a:lumOff val="40000"/>
                </a:schemeClr>
              </a:buClr>
              <a:buFont typeface="Arial" panose="020B0604020202020204" pitchFamily="34" charset="0"/>
              <a:buChar char="•"/>
              <a:defRPr/>
            </a:pPr>
            <a:endPar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pic>
        <p:nvPicPr>
          <p:cNvPr id="7" name="Picture 2" descr="Upcoming Events | Visit the Empire State Plaza &amp; New York State Capitol">
            <a:extLst>
              <a:ext uri="{FF2B5EF4-FFF2-40B4-BE49-F238E27FC236}">
                <a16:creationId xmlns:a16="http://schemas.microsoft.com/office/drawing/2014/main" id="{781E3FAD-B715-4D62-BF6F-39DD64C579F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24640" r="35576" b="5893"/>
          <a:stretch/>
        </p:blipFill>
        <p:spPr bwMode="auto">
          <a:xfrm>
            <a:off x="20" y="10"/>
            <a:ext cx="4343380" cy="6857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BB757B-A3A8-4AD5-A6E8-8583B0E04F42}"/>
              </a:ext>
            </a:extLst>
          </p:cNvPr>
          <p:cNvPicPr>
            <a:picLocks noChangeAspect="1"/>
          </p:cNvPicPr>
          <p:nvPr/>
        </p:nvPicPr>
        <p:blipFill rotWithShape="1">
          <a:blip r:embed="rId3"/>
          <a:srcRect l="18723" r="21943" b="-1"/>
          <a:stretch/>
        </p:blipFill>
        <p:spPr>
          <a:xfrm>
            <a:off x="6096000" y="10"/>
            <a:ext cx="6096000" cy="6857990"/>
          </a:xfrm>
          <a:prstGeom prst="rect">
            <a:avLst/>
          </a:prstGeom>
        </p:spPr>
      </p:pic>
      <p:sp useBgFill="1">
        <p:nvSpPr>
          <p:cNvPr id="133129" name="Rectangle 133128">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21" name="Title 1"/>
          <p:cNvSpPr>
            <a:spLocks noGrp="1"/>
          </p:cNvSpPr>
          <p:nvPr>
            <p:ph type="title"/>
          </p:nvPr>
        </p:nvSpPr>
        <p:spPr>
          <a:xfrm>
            <a:off x="373744" y="301970"/>
            <a:ext cx="4854676" cy="1325563"/>
          </a:xfrm>
        </p:spPr>
        <p:txBody>
          <a:bodyPr vert="horz" lIns="91440" tIns="45720" rIns="91440" bIns="45720" rtlCol="0" anchor="ctr">
            <a:normAutofit/>
          </a:bodyPr>
          <a:lstStyle/>
          <a:p>
            <a:r>
              <a:rPr lang="en-US" sz="4200"/>
              <a:t>Appear or Practice Prohibition</a:t>
            </a:r>
          </a:p>
        </p:txBody>
      </p:sp>
      <p:sp>
        <p:nvSpPr>
          <p:cNvPr id="5" name="TextBox 4">
            <a:extLst>
              <a:ext uri="{FF2B5EF4-FFF2-40B4-BE49-F238E27FC236}">
                <a16:creationId xmlns:a16="http://schemas.microsoft.com/office/drawing/2014/main" id="{B5969B9A-2829-4955-9E5C-8145A9D1443B}"/>
              </a:ext>
            </a:extLst>
          </p:cNvPr>
          <p:cNvSpPr txBox="1"/>
          <p:nvPr/>
        </p:nvSpPr>
        <p:spPr>
          <a:xfrm>
            <a:off x="514643" y="1929503"/>
            <a:ext cx="4572877" cy="4351338"/>
          </a:xfrm>
          <a:prstGeom prst="rect">
            <a:avLst/>
          </a:prstGeom>
        </p:spPr>
        <p:txBody>
          <a:bodyPr vert="horz" lIns="91440" tIns="45720" rIns="91440" bIns="45720" rtlCol="0">
            <a:normAutofit/>
          </a:bodyPr>
          <a:lstStyle/>
          <a:p>
            <a:pPr marL="285750" indent="-228600" algn="just" defTabSz="914400" fontAlgn="auto">
              <a:lnSpc>
                <a:spcPct val="90000"/>
              </a:lnSpc>
              <a:spcAft>
                <a:spcPts val="1200"/>
              </a:spcAft>
              <a:buClr>
                <a:schemeClr val="bg2">
                  <a:lumMod val="40000"/>
                  <a:lumOff val="60000"/>
                </a:schemeClr>
              </a:buClr>
              <a:buFont typeface="Arial" panose="020B0604020202020204" pitchFamily="34" charset="0"/>
              <a:buChar char="•"/>
              <a:defRP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You may </a:t>
            </a:r>
            <a:r>
              <a:rPr lang="en-US" sz="2400">
                <a:solidFill>
                  <a:schemeClr val="accent5">
                    <a:lumMod val="40000"/>
                    <a:lumOff val="60000"/>
                  </a:schemeClr>
                </a:solidFill>
              </a:rPr>
              <a:t>not </a:t>
            </a:r>
            <a:r>
              <a:rPr lang="en-US" sz="2400" b="1">
                <a:solidFill>
                  <a:schemeClr val="accent5">
                    <a:lumMod val="40000"/>
                    <a:lumOff val="60000"/>
                  </a:schemeClr>
                </a:solidFill>
                <a:effectLst>
                  <a:outerShdw blurRad="38100" dist="38100" dir="2700000" algn="tl">
                    <a:srgbClr val="000000">
                      <a:alpha val="43137"/>
                    </a:srgbClr>
                  </a:outerShdw>
                </a:effectLst>
              </a:rPr>
              <a:t>appear</a:t>
            </a:r>
            <a:r>
              <a:rPr lang="en-US" sz="2400">
                <a:solidFill>
                  <a:schemeClr val="accent5">
                    <a:lumMod val="40000"/>
                    <a:lumOff val="60000"/>
                  </a:schemeClr>
                </a:solidFill>
              </a:rPr>
              <a:t> or </a:t>
            </a:r>
            <a:r>
              <a:rPr lang="en-US" sz="2400" b="1">
                <a:solidFill>
                  <a:schemeClr val="accent5">
                    <a:lumMod val="40000"/>
                    <a:lumOff val="60000"/>
                  </a:schemeClr>
                </a:solidFill>
                <a:effectLst>
                  <a:outerShdw blurRad="38100" dist="38100" dir="2700000" algn="tl">
                    <a:srgbClr val="000000">
                      <a:alpha val="43137"/>
                    </a:srgbClr>
                  </a:outerShdw>
                </a:effectLst>
              </a:rPr>
              <a:t>practice</a:t>
            </a:r>
            <a:r>
              <a:rPr lang="en-US" sz="2400">
                <a:solidFill>
                  <a:schemeClr val="accent5">
                    <a:lumMod val="40000"/>
                    <a:lumOff val="60000"/>
                  </a:schemeClr>
                </a:solidFill>
              </a:rPr>
              <a:t> </a:t>
            </a: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before your former agency for two years following your separation from State service.  </a:t>
            </a:r>
          </a:p>
          <a:p>
            <a:pPr marL="285750" indent="-228600" algn="just" defTabSz="914400" fontAlgn="auto">
              <a:lnSpc>
                <a:spcPct val="90000"/>
              </a:lnSpc>
              <a:spcAft>
                <a:spcPts val="1200"/>
              </a:spcAft>
              <a:buClr>
                <a:schemeClr val="bg2">
                  <a:lumMod val="40000"/>
                  <a:lumOff val="60000"/>
                </a:schemeClr>
              </a:buClr>
              <a:buFont typeface="Arial" panose="020B0604020202020204" pitchFamily="34" charset="0"/>
              <a:buChar char="•"/>
              <a:defRP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This prohibition applies to both paid and unpaid work.</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69" name="Title 1"/>
          <p:cNvSpPr>
            <a:spLocks noGrp="1"/>
          </p:cNvSpPr>
          <p:nvPr>
            <p:ph type="title"/>
          </p:nvPr>
        </p:nvSpPr>
        <p:spPr>
          <a:xfrm>
            <a:off x="4702628" y="365125"/>
            <a:ext cx="6651171" cy="1325563"/>
          </a:xfrm>
        </p:spPr>
        <p:txBody>
          <a:bodyPr vert="horz" lIns="91440" tIns="45720" rIns="91440" bIns="45720" rtlCol="0" anchor="ctr">
            <a:normAutofit/>
          </a:bodyPr>
          <a:lstStyle/>
          <a:p>
            <a:r>
              <a:rPr lang="en-US" sz="4200"/>
              <a:t>Backroom Services Prohibition</a:t>
            </a:r>
          </a:p>
        </p:txBody>
      </p:sp>
      <p:sp>
        <p:nvSpPr>
          <p:cNvPr id="6" name="TextBox 5">
            <a:extLst>
              <a:ext uri="{FF2B5EF4-FFF2-40B4-BE49-F238E27FC236}">
                <a16:creationId xmlns:a16="http://schemas.microsoft.com/office/drawing/2014/main" id="{56B87AA1-5AE4-431E-8095-F07EF2E4AABB}"/>
              </a:ext>
            </a:extLst>
          </p:cNvPr>
          <p:cNvSpPr txBox="1"/>
          <p:nvPr/>
        </p:nvSpPr>
        <p:spPr>
          <a:xfrm>
            <a:off x="4784270" y="1901825"/>
            <a:ext cx="6487886" cy="4351338"/>
          </a:xfrm>
          <a:prstGeom prst="rect">
            <a:avLst/>
          </a:prstGeom>
        </p:spPr>
        <p:txBody>
          <a:bodyPr vert="horz" lIns="91440" tIns="45720" rIns="91440" bIns="45720" rtlCol="0">
            <a:normAutofit/>
          </a:bodyPr>
          <a:lstStyle/>
          <a:p>
            <a:pPr marL="285750" indent="-285750" defTabSz="914400">
              <a:lnSpc>
                <a:spcPct val="90000"/>
              </a:lnSpc>
              <a:spcAft>
                <a:spcPts val="600"/>
              </a:spcAft>
              <a:buFont typeface="Arial" panose="020B0604020202020204" pitchFamily="34" charset="0"/>
              <a:buChar cha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You may not perform client services relating to a matter before your former agency, even if you don’t appear or practice before your former agency.  </a:t>
            </a:r>
          </a:p>
          <a:p>
            <a:pPr marL="285750" indent="-285750" defTabSz="914400">
              <a:lnSpc>
                <a:spcPct val="90000"/>
              </a:lnSpc>
              <a:spcAft>
                <a:spcPts val="600"/>
              </a:spcAft>
              <a:buFont typeface="Arial" panose="020B0604020202020204" pitchFamily="34" charset="0"/>
              <a:buChar char="•"/>
            </a:pPr>
            <a:endPar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marL="285750" indent="-285750" defTabSz="914400">
              <a:lnSpc>
                <a:spcPct val="90000"/>
              </a:lnSpc>
              <a:spcAft>
                <a:spcPts val="600"/>
              </a:spcAft>
              <a:buFont typeface="Arial" panose="020B0604020202020204" pitchFamily="34" charset="0"/>
              <a:buChar cha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This prohibition applies only to paid work. </a:t>
            </a:r>
          </a:p>
        </p:txBody>
      </p:sp>
      <p:pic>
        <p:nvPicPr>
          <p:cNvPr id="8" name="Picture 7" descr="A close-up of people shaking hands&#10;&#10;Description automatically generated with medium confidence">
            <a:extLst>
              <a:ext uri="{FF2B5EF4-FFF2-40B4-BE49-F238E27FC236}">
                <a16:creationId xmlns:a16="http://schemas.microsoft.com/office/drawing/2014/main" id="{A698B73E-873D-4567-8F90-10054CC59D9D}"/>
              </a:ext>
            </a:extLst>
          </p:cNvPr>
          <p:cNvPicPr>
            <a:picLocks noChangeAspect="1"/>
          </p:cNvPicPr>
          <p:nvPr/>
        </p:nvPicPr>
        <p:blipFill rotWithShape="1">
          <a:blip r:embed="rId3">
            <a:extLst>
              <a:ext uri="{28A0092B-C50C-407E-A947-70E740481C1C}">
                <a14:useLocalDpi xmlns:a14="http://schemas.microsoft.com/office/drawing/2010/main" val="0"/>
              </a:ext>
            </a:extLst>
          </a:blip>
          <a:srcRect l="24738" t="1" r="32987" b="-3"/>
          <a:stretch/>
        </p:blipFill>
        <p:spPr>
          <a:xfrm>
            <a:off x="0" y="0"/>
            <a:ext cx="4343380" cy="685799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outdoor, tree, sky, road&#10;&#10;Description automatically generated">
            <a:extLst>
              <a:ext uri="{FF2B5EF4-FFF2-40B4-BE49-F238E27FC236}">
                <a16:creationId xmlns:a16="http://schemas.microsoft.com/office/drawing/2014/main" id="{39DF6967-D96B-EA55-4D93-FF15F028C32D}"/>
              </a:ext>
            </a:extLst>
          </p:cNvPr>
          <p:cNvPicPr>
            <a:picLocks noChangeAspect="1"/>
          </p:cNvPicPr>
          <p:nvPr/>
        </p:nvPicPr>
        <p:blipFill rotWithShape="1">
          <a:blip r:embed="rId4">
            <a:extLst>
              <a:ext uri="{28A0092B-C50C-407E-A947-70E740481C1C}">
                <a14:useLocalDpi xmlns:a14="http://schemas.microsoft.com/office/drawing/2010/main" val="0"/>
              </a:ext>
            </a:extLst>
          </a:blip>
          <a:srcRect l="19192" r="21473" b="-1"/>
          <a:stretch/>
        </p:blipFill>
        <p:spPr>
          <a:xfrm>
            <a:off x="6096000" y="10"/>
            <a:ext cx="6096000" cy="6857990"/>
          </a:xfrm>
          <a:prstGeom prst="rect">
            <a:avLst/>
          </a:prstGeom>
        </p:spPr>
      </p:pic>
      <p:sp useBgFill="1">
        <p:nvSpPr>
          <p:cNvPr id="11" name="Rectangle 10">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206A5BC-CE17-1741-A348-69E92A1048EA}"/>
              </a:ext>
            </a:extLst>
          </p:cNvPr>
          <p:cNvSpPr txBox="1"/>
          <p:nvPr/>
        </p:nvSpPr>
        <p:spPr>
          <a:xfrm>
            <a:off x="234277" y="2021500"/>
            <a:ext cx="5273894" cy="4351338"/>
          </a:xfrm>
          <a:prstGeom prst="rect">
            <a:avLst/>
          </a:prstGeom>
        </p:spPr>
        <p:txBody>
          <a:bodyPr vert="horz" lIns="91440" tIns="45720" rIns="91440" bIns="45720" rtlCol="0">
            <a:normAutofit/>
          </a:bodyPr>
          <a:lstStyle/>
          <a:p>
            <a:pPr marL="285750" indent="-228600" algn="just" defTabSz="914400" fontAlgn="auto">
              <a:lnSpc>
                <a:spcPct val="90000"/>
              </a:lnSpc>
              <a:spcAft>
                <a:spcPts val="600"/>
              </a:spcAft>
              <a:buClr>
                <a:schemeClr val="tx1"/>
              </a:buClr>
              <a:buFont typeface="Arial" panose="020B0604020202020204" pitchFamily="34" charset="0"/>
              <a:buChar char="•"/>
              <a:defRP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Former Executive Chamber employees are </a:t>
            </a:r>
            <a:r>
              <a:rPr lang="en-US" sz="24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outerShdw blurRad="38100" dist="38100" dir="2700000" algn="tl">
                    <a:srgbClr val="000000">
                      <a:alpha val="43137"/>
                    </a:srgbClr>
                  </a:outerShdw>
                </a:effectLst>
              </a:rPr>
              <a:t>prohibited from appearing or practicing</a:t>
            </a: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 regardless of compensation - </a:t>
            </a:r>
            <a:r>
              <a:rPr lang="en-US" sz="24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outerShdw blurRad="38100" dist="38100" dir="2700000" algn="tl">
                    <a:srgbClr val="000000">
                      <a:alpha val="43137"/>
                    </a:srgbClr>
                  </a:outerShdw>
                </a:effectLst>
              </a:rPr>
              <a:t>before all State agencies</a:t>
            </a: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not just the Executive Chamber.</a:t>
            </a:r>
          </a:p>
          <a:p>
            <a:pPr marL="285750" indent="-228600" algn="just" defTabSz="914400" fontAlgn="auto">
              <a:lnSpc>
                <a:spcPct val="90000"/>
              </a:lnSpc>
              <a:spcAft>
                <a:spcPts val="600"/>
              </a:spcAft>
              <a:buClr>
                <a:schemeClr val="tx1"/>
              </a:buClr>
              <a:buFont typeface="Arial" panose="020B0604020202020204" pitchFamily="34" charset="0"/>
              <a:buChar char="•"/>
              <a:defRPr/>
            </a:pPr>
            <a:endPar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marL="285750" indent="-228600" algn="just" defTabSz="914400" fontAlgn="auto">
              <a:lnSpc>
                <a:spcPct val="90000"/>
              </a:lnSpc>
              <a:spcAft>
                <a:spcPts val="600"/>
              </a:spcAft>
              <a:buClr>
                <a:schemeClr val="tx1"/>
              </a:buClr>
              <a:buFont typeface="Arial" panose="020B0604020202020204" pitchFamily="34" charset="0"/>
              <a:buChar char="•"/>
              <a:defRP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They may, however, be paid to perform backroom services related to State agencies other than the Executive Chamber.</a:t>
            </a:r>
          </a:p>
        </p:txBody>
      </p:sp>
      <p:sp>
        <p:nvSpPr>
          <p:cNvPr id="9" name="TextBox 8">
            <a:extLst>
              <a:ext uri="{FF2B5EF4-FFF2-40B4-BE49-F238E27FC236}">
                <a16:creationId xmlns:a16="http://schemas.microsoft.com/office/drawing/2014/main" id="{400DD8F6-40FF-DBF8-F37E-F96240AE1CEB}"/>
              </a:ext>
            </a:extLst>
          </p:cNvPr>
          <p:cNvSpPr txBox="1"/>
          <p:nvPr/>
        </p:nvSpPr>
        <p:spPr>
          <a:xfrm>
            <a:off x="234277" y="410586"/>
            <a:ext cx="7037379" cy="1200329"/>
          </a:xfrm>
          <a:prstGeom prst="rect">
            <a:avLst/>
          </a:prstGeom>
          <a:noFill/>
        </p:spPr>
        <p:txBody>
          <a:bodyPr wrap="square">
            <a:spAutoFit/>
          </a:bodyPr>
          <a:lstStyle/>
          <a:p>
            <a:r>
              <a:rPr lang="en-US" sz="4000"/>
              <a:t>Special Two-Year Bar </a:t>
            </a:r>
          </a:p>
          <a:p>
            <a:r>
              <a:rPr lang="en-US" sz="3200" b="1">
                <a:solidFill>
                  <a:schemeClr val="accent6">
                    <a:lumMod val="60000"/>
                    <a:lumOff val="40000"/>
                  </a:schemeClr>
                </a:solidFill>
              </a:rPr>
              <a:t>Executive Chamber Employees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clothing, headdress, helmet, wooden&#10;&#10;Description automatically generated">
            <a:extLst>
              <a:ext uri="{FF2B5EF4-FFF2-40B4-BE49-F238E27FC236}">
                <a16:creationId xmlns:a16="http://schemas.microsoft.com/office/drawing/2014/main" id="{51D54871-7C25-48FD-90C3-5CE90F86DA42}"/>
              </a:ext>
            </a:extLst>
          </p:cNvPr>
          <p:cNvPicPr>
            <a:picLocks noChangeAspect="1"/>
          </p:cNvPicPr>
          <p:nvPr/>
        </p:nvPicPr>
        <p:blipFill rotWithShape="1">
          <a:blip r:embed="rId3">
            <a:extLst>
              <a:ext uri="{28A0092B-C50C-407E-A947-70E740481C1C}">
                <a14:useLocalDpi xmlns:a14="http://schemas.microsoft.com/office/drawing/2010/main" val="0"/>
              </a:ext>
            </a:extLst>
          </a:blip>
          <a:srcRect l="27141" r="3172" b="1"/>
          <a:stretch/>
        </p:blipFill>
        <p:spPr>
          <a:xfrm>
            <a:off x="4636008" y="10"/>
            <a:ext cx="7555992" cy="6857990"/>
          </a:xfrm>
          <a:prstGeom prst="rect">
            <a:avLst/>
          </a:prstGeom>
        </p:spPr>
      </p:pic>
      <p:sp useBgFill="1">
        <p:nvSpPr>
          <p:cNvPr id="139270" name="Rectangle 139269">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28A57E-5B53-44F5-A073-0FCC0CED47F9}"/>
              </a:ext>
            </a:extLst>
          </p:cNvPr>
          <p:cNvSpPr txBox="1"/>
          <p:nvPr/>
        </p:nvSpPr>
        <p:spPr>
          <a:xfrm>
            <a:off x="348178" y="1430928"/>
            <a:ext cx="3939652" cy="4351338"/>
          </a:xfrm>
          <a:prstGeom prst="rect">
            <a:avLst/>
          </a:prstGeom>
        </p:spPr>
        <p:txBody>
          <a:bodyPr vert="horz" lIns="91440" tIns="45720" rIns="91440" bIns="45720" rtlCol="0">
            <a:normAutofit/>
          </a:bodyPr>
          <a:lstStyle/>
          <a:p>
            <a:pPr algn="just" defTabSz="914400" fontAlgn="auto">
              <a:lnSpc>
                <a:spcPct val="90000"/>
              </a:lnSpc>
              <a:spcAft>
                <a:spcPts val="600"/>
              </a:spcAft>
              <a:buClr>
                <a:schemeClr val="bg2">
                  <a:lumMod val="40000"/>
                  <a:lumOff val="60000"/>
                </a:schemeClr>
              </a:buClr>
              <a:defRPr/>
            </a:pPr>
            <a:r>
              <a:rPr lang="en-US" sz="2400"/>
              <a:t>Once you leave State service you may never appear, practice, or render services before any State agency in relation to any matter you </a:t>
            </a:r>
            <a:r>
              <a:rPr lang="en-US" sz="2400" b="1">
                <a:solidFill>
                  <a:schemeClr val="accent5">
                    <a:lumMod val="40000"/>
                    <a:lumOff val="60000"/>
                  </a:schemeClr>
                </a:solidFill>
                <a:effectLst>
                  <a:outerShdw blurRad="38100" dist="38100" dir="2700000" algn="tl">
                    <a:srgbClr val="000000">
                      <a:alpha val="43137"/>
                    </a:srgbClr>
                  </a:outerShdw>
                </a:effectLst>
              </a:rPr>
              <a:t>personally participated in</a:t>
            </a:r>
            <a:r>
              <a:rPr lang="en-US" sz="2400" b="1">
                <a:effectLst>
                  <a:outerShdw blurRad="38100" dist="38100" dir="2700000" algn="tl">
                    <a:srgbClr val="000000">
                      <a:alpha val="43137"/>
                    </a:srgbClr>
                  </a:outerShdw>
                </a:effectLst>
              </a:rPr>
              <a:t>.</a:t>
            </a:r>
          </a:p>
          <a:p>
            <a:pPr marL="342900" indent="-228600" algn="just" defTabSz="914400">
              <a:lnSpc>
                <a:spcPct val="90000"/>
              </a:lnSpc>
              <a:spcAft>
                <a:spcPts val="600"/>
              </a:spcAft>
              <a:buClr>
                <a:schemeClr val="bg2">
                  <a:lumMod val="40000"/>
                  <a:lumOff val="60000"/>
                </a:schemeClr>
              </a:buClr>
              <a:buFont typeface="Arial" panose="020B0604020202020204" pitchFamily="34" charset="0"/>
              <a:buChar char="•"/>
              <a:defRPr/>
            </a:pPr>
            <a:r>
              <a:rPr lang="en-US" sz="2400"/>
              <a:t>Narrowly applied</a:t>
            </a:r>
          </a:p>
          <a:p>
            <a:pPr marL="342900" indent="-228600" algn="just" defTabSz="914400">
              <a:lnSpc>
                <a:spcPct val="90000"/>
              </a:lnSpc>
              <a:spcAft>
                <a:spcPts val="600"/>
              </a:spcAft>
              <a:buClr>
                <a:schemeClr val="bg2">
                  <a:lumMod val="40000"/>
                  <a:lumOff val="60000"/>
                </a:schemeClr>
              </a:buClr>
              <a:buFont typeface="Arial" panose="020B0604020202020204" pitchFamily="34" charset="0"/>
              <a:buChar char="•"/>
              <a:defRPr/>
            </a:pPr>
            <a:r>
              <a:rPr lang="en-US" sz="2400"/>
              <a:t>Situation specific</a:t>
            </a:r>
          </a:p>
          <a:p>
            <a:pPr marL="342900" indent="-228600" algn="just" defTabSz="914400">
              <a:lnSpc>
                <a:spcPct val="90000"/>
              </a:lnSpc>
              <a:spcAft>
                <a:spcPts val="600"/>
              </a:spcAft>
              <a:buClr>
                <a:schemeClr val="bg2">
                  <a:lumMod val="40000"/>
                  <a:lumOff val="60000"/>
                </a:schemeClr>
              </a:buClr>
              <a:buFont typeface="Arial" panose="020B0604020202020204" pitchFamily="34" charset="0"/>
              <a:buChar char="•"/>
              <a:defRPr/>
            </a:pPr>
            <a:r>
              <a:rPr lang="en-US" sz="2400"/>
              <a:t>Seek guidance</a:t>
            </a:r>
          </a:p>
        </p:txBody>
      </p:sp>
      <p:sp>
        <p:nvSpPr>
          <p:cNvPr id="11" name="TextBox 10">
            <a:extLst>
              <a:ext uri="{FF2B5EF4-FFF2-40B4-BE49-F238E27FC236}">
                <a16:creationId xmlns:a16="http://schemas.microsoft.com/office/drawing/2014/main" id="{1229A61F-E1DD-4B0B-80A2-B449CA7F8B54}"/>
              </a:ext>
            </a:extLst>
          </p:cNvPr>
          <p:cNvSpPr txBox="1"/>
          <p:nvPr/>
        </p:nvSpPr>
        <p:spPr>
          <a:xfrm>
            <a:off x="237376" y="273621"/>
            <a:ext cx="4636007" cy="1015663"/>
          </a:xfrm>
          <a:prstGeom prst="rect">
            <a:avLst/>
          </a:prstGeom>
          <a:noFill/>
        </p:spPr>
        <p:txBody>
          <a:bodyPr wrap="square">
            <a:spAutoFit/>
          </a:bodyPr>
          <a:lstStyle/>
          <a:p>
            <a:r>
              <a:rPr lang="en-US" sz="6000" b="1"/>
              <a:t>Lifetime Bar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BA1AA1D-8C28-CB1F-2F00-A9DAB744F916}"/>
              </a:ext>
            </a:extLst>
          </p:cNvPr>
          <p:cNvGraphicFramePr/>
          <p:nvPr>
            <p:extLst>
              <p:ext uri="{D42A27DB-BD31-4B8C-83A1-F6EECF244321}">
                <p14:modId xmlns:p14="http://schemas.microsoft.com/office/powerpoint/2010/main" val="1753322238"/>
              </p:ext>
            </p:extLst>
          </p:nvPr>
        </p:nvGraphicFramePr>
        <p:xfrm>
          <a:off x="3469064" y="791852"/>
          <a:ext cx="8351874" cy="6066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8DA16C5-8418-56E5-A28A-DCF498AB2F78}"/>
              </a:ext>
            </a:extLst>
          </p:cNvPr>
          <p:cNvSpPr txBox="1"/>
          <p:nvPr/>
        </p:nvSpPr>
        <p:spPr>
          <a:xfrm>
            <a:off x="3393441" y="330187"/>
            <a:ext cx="6824395" cy="923330"/>
          </a:xfrm>
          <a:prstGeom prst="rect">
            <a:avLst/>
          </a:prstGeom>
          <a:noFill/>
        </p:spPr>
        <p:txBody>
          <a:bodyPr wrap="square">
            <a:spAutoFit/>
          </a:bodyPr>
          <a:lstStyle/>
          <a:p>
            <a:pPr marL="0" lvl="0" indent="0" algn="l" defTabSz="488950">
              <a:lnSpc>
                <a:spcPct val="90000"/>
              </a:lnSpc>
              <a:spcBef>
                <a:spcPct val="0"/>
              </a:spcBef>
              <a:spcAft>
                <a:spcPct val="35000"/>
              </a:spcAft>
              <a:buNone/>
            </a:pPr>
            <a:r>
              <a:rPr lang="en-US" sz="2000" b="1" kern="1200"/>
              <a:t>The Commission will examine a non-exhaustive list of factors in considering whether it is the same specific case, proceeding, application or transaction, including:</a:t>
            </a:r>
          </a:p>
        </p:txBody>
      </p:sp>
      <p:sp>
        <p:nvSpPr>
          <p:cNvPr id="6" name="Title 1">
            <a:extLst>
              <a:ext uri="{FF2B5EF4-FFF2-40B4-BE49-F238E27FC236}">
                <a16:creationId xmlns:a16="http://schemas.microsoft.com/office/drawing/2014/main" id="{91E7CA5F-5448-7F46-45D6-8F0474D0E5D6}"/>
              </a:ext>
            </a:extLst>
          </p:cNvPr>
          <p:cNvSpPr>
            <a:spLocks noGrp="1"/>
          </p:cNvSpPr>
          <p:nvPr>
            <p:ph type="title"/>
          </p:nvPr>
        </p:nvSpPr>
        <p:spPr>
          <a:xfrm>
            <a:off x="150829" y="1115786"/>
            <a:ext cx="2714919" cy="4626428"/>
          </a:xfrm>
          <a:effectLst/>
        </p:spPr>
        <p:txBody>
          <a:bodyPr vert="horz" lIns="91440" tIns="45720" rIns="91440" bIns="45720" rtlCol="0" anchor="ctr">
            <a:normAutofit/>
          </a:bodyPr>
          <a:lstStyle/>
          <a:p>
            <a:pPr algn="r"/>
            <a:r>
              <a:rPr lang="en-US" sz="4000" b="1">
                <a:solidFill>
                  <a:schemeClr val="tx1">
                    <a:lumMod val="95000"/>
                  </a:schemeClr>
                </a:solidFill>
                <a:effectLst>
                  <a:outerShdw blurRad="38100" dist="38100" dir="2700000" algn="tl">
                    <a:srgbClr val="000000">
                      <a:alpha val="43137"/>
                    </a:srgbClr>
                  </a:outerShdw>
                </a:effectLst>
              </a:rPr>
              <a:t>Factors Considered for Lifetime Bar</a:t>
            </a:r>
          </a:p>
        </p:txBody>
      </p:sp>
    </p:spTree>
    <p:extLst>
      <p:ext uri="{BB962C8B-B14F-4D97-AF65-F5344CB8AC3E}">
        <p14:creationId xmlns:p14="http://schemas.microsoft.com/office/powerpoint/2010/main" val="979368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erson and person shaking hands&#10;&#10;Description automatically generated">
            <a:extLst>
              <a:ext uri="{FF2B5EF4-FFF2-40B4-BE49-F238E27FC236}">
                <a16:creationId xmlns:a16="http://schemas.microsoft.com/office/drawing/2014/main" id="{EA458832-C788-2E69-5682-D62ED784A9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510" t="1111" r="10748" b="-1112"/>
          <a:stretch/>
        </p:blipFill>
        <p:spPr>
          <a:xfrm>
            <a:off x="4636008" y="10"/>
            <a:ext cx="7555992" cy="6857990"/>
          </a:xfrm>
          <a:prstGeom prst="rect">
            <a:avLst/>
          </a:prstGeom>
        </p:spPr>
      </p:pic>
      <p:sp useBgFill="1">
        <p:nvSpPr>
          <p:cNvPr id="143371" name="Rectangle 143370">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03BBC3C-D806-46F8-A512-BA8EA1B85591}"/>
              </a:ext>
            </a:extLst>
          </p:cNvPr>
          <p:cNvSpPr txBox="1"/>
          <p:nvPr/>
        </p:nvSpPr>
        <p:spPr>
          <a:xfrm>
            <a:off x="160020" y="1937134"/>
            <a:ext cx="4335780" cy="4351338"/>
          </a:xfrm>
          <a:prstGeom prst="rect">
            <a:avLst/>
          </a:prstGeom>
        </p:spPr>
        <p:txBody>
          <a:bodyPr vert="horz" lIns="91440" tIns="45720" rIns="91440" bIns="45720" rtlCol="0">
            <a:noAutofit/>
          </a:bodyPr>
          <a:lstStyle/>
          <a:p>
            <a:pPr algn="just" defTabSz="914400" fontAlgn="auto">
              <a:lnSpc>
                <a:spcPct val="90000"/>
              </a:lnSpc>
              <a:spcAft>
                <a:spcPts val="1200"/>
              </a:spcAft>
              <a:buClr>
                <a:schemeClr val="bg2">
                  <a:lumMod val="40000"/>
                  <a:lumOff val="60000"/>
                </a:schemeClr>
              </a:buClr>
              <a:defRPr/>
            </a:pPr>
            <a:r>
              <a:rPr lang="en-US" sz="24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There are restrictions on if  and when you may negotiate future employment with an entity or individual that has a specific matter pending before you.</a:t>
            </a:r>
          </a:p>
          <a:p>
            <a:pPr algn="just" defTabSz="914400" fontAlgn="auto">
              <a:lnSpc>
                <a:spcPct val="90000"/>
              </a:lnSpc>
              <a:spcAft>
                <a:spcPts val="1200"/>
              </a:spcAft>
              <a:buClr>
                <a:schemeClr val="bg2">
                  <a:lumMod val="40000"/>
                  <a:lumOff val="60000"/>
                </a:schemeClr>
              </a:buClr>
              <a:defRPr/>
            </a:pPr>
            <a:r>
              <a:rPr lang="en-US" sz="24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You’ll have to engage in a 30 day </a:t>
            </a:r>
            <a:r>
              <a:rPr lang="en-US" sz="2400" b="1">
                <a:solidFill>
                  <a:schemeClr val="accent5">
                    <a:lumMod val="40000"/>
                    <a:lumOff val="60000"/>
                  </a:schemeClr>
                </a:solidFill>
              </a:rPr>
              <a:t>“cooling off” </a:t>
            </a:r>
            <a:r>
              <a:rPr lang="en-US" sz="24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period:  </a:t>
            </a:r>
          </a:p>
          <a:p>
            <a:pPr marL="342900" indent="-228600" algn="just" defTabSz="914400">
              <a:lnSpc>
                <a:spcPct val="90000"/>
              </a:lnSpc>
              <a:spcAft>
                <a:spcPts val="1200"/>
              </a:spcAft>
              <a:buClr>
                <a:schemeClr val="bg2">
                  <a:lumMod val="40000"/>
                  <a:lumOff val="60000"/>
                </a:schemeClr>
              </a:buClr>
              <a:buFont typeface="Arial" panose="020B0604020202020204" pitchFamily="34" charset="0"/>
              <a:buChar char="•"/>
              <a:defRPr/>
            </a:pPr>
            <a:r>
              <a:rPr lang="en-US" sz="24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Notify your agency of your intent to pursue job offer</a:t>
            </a:r>
          </a:p>
          <a:p>
            <a:pPr marL="342900" indent="-228600" algn="just" defTabSz="914400">
              <a:lnSpc>
                <a:spcPct val="90000"/>
              </a:lnSpc>
              <a:spcAft>
                <a:spcPts val="1200"/>
              </a:spcAft>
              <a:buClr>
                <a:schemeClr val="bg2">
                  <a:lumMod val="40000"/>
                  <a:lumOff val="60000"/>
                </a:schemeClr>
              </a:buClr>
              <a:buFont typeface="Arial" panose="020B0604020202020204" pitchFamily="34" charset="0"/>
              <a:buChar char="•"/>
              <a:defRPr/>
            </a:pPr>
            <a:r>
              <a:rPr lang="en-US" sz="24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Recuse yourself</a:t>
            </a:r>
          </a:p>
          <a:p>
            <a:pPr marL="342900" indent="-228600" algn="just" defTabSz="914400">
              <a:lnSpc>
                <a:spcPct val="90000"/>
              </a:lnSpc>
              <a:spcAft>
                <a:spcPts val="1200"/>
              </a:spcAft>
              <a:buClr>
                <a:schemeClr val="bg2">
                  <a:lumMod val="40000"/>
                  <a:lumOff val="60000"/>
                </a:schemeClr>
              </a:buClr>
              <a:buFont typeface="Arial" panose="020B0604020202020204" pitchFamily="34" charset="0"/>
              <a:buChar char="•"/>
              <a:defRPr/>
            </a:pPr>
            <a:r>
              <a:rPr lang="en-US" sz="24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Cease contact with entity</a:t>
            </a:r>
          </a:p>
        </p:txBody>
      </p:sp>
      <p:sp>
        <p:nvSpPr>
          <p:cNvPr id="4" name="TextBox 3">
            <a:extLst>
              <a:ext uri="{FF2B5EF4-FFF2-40B4-BE49-F238E27FC236}">
                <a16:creationId xmlns:a16="http://schemas.microsoft.com/office/drawing/2014/main" id="{AB1A3512-456C-EFE6-2F5D-1B7AD5B3FA77}"/>
              </a:ext>
            </a:extLst>
          </p:cNvPr>
          <p:cNvSpPr txBox="1"/>
          <p:nvPr/>
        </p:nvSpPr>
        <p:spPr>
          <a:xfrm>
            <a:off x="160020" y="259750"/>
            <a:ext cx="6141720" cy="1323439"/>
          </a:xfrm>
          <a:prstGeom prst="rect">
            <a:avLst/>
          </a:prstGeom>
          <a:noFill/>
        </p:spPr>
        <p:txBody>
          <a:bodyPr wrap="square">
            <a:spAutoFit/>
          </a:bodyPr>
          <a:lstStyle/>
          <a:p>
            <a:r>
              <a:rPr lang="en-US" sz="4000" b="1">
                <a:effectLst>
                  <a:outerShdw blurRad="38100" dist="38100" dir="2700000" algn="tl">
                    <a:srgbClr val="000000">
                      <a:alpha val="43137"/>
                    </a:srgbClr>
                  </a:outerShdw>
                </a:effectLst>
              </a:rPr>
              <a:t>Negotiating Future Employment</a:t>
            </a:r>
            <a:endParaRPr lang="en-US" sz="4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5ED954-FE9B-C5EC-089F-F9E9E717D9C0}"/>
              </a:ext>
            </a:extLst>
          </p:cNvPr>
          <p:cNvSpPr txBox="1"/>
          <p:nvPr/>
        </p:nvSpPr>
        <p:spPr>
          <a:xfrm>
            <a:off x="2209800" y="4464028"/>
            <a:ext cx="9144000" cy="1641490"/>
          </a:xfrm>
          <a:prstGeom prst="rect">
            <a:avLst/>
          </a:prstGeom>
        </p:spPr>
        <p:txBody>
          <a:bodyPr vert="horz" wrap="none" lIns="91440" tIns="45720" rIns="91440" bIns="45720" rtlCol="0" anchor="t">
            <a:normAutofit/>
          </a:bodyPr>
          <a:lstStyle/>
          <a:p>
            <a:pPr algn="r" defTabSz="914400">
              <a:lnSpc>
                <a:spcPct val="90000"/>
              </a:lnSpc>
              <a:spcBef>
                <a:spcPct val="0"/>
              </a:spcBef>
              <a:spcAft>
                <a:spcPts val="600"/>
              </a:spcAft>
            </a:pPr>
            <a:endParaRPr lang="en-US" sz="96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endParaRPr>
          </a:p>
        </p:txBody>
      </p:sp>
      <p:sp>
        <p:nvSpPr>
          <p:cNvPr id="3" name="Subtitle 2"/>
          <p:cNvSpPr>
            <a:spLocks noGrp="1"/>
          </p:cNvSpPr>
          <p:nvPr>
            <p:ph type="subTitle" idx="1"/>
          </p:nvPr>
        </p:nvSpPr>
        <p:spPr>
          <a:xfrm>
            <a:off x="2772309" y="5020133"/>
            <a:ext cx="9144000" cy="754025"/>
          </a:xfrm>
        </p:spPr>
        <p:txBody>
          <a:bodyPr vert="horz" lIns="91440" tIns="45720" rIns="91440" bIns="45720" rtlCol="0" anchor="b">
            <a:normAutofit/>
          </a:bodyPr>
          <a:lstStyle/>
          <a:p>
            <a:pPr fontAlgn="auto">
              <a:spcAft>
                <a:spcPts val="0"/>
              </a:spcAft>
              <a:buClr>
                <a:schemeClr val="bg2">
                  <a:lumMod val="40000"/>
                  <a:lumOff val="60000"/>
                </a:schemeClr>
              </a:buClr>
              <a:defRPr/>
            </a:pPr>
            <a:r>
              <a:rPr lang="en-US"/>
              <a:t>Public Service is a Public Trust</a:t>
            </a:r>
          </a:p>
        </p:txBody>
      </p:sp>
      <p:pic>
        <p:nvPicPr>
          <p:cNvPr id="6" name="Picture 5">
            <a:extLst>
              <a:ext uri="{FF2B5EF4-FFF2-40B4-BE49-F238E27FC236}">
                <a16:creationId xmlns:a16="http://schemas.microsoft.com/office/drawing/2014/main" id="{3FE8B499-FB41-412B-8734-768D3428536F}"/>
              </a:ext>
            </a:extLst>
          </p:cNvPr>
          <p:cNvPicPr>
            <a:picLocks noChangeAspect="1"/>
          </p:cNvPicPr>
          <p:nvPr/>
        </p:nvPicPr>
        <p:blipFill rotWithShape="1">
          <a:blip r:embed="rId3"/>
          <a:srcRect t="29716" b="13277"/>
          <a:stretch/>
        </p:blipFill>
        <p:spPr>
          <a:xfrm>
            <a:off x="0" y="0"/>
            <a:ext cx="12191980" cy="4952134"/>
          </a:xfrm>
          <a:prstGeom prst="rect">
            <a:avLst/>
          </a:prstGeom>
        </p:spPr>
      </p:pic>
      <p:sp>
        <p:nvSpPr>
          <p:cNvPr id="9" name="TextBox 8">
            <a:extLst>
              <a:ext uri="{FF2B5EF4-FFF2-40B4-BE49-F238E27FC236}">
                <a16:creationId xmlns:a16="http://schemas.microsoft.com/office/drawing/2014/main" id="{746E513C-03B4-4B72-BB8A-BB2C9A0C639E}"/>
              </a:ext>
            </a:extLst>
          </p:cNvPr>
          <p:cNvSpPr txBox="1"/>
          <p:nvPr/>
        </p:nvSpPr>
        <p:spPr>
          <a:xfrm>
            <a:off x="4592548" y="5774158"/>
            <a:ext cx="7323761" cy="701731"/>
          </a:xfrm>
          <a:prstGeom prst="rect">
            <a:avLst/>
          </a:prstGeom>
          <a:noFill/>
        </p:spPr>
        <p:txBody>
          <a:bodyPr wrap="square">
            <a:spAutoFit/>
          </a:bodyPr>
          <a:lstStyle/>
          <a:p>
            <a:pPr algn="r" defTabSz="914400">
              <a:lnSpc>
                <a:spcPct val="90000"/>
              </a:lnSpc>
              <a:spcBef>
                <a:spcPct val="0"/>
              </a:spcBef>
              <a:spcAft>
                <a:spcPts val="600"/>
              </a:spcAft>
            </a:pPr>
            <a:r>
              <a:rPr lang="en-US" sz="44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rPr>
              <a:t>Maintaining High Ethical Standards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81748517"/>
              </p:ext>
            </p:extLst>
          </p:nvPr>
        </p:nvGraphicFramePr>
        <p:xfrm>
          <a:off x="457200" y="1930174"/>
          <a:ext cx="11092543"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1397E0F-B9B2-D427-82E6-F9BF0D38E87F}"/>
              </a:ext>
            </a:extLst>
          </p:cNvPr>
          <p:cNvSpPr txBox="1"/>
          <p:nvPr/>
        </p:nvSpPr>
        <p:spPr>
          <a:xfrm>
            <a:off x="320040" y="226814"/>
            <a:ext cx="11628120" cy="1938992"/>
          </a:xfrm>
          <a:prstGeom prst="rect">
            <a:avLst/>
          </a:prstGeom>
          <a:noFill/>
        </p:spPr>
        <p:txBody>
          <a:bodyPr wrap="square">
            <a:spAutoFit/>
          </a:bodyPr>
          <a:lstStyle/>
          <a:p>
            <a:r>
              <a:rPr lang="en-US" sz="6000" b="1">
                <a:effectLst>
                  <a:outerShdw blurRad="38100" dist="38100" dir="2700000" algn="tl">
                    <a:srgbClr val="000000">
                      <a:alpha val="43137"/>
                    </a:srgbClr>
                  </a:outerShdw>
                </a:effectLst>
              </a:rPr>
              <a:t>Exemptions to Post-Employment Restrictions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0BA037-F746-7FEC-79D3-B254E7E3FE85}"/>
              </a:ext>
            </a:extLst>
          </p:cNvPr>
          <p:cNvPicPr>
            <a:picLocks noChangeAspect="1"/>
          </p:cNvPicPr>
          <p:nvPr/>
        </p:nvPicPr>
        <p:blipFill rotWithShape="1">
          <a:blip r:embed="rId3">
            <a:extLst>
              <a:ext uri="{28A0092B-C50C-407E-A947-70E740481C1C}">
                <a14:useLocalDpi xmlns:a14="http://schemas.microsoft.com/office/drawing/2010/main" val="0"/>
              </a:ext>
            </a:extLst>
          </a:blip>
          <a:srcRect t="47142" b="10225"/>
          <a:stretch/>
        </p:blipFill>
        <p:spPr>
          <a:xfrm>
            <a:off x="20" y="10"/>
            <a:ext cx="12191980" cy="3443533"/>
          </a:xfrm>
          <a:prstGeom prst="rect">
            <a:avLst/>
          </a:prstGeom>
        </p:spPr>
      </p:pic>
      <p:sp>
        <p:nvSpPr>
          <p:cNvPr id="10" name="TextBox 9">
            <a:extLst>
              <a:ext uri="{FF2B5EF4-FFF2-40B4-BE49-F238E27FC236}">
                <a16:creationId xmlns:a16="http://schemas.microsoft.com/office/drawing/2014/main" id="{DA7C3B24-15ED-BA1F-BD97-FE6BB86B42E7}"/>
              </a:ext>
            </a:extLst>
          </p:cNvPr>
          <p:cNvSpPr txBox="1"/>
          <p:nvPr/>
        </p:nvSpPr>
        <p:spPr>
          <a:xfrm>
            <a:off x="130629" y="4317207"/>
            <a:ext cx="11625942" cy="1015663"/>
          </a:xfrm>
          <a:prstGeom prst="rect">
            <a:avLst/>
          </a:prstGeom>
          <a:noFill/>
        </p:spPr>
        <p:txBody>
          <a:bodyPr wrap="square">
            <a:spAutoFit/>
          </a:bodyPr>
          <a:lstStyle/>
          <a:p>
            <a:pPr algn="r"/>
            <a:r>
              <a:rPr lang="en-US" sz="6000"/>
              <a:t>Financial Disclosure Statements</a:t>
            </a:r>
          </a:p>
        </p:txBody>
      </p:sp>
      <p:sp>
        <p:nvSpPr>
          <p:cNvPr id="12" name="TextBox 11">
            <a:extLst>
              <a:ext uri="{FF2B5EF4-FFF2-40B4-BE49-F238E27FC236}">
                <a16:creationId xmlns:a16="http://schemas.microsoft.com/office/drawing/2014/main" id="{0CF5AB88-A3BC-6F17-E9A3-4059652C5A58}"/>
              </a:ext>
            </a:extLst>
          </p:cNvPr>
          <p:cNvSpPr txBox="1"/>
          <p:nvPr/>
        </p:nvSpPr>
        <p:spPr>
          <a:xfrm>
            <a:off x="4811486" y="5478920"/>
            <a:ext cx="6945085" cy="707886"/>
          </a:xfrm>
          <a:prstGeom prst="rect">
            <a:avLst/>
          </a:prstGeom>
          <a:noFill/>
        </p:spPr>
        <p:txBody>
          <a:bodyPr wrap="square">
            <a:spAutoFit/>
          </a:bodyPr>
          <a:lstStyle/>
          <a:p>
            <a:pPr algn="r" fontAlgn="auto">
              <a:spcAft>
                <a:spcPts val="0"/>
              </a:spcAft>
              <a:buClr>
                <a:schemeClr val="bg2">
                  <a:lumMod val="40000"/>
                  <a:lumOff val="60000"/>
                </a:schemeClr>
              </a:buClr>
              <a:buFont typeface="Wingdings 3" charset="2"/>
              <a:buNone/>
              <a:defRPr/>
            </a:pPr>
            <a:r>
              <a:rPr lang="en-US" sz="2000">
                <a:solidFill>
                  <a:schemeClr val="tx1"/>
                </a:solidFill>
                <a:latin typeface="+mj-lt"/>
              </a:rPr>
              <a:t>What you need to know about filing an FDS</a:t>
            </a:r>
          </a:p>
          <a:p>
            <a:pPr algn="r" fontAlgn="auto">
              <a:spcAft>
                <a:spcPts val="0"/>
              </a:spcAft>
              <a:buClr>
                <a:schemeClr val="bg2">
                  <a:lumMod val="40000"/>
                  <a:lumOff val="60000"/>
                </a:schemeClr>
              </a:buClr>
              <a:buFont typeface="Wingdings 3" charset="2"/>
              <a:buNone/>
              <a:defRPr/>
            </a:pPr>
            <a:r>
              <a:rPr lang="en-US" sz="2000">
                <a:solidFill>
                  <a:schemeClr val="tx1"/>
                </a:solidFill>
                <a:latin typeface="+mj-lt"/>
              </a:rPr>
              <a:t>Public Officers Law § 73-a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Title 1"/>
          <p:cNvSpPr>
            <a:spLocks noGrp="1"/>
          </p:cNvSpPr>
          <p:nvPr>
            <p:ph type="title"/>
          </p:nvPr>
        </p:nvSpPr>
        <p:spPr>
          <a:xfrm>
            <a:off x="4702628" y="365125"/>
            <a:ext cx="6651171" cy="1325563"/>
          </a:xfrm>
        </p:spPr>
        <p:txBody>
          <a:bodyPr>
            <a:normAutofit/>
          </a:bodyPr>
          <a:lstStyle/>
          <a:p>
            <a:r>
              <a:rPr lang="en-US" sz="5000" b="1">
                <a:effectLst>
                  <a:outerShdw blurRad="38100" dist="38100" dir="2700000" algn="tl">
                    <a:srgbClr val="000000">
                      <a:alpha val="43137"/>
                    </a:srgbClr>
                  </a:outerShdw>
                </a:effectLst>
              </a:rPr>
              <a:t>Who is required to file?</a:t>
            </a:r>
          </a:p>
        </p:txBody>
      </p:sp>
      <p:sp>
        <p:nvSpPr>
          <p:cNvPr id="3" name="Content Placeholder 2"/>
          <p:cNvSpPr>
            <a:spLocks noGrp="1"/>
          </p:cNvSpPr>
          <p:nvPr>
            <p:ph idx="1"/>
          </p:nvPr>
        </p:nvSpPr>
        <p:spPr>
          <a:xfrm>
            <a:off x="4784270" y="1553482"/>
            <a:ext cx="6487886" cy="4351338"/>
          </a:xfrm>
        </p:spPr>
        <p:txBody>
          <a:bodyPr rtlCol="0">
            <a:normAutofit/>
          </a:bodyPr>
          <a:lstStyle/>
          <a:p>
            <a:pPr marL="0" indent="0" fontAlgn="auto">
              <a:spcAft>
                <a:spcPts val="0"/>
              </a:spcAft>
              <a:buClr>
                <a:schemeClr val="bg2">
                  <a:lumMod val="40000"/>
                  <a:lumOff val="60000"/>
                </a:schemeClr>
              </a:buClr>
              <a:buFont typeface="Wingdings 3" charset="2"/>
              <a:buNone/>
              <a:defRPr/>
            </a:pPr>
            <a:r>
              <a:rPr lang="en-US" sz="2400">
                <a:solidFill>
                  <a:schemeClr val="tx1"/>
                </a:solidFill>
              </a:rPr>
              <a:t>Officers, directors, members, and employees of any State agency, board, commission, council, public authority, public benefit corporation, or legislative employees who are: </a:t>
            </a:r>
          </a:p>
          <a:p>
            <a:pPr marL="0" indent="0" fontAlgn="auto">
              <a:spcAft>
                <a:spcPts val="0"/>
              </a:spcAft>
              <a:buClr>
                <a:schemeClr val="bg2">
                  <a:lumMod val="40000"/>
                  <a:lumOff val="60000"/>
                </a:schemeClr>
              </a:buClr>
              <a:buFont typeface="Wingdings 3" charset="2"/>
              <a:buNone/>
              <a:defRPr/>
            </a:pPr>
            <a:endParaRPr lang="en-US" sz="2400">
              <a:solidFill>
                <a:schemeClr val="tx1"/>
              </a:solidFill>
            </a:endParaRPr>
          </a:p>
          <a:p>
            <a:pPr lvl="1">
              <a:spcAft>
                <a:spcPts val="600"/>
              </a:spcAft>
              <a:buClr>
                <a:schemeClr val="bg2">
                  <a:lumMod val="40000"/>
                  <a:lumOff val="60000"/>
                </a:schemeClr>
              </a:buClr>
              <a:defRPr/>
            </a:pPr>
            <a:r>
              <a:rPr lang="en-US" b="1">
                <a:solidFill>
                  <a:schemeClr val="tx1"/>
                </a:solidFill>
                <a:effectLst>
                  <a:outerShdw blurRad="38100" dist="38100" dir="2700000" algn="tl">
                    <a:srgbClr val="000000">
                      <a:alpha val="43137"/>
                    </a:srgbClr>
                  </a:outerShdw>
                </a:effectLst>
              </a:rPr>
              <a:t>Policymakers</a:t>
            </a:r>
            <a:r>
              <a:rPr lang="en-US">
                <a:solidFill>
                  <a:schemeClr val="tx1"/>
                </a:solidFill>
              </a:rPr>
              <a:t> </a:t>
            </a:r>
            <a:endParaRPr lang="en-US" b="1">
              <a:solidFill>
                <a:schemeClr val="tx1"/>
              </a:solidFill>
            </a:endParaRPr>
          </a:p>
          <a:p>
            <a:pPr lvl="1">
              <a:spcAft>
                <a:spcPts val="600"/>
              </a:spcAft>
              <a:buClr>
                <a:schemeClr val="bg2">
                  <a:lumMod val="40000"/>
                  <a:lumOff val="60000"/>
                </a:schemeClr>
              </a:buClr>
              <a:defRPr/>
            </a:pPr>
            <a:r>
              <a:rPr lang="en-US" b="1">
                <a:solidFill>
                  <a:schemeClr val="tx1"/>
                </a:solidFill>
                <a:effectLst>
                  <a:outerShdw blurRad="38100" dist="38100" dir="2700000" algn="tl">
                    <a:srgbClr val="000000">
                      <a:alpha val="43137"/>
                    </a:srgbClr>
                  </a:outerShdw>
                </a:effectLst>
              </a:rPr>
              <a:t>Threshold Filers </a:t>
            </a:r>
          </a:p>
          <a:p>
            <a:pPr lvl="1">
              <a:spcAft>
                <a:spcPts val="600"/>
              </a:spcAft>
              <a:buClr>
                <a:schemeClr val="bg2">
                  <a:lumMod val="40000"/>
                  <a:lumOff val="60000"/>
                </a:schemeClr>
              </a:buClr>
              <a:defRPr/>
            </a:pPr>
            <a:r>
              <a:rPr lang="en-US" b="1">
                <a:solidFill>
                  <a:schemeClr val="tx1"/>
                </a:solidFill>
                <a:effectLst>
                  <a:outerShdw blurRad="38100" dist="38100" dir="2700000" algn="tl">
                    <a:srgbClr val="000000">
                      <a:alpha val="43137"/>
                    </a:srgbClr>
                  </a:outerShdw>
                </a:effectLst>
              </a:rPr>
              <a:t>Statewide Elected Officials and Legislators</a:t>
            </a:r>
            <a:endParaRPr lang="en-US">
              <a:solidFill>
                <a:schemeClr val="tx1"/>
              </a:solidFill>
            </a:endParaRPr>
          </a:p>
          <a:p>
            <a:pPr lvl="1">
              <a:spcAft>
                <a:spcPts val="600"/>
              </a:spcAft>
              <a:buClr>
                <a:schemeClr val="bg2">
                  <a:lumMod val="40000"/>
                  <a:lumOff val="60000"/>
                </a:schemeClr>
              </a:buClr>
              <a:defRPr/>
            </a:pPr>
            <a:r>
              <a:rPr lang="en-US" b="1">
                <a:solidFill>
                  <a:schemeClr val="tx1"/>
                </a:solidFill>
                <a:effectLst>
                  <a:outerShdw blurRad="38100" dist="38100" dir="2700000" algn="tl">
                    <a:srgbClr val="000000">
                      <a:alpha val="43137"/>
                    </a:srgbClr>
                  </a:outerShdw>
                </a:effectLst>
              </a:rPr>
              <a:t>Political Party Chairpersons</a:t>
            </a:r>
            <a:endParaRPr lang="en-US">
              <a:solidFill>
                <a:schemeClr val="tx1"/>
              </a:solidFill>
            </a:endParaRPr>
          </a:p>
          <a:p>
            <a:pPr fontAlgn="auto">
              <a:spcAft>
                <a:spcPts val="0"/>
              </a:spcAft>
              <a:buClr>
                <a:schemeClr val="bg2">
                  <a:lumMod val="40000"/>
                  <a:lumOff val="60000"/>
                </a:schemeClr>
              </a:buClr>
              <a:buFont typeface="Wingdings 3" charset="2"/>
              <a:buChar char=""/>
              <a:defRPr/>
            </a:pPr>
            <a:endParaRPr lang="en-US" sz="2000">
              <a:solidFill>
                <a:schemeClr val="tx1"/>
              </a:solidFill>
            </a:endParaRPr>
          </a:p>
        </p:txBody>
      </p:sp>
      <p:pic>
        <p:nvPicPr>
          <p:cNvPr id="4" name="Picture 3" descr="A group of people posing for a photo&#10;&#10;Description automatically generated">
            <a:extLst>
              <a:ext uri="{FF2B5EF4-FFF2-40B4-BE49-F238E27FC236}">
                <a16:creationId xmlns:a16="http://schemas.microsoft.com/office/drawing/2014/main" id="{3D2846D8-0E48-6AF8-CC5E-D8013A20E0C0}"/>
              </a:ext>
            </a:extLst>
          </p:cNvPr>
          <p:cNvPicPr>
            <a:picLocks noChangeAspect="1"/>
          </p:cNvPicPr>
          <p:nvPr/>
        </p:nvPicPr>
        <p:blipFill rotWithShape="1">
          <a:blip r:embed="rId3">
            <a:extLst>
              <a:ext uri="{28A0092B-C50C-407E-A947-70E740481C1C}">
                <a14:useLocalDpi xmlns:a14="http://schemas.microsoft.com/office/drawing/2010/main" val="0"/>
              </a:ext>
            </a:extLst>
          </a:blip>
          <a:srcRect l="23780" r="33944" b="-1"/>
          <a:stretch/>
        </p:blipFill>
        <p:spPr>
          <a:xfrm>
            <a:off x="20" y="10"/>
            <a:ext cx="4343380" cy="685799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8" descr="close up of hands holding a checkbook register and a pen"/>
          <p:cNvPicPr>
            <a:picLocks noChangeAspect="1" noChangeArrowheads="1"/>
          </p:cNvPicPr>
          <p:nvPr/>
        </p:nvPicPr>
        <p:blipFill rotWithShape="1">
          <a:blip r:embed="rId3"/>
          <a:srcRect r="5392"/>
          <a:stretch/>
        </p:blipFill>
        <p:spPr bwMode="auto">
          <a:xfrm>
            <a:off x="7552944" y="10"/>
            <a:ext cx="4639056" cy="6857990"/>
          </a:xfrm>
          <a:prstGeom prst="rect">
            <a:avLst/>
          </a:prstGeom>
        </p:spPr>
      </p:pic>
      <p:sp useBgFill="1">
        <p:nvSpPr>
          <p:cNvPr id="38918" name="Rectangle 38917">
            <a:extLst>
              <a:ext uri="{FF2B5EF4-FFF2-40B4-BE49-F238E27FC236}">
                <a16:creationId xmlns:a16="http://schemas.microsoft.com/office/drawing/2014/main" id="{97E60398-905F-436C-AB6F-00D742F62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25332" y="2252699"/>
            <a:ext cx="6079791" cy="4351338"/>
          </a:xfrm>
        </p:spPr>
        <p:txBody>
          <a:bodyPr rtlCol="0">
            <a:normAutofit/>
          </a:bodyPr>
          <a:lstStyle/>
          <a:p>
            <a:pPr marL="0" indent="0" fontAlgn="auto">
              <a:spcAft>
                <a:spcPts val="600"/>
              </a:spcAft>
              <a:buClr>
                <a:schemeClr val="bg2">
                  <a:lumMod val="40000"/>
                  <a:lumOff val="60000"/>
                </a:schemeClr>
              </a:buClr>
              <a:buFont typeface="Wingdings 3" charset="2"/>
              <a:buNone/>
              <a:defRPr/>
            </a:pPr>
            <a:r>
              <a:rPr lang="en-US" sz="3200"/>
              <a:t>The purpose of the FDS is to:</a:t>
            </a:r>
          </a:p>
          <a:p>
            <a:pPr lvl="1">
              <a:spcAft>
                <a:spcPts val="600"/>
              </a:spcAft>
              <a:buClr>
                <a:schemeClr val="bg2">
                  <a:lumMod val="40000"/>
                  <a:lumOff val="60000"/>
                </a:schemeClr>
              </a:buClr>
              <a:defRPr/>
            </a:pPr>
            <a:r>
              <a:rPr lang="en-US" sz="3200"/>
              <a:t>provide transparency </a:t>
            </a:r>
          </a:p>
          <a:p>
            <a:pPr lvl="1">
              <a:spcAft>
                <a:spcPts val="600"/>
              </a:spcAft>
              <a:buClr>
                <a:schemeClr val="bg2">
                  <a:lumMod val="40000"/>
                  <a:lumOff val="60000"/>
                </a:schemeClr>
              </a:buClr>
              <a:defRPr/>
            </a:pPr>
            <a:r>
              <a:rPr lang="en-US" sz="3200"/>
              <a:t>prevent conflicts of interest</a:t>
            </a:r>
          </a:p>
        </p:txBody>
      </p:sp>
      <p:sp>
        <p:nvSpPr>
          <p:cNvPr id="5" name="TextBox 4">
            <a:extLst>
              <a:ext uri="{FF2B5EF4-FFF2-40B4-BE49-F238E27FC236}">
                <a16:creationId xmlns:a16="http://schemas.microsoft.com/office/drawing/2014/main" id="{13F48C9C-A78A-12A6-0C4A-A74DB608F3A7}"/>
              </a:ext>
            </a:extLst>
          </p:cNvPr>
          <p:cNvSpPr txBox="1"/>
          <p:nvPr/>
        </p:nvSpPr>
        <p:spPr>
          <a:xfrm>
            <a:off x="325332" y="244411"/>
            <a:ext cx="7227612" cy="1754326"/>
          </a:xfrm>
          <a:prstGeom prst="rect">
            <a:avLst/>
          </a:prstGeom>
          <a:noFill/>
        </p:spPr>
        <p:txBody>
          <a:bodyPr wrap="square">
            <a:spAutoFit/>
          </a:bodyPr>
          <a:lstStyle/>
          <a:p>
            <a:r>
              <a:rPr lang="en-US" sz="5400" b="1">
                <a:effectLst>
                  <a:outerShdw blurRad="38100" dist="38100" dir="2700000" algn="tl">
                    <a:srgbClr val="000000">
                      <a:alpha val="43137"/>
                    </a:srgbClr>
                  </a:outerShdw>
                </a:effectLst>
              </a:rPr>
              <a:t>Why file Financial Disclosure Statements?</a:t>
            </a:r>
            <a:endParaRPr lang="en-US" sz="5400">
              <a:effectLst>
                <a:outerShdw blurRad="38100" dist="38100" dir="2700000" algn="tl">
                  <a:srgbClr val="000000">
                    <a:alpha val="43137"/>
                  </a:srgbClr>
                </a:outerShdw>
              </a:effectLs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Title 1"/>
          <p:cNvSpPr>
            <a:spLocks noGrp="1"/>
          </p:cNvSpPr>
          <p:nvPr>
            <p:ph type="title"/>
          </p:nvPr>
        </p:nvSpPr>
        <p:spPr>
          <a:xfrm>
            <a:off x="4669971" y="180068"/>
            <a:ext cx="6651171" cy="1325563"/>
          </a:xfrm>
        </p:spPr>
        <p:txBody>
          <a:bodyPr>
            <a:normAutofit/>
          </a:bodyPr>
          <a:lstStyle/>
          <a:p>
            <a:r>
              <a:rPr lang="en-US" b="1">
                <a:effectLst>
                  <a:outerShdw blurRad="38100" dist="38100" dir="2700000" algn="tl">
                    <a:srgbClr val="000000">
                      <a:alpha val="43137"/>
                    </a:srgbClr>
                  </a:outerShdw>
                </a:effectLst>
              </a:rPr>
              <a:t>What is disclosed?</a:t>
            </a:r>
          </a:p>
        </p:txBody>
      </p:sp>
      <p:sp>
        <p:nvSpPr>
          <p:cNvPr id="43010" name="Content Placeholder 2"/>
          <p:cNvSpPr>
            <a:spLocks noGrp="1"/>
          </p:cNvSpPr>
          <p:nvPr>
            <p:ph idx="1"/>
          </p:nvPr>
        </p:nvSpPr>
        <p:spPr>
          <a:xfrm>
            <a:off x="4950823" y="1505631"/>
            <a:ext cx="6487886" cy="4351338"/>
          </a:xfrm>
        </p:spPr>
        <p:txBody>
          <a:bodyPr>
            <a:normAutofit/>
          </a:bodyPr>
          <a:lstStyle/>
          <a:p>
            <a:pPr>
              <a:spcAft>
                <a:spcPts val="600"/>
              </a:spcAft>
            </a:pPr>
            <a:r>
              <a:rPr lang="en-US" sz="2600"/>
              <a:t>Positions of authority </a:t>
            </a:r>
          </a:p>
          <a:p>
            <a:pPr>
              <a:spcAft>
                <a:spcPts val="600"/>
              </a:spcAft>
            </a:pPr>
            <a:r>
              <a:rPr lang="en-US" sz="2600"/>
              <a:t>Business ownership</a:t>
            </a:r>
          </a:p>
          <a:p>
            <a:pPr>
              <a:spcAft>
                <a:spcPts val="600"/>
              </a:spcAft>
            </a:pPr>
            <a:r>
              <a:rPr lang="en-US" sz="2600"/>
              <a:t>Outside employment and income</a:t>
            </a:r>
          </a:p>
          <a:p>
            <a:pPr>
              <a:spcAft>
                <a:spcPts val="600"/>
              </a:spcAft>
            </a:pPr>
            <a:r>
              <a:rPr lang="en-US" sz="2600"/>
              <a:t>Financial interests, investments, securities, real property, and other assets</a:t>
            </a:r>
          </a:p>
          <a:p>
            <a:pPr>
              <a:spcAft>
                <a:spcPts val="600"/>
              </a:spcAft>
            </a:pPr>
            <a:r>
              <a:rPr lang="en-US" sz="2600"/>
              <a:t>Debts, liens, mortgages, and other financial obligations</a:t>
            </a:r>
          </a:p>
          <a:p>
            <a:pPr>
              <a:spcAft>
                <a:spcPts val="600"/>
              </a:spcAft>
            </a:pPr>
            <a:r>
              <a:rPr lang="en-US" sz="2600"/>
              <a:t>Certain gifts, honoraria, reimbursements, and other payments</a:t>
            </a:r>
          </a:p>
        </p:txBody>
      </p:sp>
      <p:pic>
        <p:nvPicPr>
          <p:cNvPr id="4" name="Picture 2" descr="Man in business suit examining a digital graph with a magnifying glass"/>
          <p:cNvPicPr>
            <a:picLocks noChangeAspect="1" noChangeArrowheads="1"/>
          </p:cNvPicPr>
          <p:nvPr/>
        </p:nvPicPr>
        <p:blipFill rotWithShape="1">
          <a:blip r:embed="rId3"/>
          <a:srcRect l="24047" r="35736"/>
          <a:stretch/>
        </p:blipFill>
        <p:spPr bwMode="auto">
          <a:xfrm>
            <a:off x="20" y="10"/>
            <a:ext cx="4343380" cy="6857990"/>
          </a:xfrm>
          <a:prstGeom prst="rect">
            <a:avLst/>
          </a:prstGeom>
          <a:solidFill>
            <a:srgbClr val="FFFFFF">
              <a:shade val="85000"/>
            </a:srgbClr>
          </a:solid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Title 1"/>
          <p:cNvSpPr>
            <a:spLocks noGrp="1"/>
          </p:cNvSpPr>
          <p:nvPr>
            <p:ph type="title"/>
          </p:nvPr>
        </p:nvSpPr>
        <p:spPr>
          <a:xfrm>
            <a:off x="514192" y="53294"/>
            <a:ext cx="10515600" cy="1325563"/>
          </a:xfrm>
        </p:spPr>
        <p:txBody>
          <a:bodyPr>
            <a:normAutofit/>
          </a:bodyPr>
          <a:lstStyle/>
          <a:p>
            <a:r>
              <a:rPr lang="en-US" sz="6000" b="1">
                <a:effectLst>
                  <a:outerShdw blurRad="38100" dist="38100" dir="2700000" algn="tl">
                    <a:srgbClr val="000000">
                      <a:alpha val="43137"/>
                    </a:srgbClr>
                  </a:outerShdw>
                </a:effectLst>
              </a:rPr>
              <a:t>When are the Filing Deadlines?</a:t>
            </a:r>
          </a:p>
        </p:txBody>
      </p:sp>
      <p:sp>
        <p:nvSpPr>
          <p:cNvPr id="9" name="TextBox 8"/>
          <p:cNvSpPr txBox="1"/>
          <p:nvPr/>
        </p:nvSpPr>
        <p:spPr>
          <a:xfrm>
            <a:off x="636176" y="1123721"/>
            <a:ext cx="9527555" cy="461665"/>
          </a:xfrm>
          <a:prstGeom prst="rect">
            <a:avLst/>
          </a:prstGeom>
          <a:noFill/>
          <a:ln w="38100">
            <a:noFill/>
          </a:ln>
        </p:spPr>
        <p:txBody>
          <a:bodyPr wrap="square">
            <a:spAutoFit/>
          </a:bodyPr>
          <a:lstStyle/>
          <a:p>
            <a:pPr fontAlgn="auto">
              <a:spcBef>
                <a:spcPts val="0"/>
              </a:spcBef>
              <a:spcAft>
                <a:spcPts val="0"/>
              </a:spcAft>
              <a:defRPr/>
            </a:pPr>
            <a:r>
              <a:rPr lang="en-US" sz="2400" b="1">
                <a:solidFill>
                  <a:schemeClr val="tx2">
                    <a:lumMod val="20000"/>
                    <a:lumOff val="80000"/>
                  </a:schemeClr>
                </a:solidFill>
                <a:latin typeface="+mn-lt"/>
                <a:cs typeface="+mn-cs"/>
              </a:rPr>
              <a:t>New filers generally have 30 days to file for the previous year.</a:t>
            </a:r>
          </a:p>
        </p:txBody>
      </p:sp>
      <p:sp>
        <p:nvSpPr>
          <p:cNvPr id="16" name="Rectangle 15">
            <a:extLst>
              <a:ext uri="{FF2B5EF4-FFF2-40B4-BE49-F238E27FC236}">
                <a16:creationId xmlns:a16="http://schemas.microsoft.com/office/drawing/2014/main" id="{735221C9-C198-E502-04CF-83150AC8C21D}"/>
              </a:ext>
            </a:extLst>
          </p:cNvPr>
          <p:cNvSpPr/>
          <p:nvPr/>
        </p:nvSpPr>
        <p:spPr>
          <a:xfrm>
            <a:off x="6349132" y="3131642"/>
            <a:ext cx="5122356" cy="30925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SUNY - The State University of New York">
            <a:extLst>
              <a:ext uri="{FF2B5EF4-FFF2-40B4-BE49-F238E27FC236}">
                <a16:creationId xmlns:a16="http://schemas.microsoft.com/office/drawing/2014/main" id="{B3812752-C420-9C2B-A8CE-2C5FF4642C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42"/>
          <a:stretch/>
        </p:blipFill>
        <p:spPr bwMode="auto">
          <a:xfrm>
            <a:off x="6498771" y="3332882"/>
            <a:ext cx="3351044" cy="17260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iversity Identity – The City University of New York">
            <a:extLst>
              <a:ext uri="{FF2B5EF4-FFF2-40B4-BE49-F238E27FC236}">
                <a16:creationId xmlns:a16="http://schemas.microsoft.com/office/drawing/2014/main" id="{8B567183-7CA0-594D-508A-495854E1FC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0" t="21171" b="11107"/>
          <a:stretch/>
        </p:blipFill>
        <p:spPr bwMode="auto">
          <a:xfrm>
            <a:off x="8284028" y="4615543"/>
            <a:ext cx="3059077" cy="13699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25D646C-E12F-51C9-D1CD-5F3F6DBADC2F}"/>
              </a:ext>
            </a:extLst>
          </p:cNvPr>
          <p:cNvSpPr txBox="1"/>
          <p:nvPr/>
        </p:nvSpPr>
        <p:spPr>
          <a:xfrm>
            <a:off x="6233963" y="1791874"/>
            <a:ext cx="4717100" cy="769441"/>
          </a:xfrm>
          <a:prstGeom prst="rect">
            <a:avLst/>
          </a:prstGeom>
          <a:noFill/>
        </p:spPr>
        <p:txBody>
          <a:bodyPr wrap="square">
            <a:spAutoFit/>
          </a:bodyPr>
          <a:lstStyle/>
          <a:p>
            <a:pPr fontAlgn="auto">
              <a:spcAft>
                <a:spcPts val="0"/>
              </a:spcAft>
              <a:buClr>
                <a:schemeClr val="bg2">
                  <a:lumMod val="40000"/>
                  <a:lumOff val="60000"/>
                </a:schemeClr>
              </a:buClr>
              <a:buFont typeface="Wingdings 3" charset="2"/>
              <a:buNone/>
              <a:defRPr/>
            </a:pPr>
            <a:r>
              <a:rPr lang="en-US" sz="4400" b="1">
                <a:solidFill>
                  <a:schemeClr val="accent6">
                    <a:lumMod val="40000"/>
                    <a:lumOff val="60000"/>
                  </a:schemeClr>
                </a:solidFill>
                <a:effectLst>
                  <a:outerShdw blurRad="38100" dist="38100" dir="2700000" algn="tl">
                    <a:srgbClr val="000000">
                      <a:alpha val="43137"/>
                    </a:srgbClr>
                  </a:outerShdw>
                </a:effectLst>
              </a:rPr>
              <a:t>November 15</a:t>
            </a:r>
            <a:r>
              <a:rPr lang="en-US" sz="4400" b="1" baseline="30000">
                <a:solidFill>
                  <a:schemeClr val="accent6">
                    <a:lumMod val="40000"/>
                    <a:lumOff val="60000"/>
                  </a:schemeClr>
                </a:solidFill>
                <a:effectLst>
                  <a:outerShdw blurRad="38100" dist="38100" dir="2700000" algn="tl">
                    <a:srgbClr val="000000">
                      <a:alpha val="43137"/>
                    </a:srgbClr>
                  </a:outerShdw>
                </a:effectLst>
              </a:rPr>
              <a:t>th</a:t>
            </a:r>
            <a:r>
              <a:rPr lang="en-US" sz="4400" b="1">
                <a:solidFill>
                  <a:schemeClr val="accent6">
                    <a:lumMod val="40000"/>
                    <a:lumOff val="60000"/>
                  </a:schemeClr>
                </a:solidFill>
                <a:effectLst>
                  <a:outerShdw blurRad="38100" dist="38100" dir="2700000" algn="tl">
                    <a:srgbClr val="000000">
                      <a:alpha val="43137"/>
                    </a:srgbClr>
                  </a:outerShdw>
                </a:effectLst>
              </a:rPr>
              <a:t> </a:t>
            </a:r>
          </a:p>
        </p:txBody>
      </p:sp>
      <p:sp>
        <p:nvSpPr>
          <p:cNvPr id="13" name="TextBox 12">
            <a:extLst>
              <a:ext uri="{FF2B5EF4-FFF2-40B4-BE49-F238E27FC236}">
                <a16:creationId xmlns:a16="http://schemas.microsoft.com/office/drawing/2014/main" id="{0D562DCC-8302-1217-D29E-998E71B95309}"/>
              </a:ext>
            </a:extLst>
          </p:cNvPr>
          <p:cNvSpPr txBox="1"/>
          <p:nvPr/>
        </p:nvSpPr>
        <p:spPr>
          <a:xfrm>
            <a:off x="715902" y="1791874"/>
            <a:ext cx="4192982" cy="769441"/>
          </a:xfrm>
          <a:prstGeom prst="rect">
            <a:avLst/>
          </a:prstGeom>
          <a:noFill/>
        </p:spPr>
        <p:txBody>
          <a:bodyPr wrap="square">
            <a:spAutoFit/>
          </a:bodyPr>
          <a:lstStyle/>
          <a:p>
            <a:pPr fontAlgn="auto">
              <a:spcAft>
                <a:spcPts val="0"/>
              </a:spcAft>
              <a:buClr>
                <a:schemeClr val="bg2">
                  <a:lumMod val="40000"/>
                  <a:lumOff val="60000"/>
                </a:schemeClr>
              </a:buClr>
              <a:buFont typeface="Wingdings 3" charset="2"/>
              <a:buNone/>
              <a:defRPr/>
            </a:pPr>
            <a:r>
              <a:rPr lang="en-US" sz="4400" b="1">
                <a:solidFill>
                  <a:schemeClr val="accent6">
                    <a:lumMod val="40000"/>
                    <a:lumOff val="60000"/>
                  </a:schemeClr>
                </a:solidFill>
                <a:effectLst>
                  <a:outerShdw blurRad="38100" dist="38100" dir="2700000" algn="tl">
                    <a:srgbClr val="000000">
                      <a:alpha val="43137"/>
                    </a:srgbClr>
                  </a:outerShdw>
                </a:effectLst>
              </a:rPr>
              <a:t>May 15</a:t>
            </a:r>
            <a:r>
              <a:rPr lang="en-US" sz="4400" b="1" baseline="30000">
                <a:solidFill>
                  <a:schemeClr val="accent6">
                    <a:lumMod val="40000"/>
                    <a:lumOff val="60000"/>
                  </a:schemeClr>
                </a:solidFill>
                <a:effectLst>
                  <a:outerShdw blurRad="38100" dist="38100" dir="2700000" algn="tl">
                    <a:srgbClr val="000000">
                      <a:alpha val="43137"/>
                    </a:srgbClr>
                  </a:outerShdw>
                </a:effectLst>
              </a:rPr>
              <a:t>th</a:t>
            </a:r>
            <a:r>
              <a:rPr lang="en-US" sz="4400" b="1">
                <a:solidFill>
                  <a:schemeClr val="accent6">
                    <a:lumMod val="40000"/>
                    <a:lumOff val="60000"/>
                  </a:schemeClr>
                </a:solidFill>
                <a:effectLst>
                  <a:outerShdw blurRad="38100" dist="38100" dir="2700000" algn="tl">
                    <a:srgbClr val="000000">
                      <a:alpha val="43137"/>
                    </a:srgbClr>
                  </a:outerShdw>
                </a:effectLst>
              </a:rPr>
              <a:t> </a:t>
            </a:r>
          </a:p>
        </p:txBody>
      </p:sp>
      <p:pic>
        <p:nvPicPr>
          <p:cNvPr id="15" name="Picture 14" descr="A group of people posing for a photo&#10;&#10;Description automatically generated">
            <a:extLst>
              <a:ext uri="{FF2B5EF4-FFF2-40B4-BE49-F238E27FC236}">
                <a16:creationId xmlns:a16="http://schemas.microsoft.com/office/drawing/2014/main" id="{06ED3770-7267-DC77-E444-98D89CF49A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361" y="3131642"/>
            <a:ext cx="4643002" cy="3092586"/>
          </a:xfrm>
          <a:prstGeom prst="rect">
            <a:avLst/>
          </a:prstGeom>
        </p:spPr>
      </p:pic>
      <p:sp>
        <p:nvSpPr>
          <p:cNvPr id="3" name="TextBox 2">
            <a:extLst>
              <a:ext uri="{FF2B5EF4-FFF2-40B4-BE49-F238E27FC236}">
                <a16:creationId xmlns:a16="http://schemas.microsoft.com/office/drawing/2014/main" id="{D0A32647-3777-843C-3535-39B5B0704F94}"/>
              </a:ext>
            </a:extLst>
          </p:cNvPr>
          <p:cNvSpPr txBox="1"/>
          <p:nvPr/>
        </p:nvSpPr>
        <p:spPr>
          <a:xfrm>
            <a:off x="735822" y="2524429"/>
            <a:ext cx="4866081" cy="461665"/>
          </a:xfrm>
          <a:prstGeom prst="rect">
            <a:avLst/>
          </a:prstGeom>
          <a:noFill/>
        </p:spPr>
        <p:txBody>
          <a:bodyPr wrap="square">
            <a:spAutoFit/>
          </a:bodyPr>
          <a:lstStyle/>
          <a:p>
            <a:pPr marL="0" indent="0" fontAlgn="auto">
              <a:spcAft>
                <a:spcPts val="0"/>
              </a:spcAft>
              <a:buClr>
                <a:schemeClr val="bg2">
                  <a:lumMod val="40000"/>
                  <a:lumOff val="60000"/>
                </a:schemeClr>
              </a:buClr>
              <a:buFont typeface="Wingdings 3" charset="2"/>
              <a:buNone/>
              <a:defRPr/>
            </a:pPr>
            <a:r>
              <a:rPr lang="en-US" sz="2400" b="1">
                <a:solidFill>
                  <a:schemeClr val="tx1"/>
                </a:solidFill>
                <a:effectLst>
                  <a:outerShdw blurRad="38100" dist="38100" dir="2700000" algn="tl">
                    <a:srgbClr val="000000">
                      <a:alpha val="43137"/>
                    </a:srgbClr>
                  </a:outerShdw>
                </a:effectLst>
              </a:rPr>
              <a:t>Most State Officers and Employees</a:t>
            </a:r>
          </a:p>
        </p:txBody>
      </p:sp>
      <p:sp>
        <p:nvSpPr>
          <p:cNvPr id="7" name="TextBox 6">
            <a:extLst>
              <a:ext uri="{FF2B5EF4-FFF2-40B4-BE49-F238E27FC236}">
                <a16:creationId xmlns:a16="http://schemas.microsoft.com/office/drawing/2014/main" id="{868E995F-BE51-C950-BACC-845C0B3D2E7B}"/>
              </a:ext>
            </a:extLst>
          </p:cNvPr>
          <p:cNvSpPr txBox="1"/>
          <p:nvPr/>
        </p:nvSpPr>
        <p:spPr>
          <a:xfrm>
            <a:off x="6233963" y="2524429"/>
            <a:ext cx="6017403" cy="461665"/>
          </a:xfrm>
          <a:prstGeom prst="rect">
            <a:avLst/>
          </a:prstGeom>
          <a:noFill/>
        </p:spPr>
        <p:txBody>
          <a:bodyPr wrap="square">
            <a:spAutoFit/>
          </a:bodyPr>
          <a:lstStyle/>
          <a:p>
            <a:pPr marL="0" indent="0" fontAlgn="auto">
              <a:spcAft>
                <a:spcPts val="0"/>
              </a:spcAft>
              <a:buClr>
                <a:schemeClr val="bg2">
                  <a:lumMod val="40000"/>
                  <a:lumOff val="60000"/>
                </a:schemeClr>
              </a:buClr>
              <a:buFont typeface="Wingdings 3" charset="2"/>
              <a:buNone/>
              <a:defRPr/>
            </a:pPr>
            <a:r>
              <a:rPr lang="en-US" sz="2400" b="1">
                <a:solidFill>
                  <a:schemeClr val="tx1"/>
                </a:solidFill>
                <a:effectLst>
                  <a:outerShdw blurRad="38100" dist="38100" dir="2700000" algn="tl">
                    <a:srgbClr val="000000">
                      <a:alpha val="43137"/>
                    </a:srgbClr>
                  </a:outerShdw>
                </a:effectLst>
              </a:rPr>
              <a:t>SUNY &amp; CUNY Academic Filers (Professors)</a:t>
            </a:r>
            <a:endParaRPr lang="en-US" sz="2400" b="1">
              <a:solidFill>
                <a:schemeClr val="tx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7" name="Picture 3"/>
          <p:cNvPicPr>
            <a:picLocks noChangeAspect="1"/>
          </p:cNvPicPr>
          <p:nvPr/>
        </p:nvPicPr>
        <p:blipFill rotWithShape="1">
          <a:blip r:embed="rId3"/>
          <a:srcRect l="23404" r="9929"/>
          <a:stretch/>
        </p:blipFill>
        <p:spPr bwMode="auto">
          <a:xfrm>
            <a:off x="6096000" y="10"/>
            <a:ext cx="6096000" cy="6857990"/>
          </a:xfrm>
          <a:prstGeom prst="rect">
            <a:avLst/>
          </a:prstGeom>
          <a:noFill/>
        </p:spPr>
      </p:pic>
      <p:sp useBgFill="1">
        <p:nvSpPr>
          <p:cNvPr id="47112" name="Rectangle 47111">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5" name="Title 1"/>
          <p:cNvSpPr>
            <a:spLocks noGrp="1"/>
          </p:cNvSpPr>
          <p:nvPr>
            <p:ph type="title"/>
          </p:nvPr>
        </p:nvSpPr>
        <p:spPr>
          <a:xfrm>
            <a:off x="217715" y="250031"/>
            <a:ext cx="4854676" cy="1325563"/>
          </a:xfrm>
        </p:spPr>
        <p:txBody>
          <a:bodyPr>
            <a:normAutofit/>
          </a:bodyPr>
          <a:lstStyle/>
          <a:p>
            <a:r>
              <a:rPr lang="en-US" sz="5000"/>
              <a:t>Privacy Concerns</a:t>
            </a:r>
          </a:p>
        </p:txBody>
      </p:sp>
      <p:sp>
        <p:nvSpPr>
          <p:cNvPr id="4" name="TextBox 3">
            <a:extLst>
              <a:ext uri="{FF2B5EF4-FFF2-40B4-BE49-F238E27FC236}">
                <a16:creationId xmlns:a16="http://schemas.microsoft.com/office/drawing/2014/main" id="{44AAE2C9-EE03-6C88-2319-870F3A7E1CD2}"/>
              </a:ext>
            </a:extLst>
          </p:cNvPr>
          <p:cNvSpPr txBox="1"/>
          <p:nvPr/>
        </p:nvSpPr>
        <p:spPr>
          <a:xfrm>
            <a:off x="405318" y="1934482"/>
            <a:ext cx="5178878" cy="2831544"/>
          </a:xfrm>
          <a:prstGeom prst="rect">
            <a:avLst/>
          </a:prstGeom>
          <a:noFill/>
        </p:spPr>
        <p:txBody>
          <a:bodyPr wrap="square">
            <a:spAutoFit/>
          </a:bodyPr>
          <a:lstStyle/>
          <a:p>
            <a:pPr marL="0" indent="0" fontAlgn="auto">
              <a:spcAft>
                <a:spcPts val="0"/>
              </a:spcAft>
              <a:buClr>
                <a:schemeClr val="bg2">
                  <a:lumMod val="40000"/>
                  <a:lumOff val="60000"/>
                </a:schemeClr>
              </a:buClr>
              <a:buFont typeface="Wingdings 3" charset="2"/>
              <a:buNone/>
              <a:defRPr/>
            </a:pPr>
            <a:r>
              <a:rPr lang="en-US" sz="2400" b="1"/>
              <a:t>If an FDS is requested:</a:t>
            </a:r>
          </a:p>
          <a:p>
            <a:pPr marL="0" indent="0" fontAlgn="auto">
              <a:spcAft>
                <a:spcPts val="0"/>
              </a:spcAft>
              <a:buClr>
                <a:schemeClr val="bg2">
                  <a:lumMod val="40000"/>
                  <a:lumOff val="60000"/>
                </a:schemeClr>
              </a:buClr>
              <a:buFont typeface="Wingdings 3" charset="2"/>
              <a:buNone/>
              <a:defRPr/>
            </a:pPr>
            <a:endParaRPr lang="en-US" sz="2400"/>
          </a:p>
          <a:p>
            <a:pPr marL="285750" indent="-285750" fontAlgn="auto">
              <a:spcAft>
                <a:spcPts val="600"/>
              </a:spcAft>
              <a:buClr>
                <a:schemeClr val="bg2">
                  <a:lumMod val="40000"/>
                  <a:lumOff val="60000"/>
                </a:schemeClr>
              </a:buClr>
              <a:buFont typeface="Arial" panose="020B0604020202020204" pitchFamily="34" charset="0"/>
              <a:buChar char="•"/>
              <a:defRPr/>
            </a:pPr>
            <a:r>
              <a:rPr lang="en-US" sz="2400"/>
              <a:t>The name of any minor child is automatically redacted</a:t>
            </a:r>
          </a:p>
          <a:p>
            <a:pPr marL="285750" indent="-285750" fontAlgn="auto">
              <a:spcAft>
                <a:spcPts val="600"/>
              </a:spcAft>
              <a:buClr>
                <a:schemeClr val="bg2">
                  <a:lumMod val="40000"/>
                  <a:lumOff val="60000"/>
                </a:schemeClr>
              </a:buClr>
              <a:buFont typeface="Arial" panose="020B0604020202020204" pitchFamily="34" charset="0"/>
              <a:buChar char="•"/>
              <a:defRPr/>
            </a:pPr>
            <a:r>
              <a:rPr lang="en-US" sz="2400"/>
              <a:t>Home addresses are redacted</a:t>
            </a:r>
          </a:p>
          <a:p>
            <a:pPr marL="285750" indent="-285750" fontAlgn="auto">
              <a:spcAft>
                <a:spcPts val="600"/>
              </a:spcAft>
              <a:buClr>
                <a:schemeClr val="bg2">
                  <a:lumMod val="40000"/>
                  <a:lumOff val="60000"/>
                </a:schemeClr>
              </a:buClr>
              <a:buFont typeface="Arial" panose="020B0604020202020204" pitchFamily="34" charset="0"/>
              <a:buChar char="•"/>
              <a:defRPr/>
            </a:pPr>
            <a:r>
              <a:rPr lang="en-US" sz="2400"/>
              <a:t>Specific location of real property is obscured</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Title 1"/>
          <p:cNvSpPr>
            <a:spLocks noGrp="1"/>
          </p:cNvSpPr>
          <p:nvPr>
            <p:ph type="title"/>
          </p:nvPr>
        </p:nvSpPr>
        <p:spPr>
          <a:xfrm>
            <a:off x="315686" y="136525"/>
            <a:ext cx="10515600" cy="1325563"/>
          </a:xfrm>
        </p:spPr>
        <p:txBody>
          <a:bodyPr/>
          <a:lstStyle/>
          <a:p>
            <a:r>
              <a:rPr lang="en-US"/>
              <a:t>Options Available to Filers</a:t>
            </a:r>
          </a:p>
        </p:txBody>
      </p:sp>
      <p:graphicFrame>
        <p:nvGraphicFramePr>
          <p:cNvPr id="2" name="Content Placeholder 1">
            <a:extLst>
              <a:ext uri="{FF2B5EF4-FFF2-40B4-BE49-F238E27FC236}">
                <a16:creationId xmlns:a16="http://schemas.microsoft.com/office/drawing/2014/main" id="{4AB442E0-00E1-6FF7-6917-E3573467CF72}"/>
              </a:ext>
            </a:extLst>
          </p:cNvPr>
          <p:cNvGraphicFramePr>
            <a:graphicFrameLocks noGrp="1"/>
          </p:cNvGraphicFramePr>
          <p:nvPr>
            <p:ph idx="1"/>
            <p:extLst>
              <p:ext uri="{D42A27DB-BD31-4B8C-83A1-F6EECF244321}">
                <p14:modId xmlns:p14="http://schemas.microsoft.com/office/powerpoint/2010/main" val="1849453891"/>
              </p:ext>
            </p:extLst>
          </p:nvPr>
        </p:nvGraphicFramePr>
        <p:xfrm>
          <a:off x="4615542" y="1613578"/>
          <a:ext cx="7576457" cy="4787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342B08E-73F1-BC6D-ABA2-360B4CFB3975}"/>
              </a:ext>
            </a:extLst>
          </p:cNvPr>
          <p:cNvSpPr txBox="1"/>
          <p:nvPr/>
        </p:nvSpPr>
        <p:spPr>
          <a:xfrm>
            <a:off x="436461" y="1837682"/>
            <a:ext cx="4745139" cy="523220"/>
          </a:xfrm>
          <a:prstGeom prst="rect">
            <a:avLst/>
          </a:prstGeom>
          <a:noFill/>
          <a:ln w="38100">
            <a:noFill/>
          </a:ln>
        </p:spPr>
        <p:txBody>
          <a:bodyPr wrap="square">
            <a:spAutoFit/>
          </a:bodyPr>
          <a:lstStyle/>
          <a:p>
            <a:pPr fontAlgn="auto">
              <a:spcBef>
                <a:spcPts val="0"/>
              </a:spcBef>
              <a:spcAft>
                <a:spcPts val="0"/>
              </a:spcAft>
              <a:defRPr/>
            </a:pPr>
            <a:r>
              <a:rPr lang="en-US" sz="2800" b="1">
                <a:solidFill>
                  <a:schemeClr val="tx2">
                    <a:lumMod val="20000"/>
                    <a:lumOff val="80000"/>
                  </a:schemeClr>
                </a:solidFill>
                <a:latin typeface="+mn-lt"/>
                <a:cs typeface="+mn-cs"/>
              </a:rPr>
              <a:t>An FDS Filer can request: </a:t>
            </a:r>
          </a:p>
        </p:txBody>
      </p:sp>
      <p:pic>
        <p:nvPicPr>
          <p:cNvPr id="8" name="Picture 7" descr="A group of people posing for a photo&#10;&#10;Description automatically generated">
            <a:extLst>
              <a:ext uri="{FF2B5EF4-FFF2-40B4-BE49-F238E27FC236}">
                <a16:creationId xmlns:a16="http://schemas.microsoft.com/office/drawing/2014/main" id="{B4DA8DA5-6FB1-3AF4-C82C-84525D515E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6461" y="2691728"/>
            <a:ext cx="4643002" cy="30925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5" name="Picture 6"/>
          <p:cNvPicPr>
            <a:picLocks noChangeAspect="1"/>
          </p:cNvPicPr>
          <p:nvPr/>
        </p:nvPicPr>
        <p:blipFill rotWithShape="1">
          <a:blip r:embed="rId3"/>
          <a:srcRect l="21648" r="39626" b="1"/>
          <a:stretch/>
        </p:blipFill>
        <p:spPr bwMode="auto">
          <a:xfrm>
            <a:off x="7552944" y="10"/>
            <a:ext cx="4639056" cy="6857990"/>
          </a:xfrm>
          <a:prstGeom prst="rect">
            <a:avLst/>
          </a:prstGeom>
          <a:noFill/>
        </p:spPr>
      </p:pic>
      <p:sp useBgFill="1">
        <p:nvSpPr>
          <p:cNvPr id="51210" name="Rectangle 51209">
            <a:extLst>
              <a:ext uri="{FF2B5EF4-FFF2-40B4-BE49-F238E27FC236}">
                <a16:creationId xmlns:a16="http://schemas.microsoft.com/office/drawing/2014/main" id="{97E60398-905F-436C-AB6F-00D742F62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Content Placeholder 2"/>
          <p:cNvSpPr>
            <a:spLocks noGrp="1"/>
          </p:cNvSpPr>
          <p:nvPr>
            <p:ph idx="1"/>
          </p:nvPr>
        </p:nvSpPr>
        <p:spPr>
          <a:xfrm>
            <a:off x="488629" y="2696066"/>
            <a:ext cx="6079791" cy="3339382"/>
          </a:xfrm>
        </p:spPr>
        <p:txBody>
          <a:bodyPr>
            <a:normAutofit/>
          </a:bodyPr>
          <a:lstStyle/>
          <a:p>
            <a:r>
              <a:rPr lang="en-US"/>
              <a:t>Notification</a:t>
            </a:r>
          </a:p>
          <a:p>
            <a:endParaRPr lang="en-US"/>
          </a:p>
          <a:p>
            <a:r>
              <a:rPr lang="en-US"/>
              <a:t>Notice of Delinquency </a:t>
            </a:r>
          </a:p>
          <a:p>
            <a:endParaRPr lang="en-US"/>
          </a:p>
          <a:p>
            <a:r>
              <a:rPr lang="en-US"/>
              <a:t>Civil penalty of up to $40,000</a:t>
            </a:r>
          </a:p>
          <a:p>
            <a:endParaRPr lang="en-US"/>
          </a:p>
        </p:txBody>
      </p:sp>
      <p:sp>
        <p:nvSpPr>
          <p:cNvPr id="3" name="TextBox 2">
            <a:extLst>
              <a:ext uri="{FF2B5EF4-FFF2-40B4-BE49-F238E27FC236}">
                <a16:creationId xmlns:a16="http://schemas.microsoft.com/office/drawing/2014/main" id="{E6D71089-9183-A666-5293-F9BB1292EAA1}"/>
              </a:ext>
            </a:extLst>
          </p:cNvPr>
          <p:cNvSpPr txBox="1"/>
          <p:nvPr/>
        </p:nvSpPr>
        <p:spPr>
          <a:xfrm>
            <a:off x="216534" y="217549"/>
            <a:ext cx="7336410" cy="1938992"/>
          </a:xfrm>
          <a:prstGeom prst="rect">
            <a:avLst/>
          </a:prstGeom>
          <a:noFill/>
        </p:spPr>
        <p:txBody>
          <a:bodyPr wrap="square">
            <a:spAutoFit/>
          </a:bodyPr>
          <a:lstStyle/>
          <a:p>
            <a:r>
              <a:rPr lang="en-US" sz="6000" b="1">
                <a:effectLst>
                  <a:outerShdw blurRad="38100" dist="38100" dir="2700000" algn="tl">
                    <a:srgbClr val="000000">
                      <a:alpha val="43137"/>
                    </a:srgbClr>
                  </a:outerShdw>
                </a:effectLst>
              </a:rPr>
              <a:t>What if I fail to file my FDS?</a:t>
            </a:r>
            <a:endParaRPr lang="en-US" sz="60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D87BCA-E7C9-1F4D-D6D1-F12F51FEC02A}"/>
              </a:ext>
            </a:extLst>
          </p:cNvPr>
          <p:cNvSpPr txBox="1"/>
          <p:nvPr/>
        </p:nvSpPr>
        <p:spPr>
          <a:xfrm>
            <a:off x="469111" y="1407676"/>
            <a:ext cx="6569241" cy="3179168"/>
          </a:xfrm>
          <a:prstGeom prst="rect">
            <a:avLst/>
          </a:prstGeom>
        </p:spPr>
        <p:txBody>
          <a:bodyPr vert="horz" lIns="91440" tIns="45720" rIns="91440" bIns="45720" rtlCol="0">
            <a:normAutofit lnSpcReduction="10000"/>
          </a:bodyPr>
          <a:lstStyle/>
          <a:p>
            <a:pPr algn="just" defTabSz="914400">
              <a:lnSpc>
                <a:spcPct val="150000"/>
              </a:lnSpc>
              <a:spcAft>
                <a:spcPts val="600"/>
              </a:spcAft>
            </a:pPr>
            <a:r>
              <a:rPr lang="en-US" sz="2800" b="1"/>
              <a:t>A State employee failed to include income from a personal business on his annual Financial Disclosure Statement (FDS). He also used his work computer and email to conduct his side business.</a:t>
            </a:r>
          </a:p>
        </p:txBody>
      </p:sp>
      <p:pic>
        <p:nvPicPr>
          <p:cNvPr id="5" name="Graphic 4" descr="Scales of justice with solid fill">
            <a:extLst>
              <a:ext uri="{FF2B5EF4-FFF2-40B4-BE49-F238E27FC236}">
                <a16:creationId xmlns:a16="http://schemas.microsoft.com/office/drawing/2014/main" id="{6FFA635D-75F0-AC28-EC9F-7DFC949D9A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65039" y="293910"/>
            <a:ext cx="1094567" cy="1094567"/>
          </a:xfrm>
          <a:prstGeom prst="rect">
            <a:avLst/>
          </a:prstGeom>
        </p:spPr>
      </p:pic>
      <p:pic>
        <p:nvPicPr>
          <p:cNvPr id="6" name="Graphic 5" descr="Presentation with bar chart with solid fill">
            <a:extLst>
              <a:ext uri="{FF2B5EF4-FFF2-40B4-BE49-F238E27FC236}">
                <a16:creationId xmlns:a16="http://schemas.microsoft.com/office/drawing/2014/main" id="{4E38D29A-F929-3DA3-B826-BC1B66DA60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9111" y="5082338"/>
            <a:ext cx="1015266" cy="1015266"/>
          </a:xfrm>
          <a:prstGeom prst="rect">
            <a:avLst/>
          </a:prstGeom>
        </p:spPr>
      </p:pic>
      <p:sp>
        <p:nvSpPr>
          <p:cNvPr id="7" name="TextBox 6">
            <a:extLst>
              <a:ext uri="{FF2B5EF4-FFF2-40B4-BE49-F238E27FC236}">
                <a16:creationId xmlns:a16="http://schemas.microsoft.com/office/drawing/2014/main" id="{03DB514F-8B1E-D625-EEF4-68003BE7771E}"/>
              </a:ext>
            </a:extLst>
          </p:cNvPr>
          <p:cNvSpPr txBox="1"/>
          <p:nvPr/>
        </p:nvSpPr>
        <p:spPr>
          <a:xfrm>
            <a:off x="1484377" y="5203311"/>
            <a:ext cx="6309360" cy="707886"/>
          </a:xfrm>
          <a:prstGeom prst="rect">
            <a:avLst/>
          </a:prstGeom>
          <a:noFill/>
        </p:spPr>
        <p:txBody>
          <a:bodyPr wrap="square">
            <a:spAutoFit/>
          </a:bodyPr>
          <a:lstStyle/>
          <a:p>
            <a:r>
              <a:rPr lang="en-US" sz="4000" b="1" kern="0">
                <a:solidFill>
                  <a:schemeClr val="tx1"/>
                </a:solidFill>
              </a:rPr>
              <a:t>Poll Time!</a:t>
            </a:r>
            <a:endParaRPr lang="en-US" sz="4000"/>
          </a:p>
        </p:txBody>
      </p:sp>
      <p:sp>
        <p:nvSpPr>
          <p:cNvPr id="8" name="Arrow: Right 7">
            <a:extLst>
              <a:ext uri="{FF2B5EF4-FFF2-40B4-BE49-F238E27FC236}">
                <a16:creationId xmlns:a16="http://schemas.microsoft.com/office/drawing/2014/main" id="{51336CAF-6C84-B5BD-F4DF-60C00B14B6EE}"/>
              </a:ext>
            </a:extLst>
          </p:cNvPr>
          <p:cNvSpPr/>
          <p:nvPr/>
        </p:nvSpPr>
        <p:spPr>
          <a:xfrm>
            <a:off x="4493853" y="5147772"/>
            <a:ext cx="2394582" cy="763425"/>
          </a:xfrm>
          <a:prstGeom prst="rightArrow">
            <a:avLst>
              <a:gd name="adj1" fmla="val 53377"/>
              <a:gd name="adj2" fmla="val 94324"/>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CC80EB7-BD6E-9F2B-B801-D09FD32A002E}"/>
              </a:ext>
            </a:extLst>
          </p:cNvPr>
          <p:cNvSpPr txBox="1"/>
          <p:nvPr/>
        </p:nvSpPr>
        <p:spPr>
          <a:xfrm>
            <a:off x="457201" y="432744"/>
            <a:ext cx="4875195" cy="923330"/>
          </a:xfrm>
          <a:prstGeom prst="rect">
            <a:avLst/>
          </a:prstGeom>
          <a:noFill/>
        </p:spPr>
        <p:txBody>
          <a:bodyPr wrap="square">
            <a:spAutoFit/>
          </a:bodyPr>
          <a:lstStyle/>
          <a:p>
            <a:pPr defTabSz="914400">
              <a:lnSpc>
                <a:spcPct val="90000"/>
              </a:lnSpc>
              <a:spcBef>
                <a:spcPct val="0"/>
              </a:spcBef>
              <a:spcAft>
                <a:spcPts val="600"/>
              </a:spcAft>
            </a:pPr>
            <a:r>
              <a:rPr lang="en-US" sz="6000" b="1">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effectLst>
                  <a:outerShdw blurRad="38100" dist="38100" dir="2700000" algn="tl">
                    <a:srgbClr val="000000">
                      <a:alpha val="43137"/>
                    </a:srgbClr>
                  </a:outerShdw>
                </a:effectLst>
                <a:latin typeface="+mj-lt"/>
                <a:ea typeface="+mj-ea"/>
                <a:cs typeface="+mj-cs"/>
              </a:rPr>
              <a:t>Ethics Check</a:t>
            </a:r>
          </a:p>
        </p:txBody>
      </p:sp>
      <p:pic>
        <p:nvPicPr>
          <p:cNvPr id="10" name="Picture 9" descr="Two people sitting at a table with a computer&#10;&#10;Description automatically generated with medium confidence">
            <a:extLst>
              <a:ext uri="{FF2B5EF4-FFF2-40B4-BE49-F238E27FC236}">
                <a16:creationId xmlns:a16="http://schemas.microsoft.com/office/drawing/2014/main" id="{9352C267-2208-ABBB-D964-0E7D7A718A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667" t="16769" r="31350" b="13806"/>
          <a:stretch/>
        </p:blipFill>
        <p:spPr>
          <a:xfrm>
            <a:off x="8201318" y="84842"/>
            <a:ext cx="3877559" cy="39795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Box 10">
            <a:extLst>
              <a:ext uri="{FF2B5EF4-FFF2-40B4-BE49-F238E27FC236}">
                <a16:creationId xmlns:a16="http://schemas.microsoft.com/office/drawing/2014/main" id="{814CE762-B84C-4A3E-C9A5-8C96A497E1DC}"/>
              </a:ext>
            </a:extLst>
          </p:cNvPr>
          <p:cNvSpPr txBox="1"/>
          <p:nvPr/>
        </p:nvSpPr>
        <p:spPr>
          <a:xfrm>
            <a:off x="7253098" y="4928252"/>
            <a:ext cx="4825780" cy="1323439"/>
          </a:xfrm>
          <a:prstGeom prst="rect">
            <a:avLst/>
          </a:prstGeom>
          <a:noFill/>
        </p:spPr>
        <p:txBody>
          <a:bodyPr wrap="square">
            <a:spAutoFit/>
          </a:bodyPr>
          <a:lstStyle/>
          <a:p>
            <a:r>
              <a:rPr lang="en-US" sz="4000" b="1" kern="0">
                <a:solidFill>
                  <a:schemeClr val="accent6">
                    <a:lumMod val="40000"/>
                    <a:lumOff val="60000"/>
                  </a:schemeClr>
                </a:solidFill>
              </a:rPr>
              <a:t>How did he violate Public Officers Law?</a:t>
            </a:r>
          </a:p>
        </p:txBody>
      </p:sp>
    </p:spTree>
    <p:extLst>
      <p:ext uri="{BB962C8B-B14F-4D97-AF65-F5344CB8AC3E}">
        <p14:creationId xmlns:p14="http://schemas.microsoft.com/office/powerpoint/2010/main" val="1098634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5" name="Title 1"/>
          <p:cNvSpPr>
            <a:spLocks noGrp="1"/>
          </p:cNvSpPr>
          <p:nvPr>
            <p:ph type="title"/>
          </p:nvPr>
        </p:nvSpPr>
        <p:spPr>
          <a:xfrm>
            <a:off x="659133" y="365125"/>
            <a:ext cx="10515600" cy="1325563"/>
          </a:xfrm>
        </p:spPr>
        <p:txBody>
          <a:bodyPr/>
          <a:lstStyle/>
          <a:p>
            <a:r>
              <a:rPr lang="en-US" b="1">
                <a:effectLst>
                  <a:outerShdw blurRad="38100" dist="38100" dir="2700000" algn="tl">
                    <a:srgbClr val="000000">
                      <a:alpha val="43137"/>
                    </a:srgbClr>
                  </a:outerShdw>
                </a:effectLst>
              </a:rPr>
              <a:t>Public Accountability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54095060"/>
              </p:ext>
            </p:extLst>
          </p:nvPr>
        </p:nvGraphicFramePr>
        <p:xfrm>
          <a:off x="5288041" y="1509951"/>
          <a:ext cx="6244826" cy="4557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5E561E6-5D0C-4483-8B28-5529D3F78F7C}"/>
              </a:ext>
            </a:extLst>
          </p:cNvPr>
          <p:cNvSpPr txBox="1"/>
          <p:nvPr/>
        </p:nvSpPr>
        <p:spPr>
          <a:xfrm>
            <a:off x="659133" y="2035446"/>
            <a:ext cx="4558748" cy="3088025"/>
          </a:xfrm>
          <a:prstGeom prst="rect">
            <a:avLst/>
          </a:prstGeom>
          <a:noFill/>
        </p:spPr>
        <p:txBody>
          <a:bodyPr wrap="square">
            <a:spAutoFit/>
          </a:bodyPr>
          <a:lstStyle/>
          <a:p>
            <a:pPr>
              <a:spcBef>
                <a:spcPts val="1000"/>
              </a:spcBef>
              <a:spcAft>
                <a:spcPts val="600"/>
              </a:spcAft>
              <a:buClr>
                <a:srgbClr val="8AD0D6"/>
              </a:buClr>
              <a:buSzPct val="80000"/>
            </a:pPr>
            <a:r>
              <a:rPr lang="en-US" sz="2400">
                <a:latin typeface="Century Gothic" pitchFamily="34" charset="0"/>
              </a:rPr>
              <a:t>Public service is a public trust</a:t>
            </a:r>
          </a:p>
          <a:p>
            <a:pPr>
              <a:spcBef>
                <a:spcPts val="1000"/>
              </a:spcBef>
              <a:spcAft>
                <a:spcPts val="600"/>
              </a:spcAft>
              <a:buClr>
                <a:srgbClr val="8AD0D6"/>
              </a:buClr>
              <a:buSzPct val="80000"/>
            </a:pPr>
            <a:r>
              <a:rPr lang="en-US" sz="2400">
                <a:latin typeface="Century Gothic" pitchFamily="34" charset="0"/>
              </a:rPr>
              <a:t>State officers and employees are expected to serve the public interest</a:t>
            </a:r>
          </a:p>
          <a:p>
            <a:pPr>
              <a:spcBef>
                <a:spcPts val="1000"/>
              </a:spcBef>
              <a:spcAft>
                <a:spcPts val="600"/>
              </a:spcAft>
              <a:buClr>
                <a:srgbClr val="8AD0D6"/>
              </a:buClr>
              <a:buSzPct val="80000"/>
            </a:pPr>
            <a:r>
              <a:rPr lang="en-US" sz="2400">
                <a:latin typeface="Century Gothic" pitchFamily="34" charset="0"/>
              </a:rPr>
              <a:t>Ethics violations </a:t>
            </a:r>
            <a:r>
              <a:rPr lang="en-US" sz="2400" b="1" u="sng">
                <a:latin typeface="Century Gothic" pitchFamily="34" charset="0"/>
              </a:rPr>
              <a:t>CAN</a:t>
            </a:r>
            <a:r>
              <a:rPr lang="en-US" sz="2400" b="1">
                <a:latin typeface="Century Gothic" pitchFamily="34" charset="0"/>
              </a:rPr>
              <a:t> </a:t>
            </a:r>
            <a:r>
              <a:rPr lang="en-US" sz="2400">
                <a:latin typeface="Century Gothic" pitchFamily="34" charset="0"/>
              </a:rPr>
              <a:t>happen at all levels of State government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27D95A-D0DF-454F-8AC4-108154A34ABE}"/>
              </a:ext>
            </a:extLst>
          </p:cNvPr>
          <p:cNvSpPr/>
          <p:nvPr/>
        </p:nvSpPr>
        <p:spPr>
          <a:xfrm>
            <a:off x="0" y="0"/>
            <a:ext cx="12192000" cy="4037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A28C0AD6-FE27-4320-97BB-E088BA17A9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691" b="26749"/>
          <a:stretch/>
        </p:blipFill>
        <p:spPr>
          <a:xfrm>
            <a:off x="1929416" y="0"/>
            <a:ext cx="8153914" cy="3959516"/>
          </a:xfrm>
          <a:prstGeom prst="rect">
            <a:avLst/>
          </a:prstGeom>
        </p:spPr>
      </p:pic>
      <p:sp>
        <p:nvSpPr>
          <p:cNvPr id="2" name="TextBox 1">
            <a:extLst>
              <a:ext uri="{FF2B5EF4-FFF2-40B4-BE49-F238E27FC236}">
                <a16:creationId xmlns:a16="http://schemas.microsoft.com/office/drawing/2014/main" id="{49BF8EE4-84B7-AFEB-2F0F-195C98927A41}"/>
              </a:ext>
            </a:extLst>
          </p:cNvPr>
          <p:cNvSpPr txBox="1"/>
          <p:nvPr/>
        </p:nvSpPr>
        <p:spPr>
          <a:xfrm>
            <a:off x="244010" y="5203850"/>
            <a:ext cx="11703979" cy="1569660"/>
          </a:xfrm>
          <a:prstGeom prst="rect">
            <a:avLst/>
          </a:prstGeom>
          <a:noFill/>
        </p:spPr>
        <p:txBody>
          <a:bodyPr wrap="square">
            <a:spAutoFit/>
          </a:bodyPr>
          <a:lstStyle/>
          <a:p>
            <a:pPr marL="0" indent="0" algn="r">
              <a:buNone/>
            </a:pPr>
            <a:r>
              <a:rPr lang="en-US" sz="4800" b="1">
                <a:effectLst>
                  <a:outerShdw blurRad="38100" dist="38100" dir="2700000" algn="tl">
                    <a:srgbClr val="000000">
                      <a:alpha val="43137"/>
                    </a:srgbClr>
                  </a:outerShdw>
                </a:effectLst>
              </a:rPr>
              <a:t>Serving the Public Interest </a:t>
            </a:r>
          </a:p>
          <a:p>
            <a:pPr marL="0" indent="0" algn="r">
              <a:buNone/>
            </a:pPr>
            <a:r>
              <a:rPr lang="en-US" sz="4800" b="1">
                <a:effectLst>
                  <a:outerShdw blurRad="38100" dist="38100" dir="2700000" algn="tl">
                    <a:srgbClr val="000000">
                      <a:alpha val="43137"/>
                    </a:srgbClr>
                  </a:outerShdw>
                </a:effectLst>
              </a:rPr>
              <a:t>We are here to help</a:t>
            </a:r>
          </a:p>
        </p:txBody>
      </p:sp>
    </p:spTree>
    <p:extLst>
      <p:ext uri="{BB962C8B-B14F-4D97-AF65-F5344CB8AC3E}">
        <p14:creationId xmlns:p14="http://schemas.microsoft.com/office/powerpoint/2010/main" val="15040927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130358636"/>
              </p:ext>
            </p:extLst>
          </p:nvPr>
        </p:nvGraphicFramePr>
        <p:xfrm>
          <a:off x="776741" y="2267506"/>
          <a:ext cx="10143460" cy="4228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2564148" y="2480125"/>
            <a:ext cx="2868359" cy="1200329"/>
          </a:xfrm>
          <a:prstGeom prst="rect">
            <a:avLst/>
          </a:prstGeom>
          <a:noFill/>
        </p:spPr>
        <p:txBody>
          <a:bodyPr wrap="square" rtlCol="0">
            <a:spAutoFit/>
          </a:bodyPr>
          <a:lstStyle/>
          <a:p>
            <a:pPr lvl="0" algn="ctr"/>
            <a:r>
              <a:rPr lang="en-US" b="1">
                <a:latin typeface="+mj-lt"/>
              </a:rPr>
              <a:t>All Executive branch officers and employees, including SUNY and CUNY employees</a:t>
            </a:r>
          </a:p>
        </p:txBody>
      </p:sp>
      <p:sp>
        <p:nvSpPr>
          <p:cNvPr id="11" name="TextBox 10"/>
          <p:cNvSpPr txBox="1"/>
          <p:nvPr/>
        </p:nvSpPr>
        <p:spPr>
          <a:xfrm>
            <a:off x="6285819" y="2624422"/>
            <a:ext cx="2877293" cy="923330"/>
          </a:xfrm>
          <a:prstGeom prst="rect">
            <a:avLst/>
          </a:prstGeom>
          <a:noFill/>
        </p:spPr>
        <p:txBody>
          <a:bodyPr wrap="square" rtlCol="0">
            <a:spAutoFit/>
          </a:bodyPr>
          <a:lstStyle/>
          <a:p>
            <a:pPr lvl="0" algn="ctr"/>
            <a:r>
              <a:rPr lang="en-US" b="1">
                <a:latin typeface="+mj-lt"/>
              </a:rPr>
              <a:t>Four Statewide Elected Officials and candidates for those offices</a:t>
            </a:r>
          </a:p>
        </p:txBody>
      </p:sp>
      <p:sp>
        <p:nvSpPr>
          <p:cNvPr id="12" name="TextBox 11"/>
          <p:cNvSpPr txBox="1"/>
          <p:nvPr/>
        </p:nvSpPr>
        <p:spPr>
          <a:xfrm>
            <a:off x="2395728" y="4075186"/>
            <a:ext cx="3222605" cy="923330"/>
          </a:xfrm>
          <a:prstGeom prst="rect">
            <a:avLst/>
          </a:prstGeom>
          <a:noFill/>
        </p:spPr>
        <p:txBody>
          <a:bodyPr wrap="square" rtlCol="0">
            <a:spAutoFit/>
          </a:bodyPr>
          <a:lstStyle/>
          <a:p>
            <a:pPr lvl="0" algn="ctr"/>
            <a:r>
              <a:rPr lang="en-US" b="1">
                <a:latin typeface="+mj-lt"/>
              </a:rPr>
              <a:t>Members of the Legislature and candidates for those offices</a:t>
            </a:r>
          </a:p>
        </p:txBody>
      </p:sp>
      <p:sp>
        <p:nvSpPr>
          <p:cNvPr id="13" name="TextBox 12"/>
          <p:cNvSpPr txBox="1"/>
          <p:nvPr/>
        </p:nvSpPr>
        <p:spPr>
          <a:xfrm>
            <a:off x="2665388" y="5630963"/>
            <a:ext cx="2911609" cy="369332"/>
          </a:xfrm>
          <a:prstGeom prst="rect">
            <a:avLst/>
          </a:prstGeom>
          <a:noFill/>
        </p:spPr>
        <p:txBody>
          <a:bodyPr wrap="square" rtlCol="0">
            <a:spAutoFit/>
          </a:bodyPr>
          <a:lstStyle/>
          <a:p>
            <a:pPr lvl="0" algn="ctr"/>
            <a:r>
              <a:rPr lang="en-US" b="1">
                <a:latin typeface="+mj-lt"/>
              </a:rPr>
              <a:t>Political Party Chairpersons</a:t>
            </a:r>
          </a:p>
        </p:txBody>
      </p:sp>
      <p:sp>
        <p:nvSpPr>
          <p:cNvPr id="5" name="Rectangle 4"/>
          <p:cNvSpPr/>
          <p:nvPr/>
        </p:nvSpPr>
        <p:spPr>
          <a:xfrm>
            <a:off x="6285819" y="5353963"/>
            <a:ext cx="3092042" cy="923330"/>
          </a:xfrm>
          <a:prstGeom prst="rect">
            <a:avLst/>
          </a:prstGeom>
        </p:spPr>
        <p:txBody>
          <a:bodyPr wrap="square">
            <a:spAutoFit/>
          </a:bodyPr>
          <a:lstStyle/>
          <a:p>
            <a:pPr lvl="0" algn="ctr"/>
            <a:r>
              <a:rPr lang="en-US" b="1">
                <a:latin typeface="+mj-lt"/>
              </a:rPr>
              <a:t>Lobbyists, Clients, and Public Corporations (as defined in the “Lobbying Act”)</a:t>
            </a:r>
          </a:p>
        </p:txBody>
      </p:sp>
      <p:sp>
        <p:nvSpPr>
          <p:cNvPr id="9" name="TextBox 8">
            <a:extLst>
              <a:ext uri="{FF2B5EF4-FFF2-40B4-BE49-F238E27FC236}">
                <a16:creationId xmlns:a16="http://schemas.microsoft.com/office/drawing/2014/main" id="{145BD4B6-3A2C-445D-AD2A-40C3E1FE0B3B}"/>
              </a:ext>
            </a:extLst>
          </p:cNvPr>
          <p:cNvSpPr txBox="1"/>
          <p:nvPr/>
        </p:nvSpPr>
        <p:spPr>
          <a:xfrm>
            <a:off x="776741" y="1278663"/>
            <a:ext cx="10867620" cy="830993"/>
          </a:xfrm>
          <a:prstGeom prst="rect">
            <a:avLst/>
          </a:prstGeom>
          <a:noFill/>
        </p:spPr>
        <p:txBody>
          <a:bodyPr wrap="square" lIns="91437" tIns="45718" rIns="91437" bIns="45718" rtlCol="0">
            <a:spAutoFit/>
          </a:bodyPr>
          <a:lstStyle/>
          <a:p>
            <a:pPr marL="0" lvl="1" algn="just"/>
            <a:r>
              <a:rPr lang="en-US" sz="2400" b="1">
                <a:solidFill>
                  <a:schemeClr val="accent5">
                    <a:lumMod val="40000"/>
                    <a:lumOff val="60000"/>
                  </a:schemeClr>
                </a:solidFill>
                <a:latin typeface="+mn-lt"/>
              </a:rPr>
              <a:t>The Ethics Commission Reform Act of 2022 established the Commission on Ethics and Lobbying in Government. Its jurisdiction includes: </a:t>
            </a:r>
          </a:p>
        </p:txBody>
      </p:sp>
      <p:sp>
        <p:nvSpPr>
          <p:cNvPr id="10" name="Title 1">
            <a:extLst>
              <a:ext uri="{FF2B5EF4-FFF2-40B4-BE49-F238E27FC236}">
                <a16:creationId xmlns:a16="http://schemas.microsoft.com/office/drawing/2014/main" id="{FEF41FDD-9CAC-4F60-AB8F-41B0CBEC6D00}"/>
              </a:ext>
            </a:extLst>
          </p:cNvPr>
          <p:cNvSpPr>
            <a:spLocks noGrp="1"/>
          </p:cNvSpPr>
          <p:nvPr>
            <p:ph type="title"/>
          </p:nvPr>
        </p:nvSpPr>
        <p:spPr>
          <a:xfrm>
            <a:off x="662190" y="335653"/>
            <a:ext cx="9404350" cy="946056"/>
          </a:xfrm>
        </p:spPr>
        <p:txBody>
          <a:bodyPr>
            <a:normAutofit/>
          </a:bodyPr>
          <a:lstStyle/>
          <a:p>
            <a:r>
              <a:rPr lang="en-US" sz="6000" b="1">
                <a:effectLst>
                  <a:outerShdw blurRad="38100" dist="38100" dir="2700000" algn="tl">
                    <a:srgbClr val="000000">
                      <a:alpha val="43137"/>
                    </a:srgbClr>
                  </a:outerShdw>
                </a:effectLst>
              </a:rPr>
              <a:t>Commission </a:t>
            </a:r>
          </a:p>
        </p:txBody>
      </p:sp>
      <p:sp>
        <p:nvSpPr>
          <p:cNvPr id="2" name="TextBox 1">
            <a:extLst>
              <a:ext uri="{FF2B5EF4-FFF2-40B4-BE49-F238E27FC236}">
                <a16:creationId xmlns:a16="http://schemas.microsoft.com/office/drawing/2014/main" id="{AD7527BC-ECAF-4775-9624-5E4426C55FED}"/>
              </a:ext>
            </a:extLst>
          </p:cNvPr>
          <p:cNvSpPr txBox="1"/>
          <p:nvPr/>
        </p:nvSpPr>
        <p:spPr>
          <a:xfrm>
            <a:off x="6435306" y="4278702"/>
            <a:ext cx="2877293" cy="369332"/>
          </a:xfrm>
          <a:prstGeom prst="rect">
            <a:avLst/>
          </a:prstGeom>
          <a:noFill/>
        </p:spPr>
        <p:txBody>
          <a:bodyPr wrap="square" rtlCol="0">
            <a:spAutoFit/>
          </a:bodyPr>
          <a:lstStyle/>
          <a:p>
            <a:r>
              <a:rPr lang="en-US" sz="1800" b="1">
                <a:solidFill>
                  <a:schemeClr val="tx1"/>
                </a:solidFill>
                <a:latin typeface="+mj-lt"/>
                <a:cs typeface="Arial" panose="020B0604020202020204" pitchFamily="34" charset="0"/>
              </a:rPr>
              <a:t>Legislative employees</a:t>
            </a:r>
          </a:p>
        </p:txBody>
      </p:sp>
      <p:pic>
        <p:nvPicPr>
          <p:cNvPr id="7" name="Graphic 6" descr="Court outline">
            <a:extLst>
              <a:ext uri="{FF2B5EF4-FFF2-40B4-BE49-F238E27FC236}">
                <a16:creationId xmlns:a16="http://schemas.microsoft.com/office/drawing/2014/main" id="{0E55B8FF-6958-4FDB-B697-7FA458C5F5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6012" y="2507977"/>
            <a:ext cx="914400" cy="914400"/>
          </a:xfrm>
          <a:prstGeom prst="rect">
            <a:avLst/>
          </a:prstGeom>
        </p:spPr>
      </p:pic>
      <p:pic>
        <p:nvPicPr>
          <p:cNvPr id="14" name="Graphic 13" descr="Scales of justice with solid fill">
            <a:extLst>
              <a:ext uri="{FF2B5EF4-FFF2-40B4-BE49-F238E27FC236}">
                <a16:creationId xmlns:a16="http://schemas.microsoft.com/office/drawing/2014/main" id="{CC25E4F7-A4F6-44F7-AAAA-93704BC6223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5840" y="4036485"/>
            <a:ext cx="914400" cy="914400"/>
          </a:xfrm>
          <a:prstGeom prst="rect">
            <a:avLst/>
          </a:prstGeom>
        </p:spPr>
      </p:pic>
      <p:pic>
        <p:nvPicPr>
          <p:cNvPr id="16" name="Graphic 15" descr="Management with solid fill">
            <a:extLst>
              <a:ext uri="{FF2B5EF4-FFF2-40B4-BE49-F238E27FC236}">
                <a16:creationId xmlns:a16="http://schemas.microsoft.com/office/drawing/2014/main" id="{C6A8A86E-EE99-42BF-B1CF-D0E68BB0998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654915" y="2581809"/>
            <a:ext cx="914400" cy="914400"/>
          </a:xfrm>
          <a:prstGeom prst="rect">
            <a:avLst/>
          </a:prstGeom>
        </p:spPr>
      </p:pic>
      <p:pic>
        <p:nvPicPr>
          <p:cNvPr id="18" name="Graphic 17" descr="Meeting with solid fill">
            <a:extLst>
              <a:ext uri="{FF2B5EF4-FFF2-40B4-BE49-F238E27FC236}">
                <a16:creationId xmlns:a16="http://schemas.microsoft.com/office/drawing/2014/main" id="{F9ED0C54-2189-4C6A-90DC-8080267F1A3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70273" y="5491161"/>
            <a:ext cx="914400" cy="914400"/>
          </a:xfrm>
          <a:prstGeom prst="rect">
            <a:avLst/>
          </a:prstGeom>
        </p:spPr>
      </p:pic>
      <p:pic>
        <p:nvPicPr>
          <p:cNvPr id="8" name="Graphic 7" descr="Schoolhouse with solid fill">
            <a:extLst>
              <a:ext uri="{FF2B5EF4-FFF2-40B4-BE49-F238E27FC236}">
                <a16:creationId xmlns:a16="http://schemas.microsoft.com/office/drawing/2014/main" id="{EF127253-FD3B-94AE-253F-EF74D660448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691831" y="5384016"/>
            <a:ext cx="914400" cy="914400"/>
          </a:xfrm>
          <a:prstGeom prst="rect">
            <a:avLst/>
          </a:prstGeom>
        </p:spPr>
      </p:pic>
      <p:pic>
        <p:nvPicPr>
          <p:cNvPr id="26" name="Graphic 25" descr="Address Book with solid fill">
            <a:extLst>
              <a:ext uri="{FF2B5EF4-FFF2-40B4-BE49-F238E27FC236}">
                <a16:creationId xmlns:a16="http://schemas.microsoft.com/office/drawing/2014/main" id="{47B4DDE2-CA0F-EDB6-FD8C-18E6A764761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691831" y="4042395"/>
            <a:ext cx="914400" cy="914400"/>
          </a:xfrm>
          <a:prstGeom prst="rect">
            <a:avLst/>
          </a:prstGeom>
        </p:spPr>
      </p:pic>
    </p:spTree>
    <p:extLst>
      <p:ext uri="{BB962C8B-B14F-4D97-AF65-F5344CB8AC3E}">
        <p14:creationId xmlns:p14="http://schemas.microsoft.com/office/powerpoint/2010/main" val="29647950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Title 1"/>
          <p:cNvSpPr>
            <a:spLocks noGrp="1"/>
          </p:cNvSpPr>
          <p:nvPr>
            <p:ph type="title"/>
          </p:nvPr>
        </p:nvSpPr>
        <p:spPr>
          <a:xfrm>
            <a:off x="315110" y="285349"/>
            <a:ext cx="10515600" cy="1325563"/>
          </a:xfrm>
        </p:spPr>
        <p:txBody>
          <a:bodyPr/>
          <a:lstStyle/>
          <a:p>
            <a:r>
              <a:rPr lang="en-US" b="1">
                <a:effectLst>
                  <a:outerShdw blurRad="38100" dist="38100" dir="2700000" algn="tl">
                    <a:srgbClr val="000000">
                      <a:alpha val="43137"/>
                    </a:srgbClr>
                  </a:outerShdw>
                </a:effectLst>
              </a:rPr>
              <a:t>Commission Functions</a:t>
            </a:r>
          </a:p>
        </p:txBody>
      </p:sp>
      <p:graphicFrame>
        <p:nvGraphicFramePr>
          <p:cNvPr id="7" name="Content Placeholder 6">
            <a:extLst>
              <a:ext uri="{FF2B5EF4-FFF2-40B4-BE49-F238E27FC236}">
                <a16:creationId xmlns:a16="http://schemas.microsoft.com/office/drawing/2014/main" id="{7E110B72-B12D-4186-933C-F8C752960658}"/>
              </a:ext>
            </a:extLst>
          </p:cNvPr>
          <p:cNvGraphicFramePr>
            <a:graphicFrameLocks noGrp="1"/>
          </p:cNvGraphicFramePr>
          <p:nvPr>
            <p:ph sz="half" idx="2"/>
            <p:extLst>
              <p:ext uri="{D42A27DB-BD31-4B8C-83A1-F6EECF244321}">
                <p14:modId xmlns:p14="http://schemas.microsoft.com/office/powerpoint/2010/main" val="3445786712"/>
              </p:ext>
            </p:extLst>
          </p:nvPr>
        </p:nvGraphicFramePr>
        <p:xfrm>
          <a:off x="4687851" y="623116"/>
          <a:ext cx="7189039" cy="6037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66E2482-5A02-C3B5-28D9-DEBA288ADCA2}"/>
              </a:ext>
            </a:extLst>
          </p:cNvPr>
          <p:cNvSpPr txBox="1"/>
          <p:nvPr/>
        </p:nvSpPr>
        <p:spPr>
          <a:xfrm>
            <a:off x="488526" y="1595155"/>
            <a:ext cx="4199325" cy="3416320"/>
          </a:xfrm>
          <a:prstGeom prst="rect">
            <a:avLst/>
          </a:prstGeom>
          <a:noFill/>
        </p:spPr>
        <p:txBody>
          <a:bodyPr wrap="square">
            <a:spAutoFit/>
          </a:bodyPr>
          <a:lstStyle/>
          <a:p>
            <a:pPr marL="0" indent="0" algn="just" fontAlgn="auto">
              <a:spcAft>
                <a:spcPts val="0"/>
              </a:spcAft>
              <a:buClr>
                <a:schemeClr val="bg2">
                  <a:lumMod val="40000"/>
                  <a:lumOff val="60000"/>
                </a:schemeClr>
              </a:buClr>
              <a:buFont typeface="Wingdings 3" charset="2"/>
              <a:buNone/>
              <a:defRPr/>
            </a:pPr>
            <a:r>
              <a:rPr lang="en-US" sz="2400"/>
              <a:t>The Commission serves the public through the oversight and development of its key mission:</a:t>
            </a:r>
          </a:p>
          <a:p>
            <a:pPr marL="0" indent="0" algn="just" fontAlgn="auto">
              <a:spcAft>
                <a:spcPts val="0"/>
              </a:spcAft>
              <a:buClr>
                <a:schemeClr val="bg2">
                  <a:lumMod val="40000"/>
                  <a:lumOff val="60000"/>
                </a:schemeClr>
              </a:buClr>
              <a:buFont typeface="Wingdings 3" charset="2"/>
              <a:buNone/>
              <a:defRPr/>
            </a:pPr>
            <a:endParaRPr lang="en-US" sz="2400"/>
          </a:p>
          <a:p>
            <a:pPr marL="342900" indent="-342900" algn="just" fontAlgn="auto">
              <a:spcAft>
                <a:spcPts val="0"/>
              </a:spcAft>
              <a:buClr>
                <a:schemeClr val="bg2">
                  <a:lumMod val="40000"/>
                  <a:lumOff val="60000"/>
                </a:schemeClr>
              </a:buClr>
              <a:buFont typeface="Arial" panose="020B0604020202020204" pitchFamily="34" charset="0"/>
              <a:buChar char="•"/>
              <a:defRPr/>
            </a:pPr>
            <a:r>
              <a:rPr lang="en-US" sz="2400"/>
              <a:t>Guidance</a:t>
            </a:r>
          </a:p>
          <a:p>
            <a:pPr marL="342900" indent="-342900" algn="just" fontAlgn="auto">
              <a:spcAft>
                <a:spcPts val="0"/>
              </a:spcAft>
              <a:buClr>
                <a:schemeClr val="bg2">
                  <a:lumMod val="40000"/>
                  <a:lumOff val="60000"/>
                </a:schemeClr>
              </a:buClr>
              <a:buFont typeface="Arial" panose="020B0604020202020204" pitchFamily="34" charset="0"/>
              <a:buChar char="•"/>
              <a:defRPr/>
            </a:pPr>
            <a:r>
              <a:rPr lang="en-US" sz="2400"/>
              <a:t>Transparency</a:t>
            </a:r>
          </a:p>
          <a:p>
            <a:pPr marL="342900" indent="-342900" algn="just" fontAlgn="auto">
              <a:spcAft>
                <a:spcPts val="0"/>
              </a:spcAft>
              <a:buClr>
                <a:schemeClr val="bg2">
                  <a:lumMod val="40000"/>
                  <a:lumOff val="60000"/>
                </a:schemeClr>
              </a:buClr>
              <a:buFont typeface="Arial" panose="020B0604020202020204" pitchFamily="34" charset="0"/>
              <a:buChar char="•"/>
              <a:defRPr/>
            </a:pPr>
            <a:r>
              <a:rPr lang="en-US" sz="2400"/>
              <a:t>Education</a:t>
            </a:r>
          </a:p>
          <a:p>
            <a:pPr marL="342900" indent="-342900" algn="just" fontAlgn="auto">
              <a:spcAft>
                <a:spcPts val="0"/>
              </a:spcAft>
              <a:buClr>
                <a:schemeClr val="bg2">
                  <a:lumMod val="40000"/>
                  <a:lumOff val="60000"/>
                </a:schemeClr>
              </a:buClr>
              <a:buFont typeface="Arial" panose="020B0604020202020204" pitchFamily="34" charset="0"/>
              <a:buChar char="•"/>
              <a:defRPr/>
            </a:pPr>
            <a:r>
              <a:rPr lang="en-US" sz="2400"/>
              <a:t>Enforcement</a:t>
            </a:r>
          </a:p>
        </p:txBody>
      </p:sp>
    </p:spTree>
    <p:extLst>
      <p:ext uri="{BB962C8B-B14F-4D97-AF65-F5344CB8AC3E}">
        <p14:creationId xmlns:p14="http://schemas.microsoft.com/office/powerpoint/2010/main" val="38049447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9F6D82-8636-7167-4E37-CBF2C20643E6}"/>
              </a:ext>
            </a:extLst>
          </p:cNvPr>
          <p:cNvSpPr/>
          <p:nvPr/>
        </p:nvSpPr>
        <p:spPr>
          <a:xfrm>
            <a:off x="6654018" y="0"/>
            <a:ext cx="5537982" cy="685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769" name="Title 1"/>
          <p:cNvSpPr>
            <a:spLocks noGrp="1"/>
          </p:cNvSpPr>
          <p:nvPr>
            <p:ph type="title"/>
          </p:nvPr>
        </p:nvSpPr>
        <p:spPr>
          <a:xfrm>
            <a:off x="334981" y="223568"/>
            <a:ext cx="10515600" cy="1325563"/>
          </a:xfrm>
        </p:spPr>
        <p:txBody>
          <a:bodyPr>
            <a:normAutofit/>
          </a:bodyPr>
          <a:lstStyle/>
          <a:p>
            <a:r>
              <a:rPr lang="en-US">
                <a:solidFill>
                  <a:schemeClr val="tx1"/>
                </a:solidFill>
              </a:rPr>
              <a:t>Attorney of the Day</a:t>
            </a:r>
          </a:p>
        </p:txBody>
      </p:sp>
      <p:sp>
        <p:nvSpPr>
          <p:cNvPr id="2" name="TextBox 1">
            <a:extLst>
              <a:ext uri="{FF2B5EF4-FFF2-40B4-BE49-F238E27FC236}">
                <a16:creationId xmlns:a16="http://schemas.microsoft.com/office/drawing/2014/main" id="{AA6AD1F2-0E7D-4A53-A87A-C847B79528E5}"/>
              </a:ext>
            </a:extLst>
          </p:cNvPr>
          <p:cNvSpPr txBox="1"/>
          <p:nvPr/>
        </p:nvSpPr>
        <p:spPr>
          <a:xfrm>
            <a:off x="7179702" y="607389"/>
            <a:ext cx="4486613" cy="2754600"/>
          </a:xfrm>
          <a:prstGeom prst="rect">
            <a:avLst/>
          </a:prstGeom>
          <a:noFill/>
        </p:spPr>
        <p:txBody>
          <a:bodyPr wrap="square" rtlCol="0">
            <a:spAutoFit/>
          </a:bodyPr>
          <a:lstStyle/>
          <a:p>
            <a:pPr algn="ctr" defTabSz="384048">
              <a:spcAft>
                <a:spcPts val="600"/>
              </a:spcAft>
              <a:buClr>
                <a:schemeClr val="bg2">
                  <a:lumMod val="40000"/>
                  <a:lumOff val="60000"/>
                </a:schemeClr>
              </a:buClr>
              <a:defRPr/>
            </a:pPr>
            <a:r>
              <a:rPr lang="en-US" sz="2400" b="1" kern="1200">
                <a:solidFill>
                  <a:schemeClr val="accent1">
                    <a:lumMod val="50000"/>
                  </a:schemeClr>
                </a:solidFill>
                <a:latin typeface="+mn-lt"/>
                <a:ea typeface="+mn-ea"/>
                <a:cs typeface="+mn-cs"/>
              </a:rPr>
              <a:t>Call:  1-800-87-ETHICS</a:t>
            </a:r>
          </a:p>
          <a:p>
            <a:pPr algn="ctr" defTabSz="384048">
              <a:spcAft>
                <a:spcPts val="600"/>
              </a:spcAft>
              <a:buClr>
                <a:schemeClr val="bg2">
                  <a:lumMod val="40000"/>
                  <a:lumOff val="60000"/>
                </a:schemeClr>
              </a:buClr>
              <a:defRPr/>
            </a:pPr>
            <a:r>
              <a:rPr lang="en-US" sz="2400" b="1" kern="1200">
                <a:solidFill>
                  <a:schemeClr val="accent1">
                    <a:lumMod val="50000"/>
                  </a:schemeClr>
                </a:solidFill>
                <a:latin typeface="+mn-lt"/>
                <a:ea typeface="+mn-ea"/>
                <a:cs typeface="+mn-cs"/>
              </a:rPr>
              <a:t>(800-873-8442)</a:t>
            </a:r>
          </a:p>
          <a:p>
            <a:pPr algn="ctr" defTabSz="384048">
              <a:spcAft>
                <a:spcPts val="600"/>
              </a:spcAft>
              <a:buClr>
                <a:schemeClr val="bg2">
                  <a:lumMod val="40000"/>
                  <a:lumOff val="60000"/>
                </a:schemeClr>
              </a:buClr>
              <a:defRPr/>
            </a:pPr>
            <a:r>
              <a:rPr lang="en-US" sz="2400" b="1" kern="1200">
                <a:solidFill>
                  <a:schemeClr val="accent1">
                    <a:lumMod val="50000"/>
                  </a:schemeClr>
                </a:solidFill>
                <a:latin typeface="+mn-lt"/>
                <a:ea typeface="+mn-ea"/>
                <a:cs typeface="+mn-cs"/>
              </a:rPr>
              <a:t>Press “2” for Attorney of the Day</a:t>
            </a:r>
          </a:p>
          <a:p>
            <a:pPr algn="ctr" defTabSz="384048">
              <a:spcAft>
                <a:spcPts val="600"/>
              </a:spcAft>
              <a:buClr>
                <a:schemeClr val="bg2">
                  <a:lumMod val="40000"/>
                  <a:lumOff val="60000"/>
                </a:schemeClr>
              </a:buClr>
              <a:defRPr/>
            </a:pPr>
            <a:endParaRPr lang="en-US" sz="2400" b="1" kern="1200">
              <a:solidFill>
                <a:schemeClr val="accent1">
                  <a:lumMod val="50000"/>
                </a:schemeClr>
              </a:solidFill>
              <a:latin typeface="+mn-lt"/>
              <a:ea typeface="+mn-ea"/>
              <a:cs typeface="+mn-cs"/>
            </a:endParaRPr>
          </a:p>
          <a:p>
            <a:pPr algn="ctr" defTabSz="384048">
              <a:spcAft>
                <a:spcPts val="600"/>
              </a:spcAft>
              <a:buClr>
                <a:schemeClr val="bg2">
                  <a:lumMod val="40000"/>
                  <a:lumOff val="60000"/>
                </a:schemeClr>
              </a:buClr>
              <a:defRPr/>
            </a:pPr>
            <a:r>
              <a:rPr lang="en-US" sz="2400" b="1" kern="1200">
                <a:solidFill>
                  <a:schemeClr val="accent1">
                    <a:lumMod val="50000"/>
                  </a:schemeClr>
                </a:solidFill>
                <a:latin typeface="+mn-lt"/>
                <a:ea typeface="+mn-ea"/>
                <a:cs typeface="+mn-cs"/>
              </a:rPr>
              <a:t>Email: Guidance@ethics.ny.gov </a:t>
            </a:r>
          </a:p>
          <a:p>
            <a:pPr>
              <a:spcAft>
                <a:spcPts val="600"/>
              </a:spcAft>
            </a:pPr>
            <a:endParaRPr lang="en-US" sz="2800" b="1">
              <a:solidFill>
                <a:schemeClr val="accent1">
                  <a:lumMod val="50000"/>
                </a:schemeClr>
              </a:solidFill>
              <a:latin typeface="+mn-lt"/>
            </a:endParaRPr>
          </a:p>
        </p:txBody>
      </p:sp>
      <p:pic>
        <p:nvPicPr>
          <p:cNvPr id="5" name="Picture 4" descr="A close-up of a telephone&#10;&#10;Description automatically generated with low confidence">
            <a:extLst>
              <a:ext uri="{FF2B5EF4-FFF2-40B4-BE49-F238E27FC236}">
                <a16:creationId xmlns:a16="http://schemas.microsoft.com/office/drawing/2014/main" id="{43F7559F-4A45-8896-F514-1D4DA809E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9985" y="3361989"/>
            <a:ext cx="5066046" cy="3381347"/>
          </a:xfrm>
          <a:prstGeom prst="rect">
            <a:avLst/>
          </a:prstGeom>
        </p:spPr>
      </p:pic>
      <p:sp>
        <p:nvSpPr>
          <p:cNvPr id="7" name="TextBox 6">
            <a:extLst>
              <a:ext uri="{FF2B5EF4-FFF2-40B4-BE49-F238E27FC236}">
                <a16:creationId xmlns:a16="http://schemas.microsoft.com/office/drawing/2014/main" id="{929CF09A-BA73-C0A7-9898-C74C30D8FEE6}"/>
              </a:ext>
            </a:extLst>
          </p:cNvPr>
          <p:cNvSpPr txBox="1"/>
          <p:nvPr/>
        </p:nvSpPr>
        <p:spPr>
          <a:xfrm>
            <a:off x="334981" y="1590022"/>
            <a:ext cx="6098344" cy="2349361"/>
          </a:xfrm>
          <a:prstGeom prst="rect">
            <a:avLst/>
          </a:prstGeom>
          <a:noFill/>
        </p:spPr>
        <p:txBody>
          <a:bodyPr wrap="square">
            <a:spAutoFit/>
          </a:bodyPr>
          <a:lstStyle/>
          <a:p>
            <a:pPr marL="0" indent="0" algn="just" defTabSz="768096">
              <a:spcBef>
                <a:spcPts val="840"/>
              </a:spcBef>
              <a:buClr>
                <a:schemeClr val="bg2">
                  <a:lumMod val="40000"/>
                  <a:lumOff val="60000"/>
                </a:schemeClr>
              </a:buClr>
              <a:buNone/>
              <a:defRPr/>
            </a:pPr>
            <a:r>
              <a:rPr lang="en-US" sz="2800" b="1" kern="1200">
                <a:solidFill>
                  <a:schemeClr val="accent5">
                    <a:lumMod val="40000"/>
                    <a:lumOff val="60000"/>
                  </a:schemeClr>
                </a:solidFill>
                <a:effectLst>
                  <a:outerShdw blurRad="38100" dist="38100" dir="2700000" algn="tl">
                    <a:srgbClr val="000000">
                      <a:alpha val="43137"/>
                    </a:srgbClr>
                  </a:outerShdw>
                </a:effectLst>
                <a:latin typeface="+mn-lt"/>
                <a:ea typeface="+mn-ea"/>
                <a:cs typeface="+mn-cs"/>
              </a:rPr>
              <a:t>Need Ethics Advice or Guidance?</a:t>
            </a:r>
          </a:p>
          <a:p>
            <a:pPr marL="0" indent="0" algn="just" defTabSz="768096">
              <a:spcBef>
                <a:spcPts val="840"/>
              </a:spcBef>
              <a:buClr>
                <a:schemeClr val="bg2">
                  <a:lumMod val="40000"/>
                  <a:lumOff val="60000"/>
                </a:schemeClr>
              </a:buClr>
              <a:buNone/>
              <a:defRPr/>
            </a:pPr>
            <a:r>
              <a:rPr lang="en-US"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rPr>
              <a:t>Commission legal staff is available to address your questions about how ethics laws and regulations apply to your circumstances.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702" name="Rectangle 157701">
            <a:extLst>
              <a:ext uri="{FF2B5EF4-FFF2-40B4-BE49-F238E27FC236}">
                <a16:creationId xmlns:a16="http://schemas.microsoft.com/office/drawing/2014/main" id="{0F164E5A-ABC0-4A97-86CA-5F7C26615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84" y="0"/>
            <a:ext cx="8116488"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7704" name="Rectangle 157703">
            <a:extLst>
              <a:ext uri="{FF2B5EF4-FFF2-40B4-BE49-F238E27FC236}">
                <a16:creationId xmlns:a16="http://schemas.microsoft.com/office/drawing/2014/main" id="{C2393E8D-D10F-4FE1-AC21-8B44BEB50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1"/>
            <a:ext cx="4062127" cy="6857996"/>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website&#10;&#10;Description automatically generated">
            <a:extLst>
              <a:ext uri="{FF2B5EF4-FFF2-40B4-BE49-F238E27FC236}">
                <a16:creationId xmlns:a16="http://schemas.microsoft.com/office/drawing/2014/main" id="{881278AB-8024-4BE7-B38F-718ECD12063E}"/>
              </a:ext>
            </a:extLst>
          </p:cNvPr>
          <p:cNvPicPr>
            <a:picLocks noChangeAspect="1"/>
          </p:cNvPicPr>
          <p:nvPr/>
        </p:nvPicPr>
        <p:blipFill>
          <a:blip r:embed="rId3"/>
          <a:stretch>
            <a:fillRect/>
          </a:stretch>
        </p:blipFill>
        <p:spPr>
          <a:xfrm>
            <a:off x="643468" y="1635228"/>
            <a:ext cx="6833412" cy="3587540"/>
          </a:xfrm>
          <a:prstGeom prst="rect">
            <a:avLst/>
          </a:prstGeom>
        </p:spPr>
      </p:pic>
      <p:sp>
        <p:nvSpPr>
          <p:cNvPr id="5" name="TextBox 4">
            <a:extLst>
              <a:ext uri="{FF2B5EF4-FFF2-40B4-BE49-F238E27FC236}">
                <a16:creationId xmlns:a16="http://schemas.microsoft.com/office/drawing/2014/main" id="{06765BE3-32F4-0EE7-E956-E4C377B99263}"/>
              </a:ext>
            </a:extLst>
          </p:cNvPr>
          <p:cNvSpPr txBox="1"/>
          <p:nvPr/>
        </p:nvSpPr>
        <p:spPr>
          <a:xfrm>
            <a:off x="8610599" y="410004"/>
            <a:ext cx="3252527" cy="1446550"/>
          </a:xfrm>
          <a:prstGeom prst="rect">
            <a:avLst/>
          </a:prstGeom>
          <a:noFill/>
        </p:spPr>
        <p:txBody>
          <a:bodyPr wrap="square">
            <a:spAutoFit/>
          </a:bodyPr>
          <a:lstStyle/>
          <a:p>
            <a:r>
              <a:rPr lang="en-US" sz="4400" b="1">
                <a:solidFill>
                  <a:schemeClr val="tx1"/>
                </a:solidFill>
                <a:effectLst>
                  <a:outerShdw blurRad="38100" dist="38100" dir="2700000" algn="tl">
                    <a:srgbClr val="000000">
                      <a:alpha val="43137"/>
                    </a:srgbClr>
                  </a:outerShdw>
                </a:effectLst>
              </a:rPr>
              <a:t>Report Misconduct</a:t>
            </a:r>
            <a:endParaRPr lang="en-US" sz="4400" b="1">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F2A1DA4F-6C54-2328-D807-D608F804D981}"/>
              </a:ext>
            </a:extLst>
          </p:cNvPr>
          <p:cNvSpPr txBox="1"/>
          <p:nvPr/>
        </p:nvSpPr>
        <p:spPr>
          <a:xfrm>
            <a:off x="8458744" y="2360446"/>
            <a:ext cx="3404382" cy="3354765"/>
          </a:xfrm>
          <a:prstGeom prst="rect">
            <a:avLst/>
          </a:prstGeom>
          <a:noFill/>
        </p:spPr>
        <p:txBody>
          <a:bodyPr wrap="square">
            <a:spAutoFit/>
          </a:bodyPr>
          <a:lstStyle/>
          <a:p>
            <a:pPr marL="285750" indent="-285750" fontAlgn="auto">
              <a:spcAft>
                <a:spcPts val="1200"/>
              </a:spcAft>
              <a:buClr>
                <a:schemeClr val="bg2">
                  <a:lumMod val="40000"/>
                  <a:lumOff val="60000"/>
                </a:schemeClr>
              </a:buClr>
              <a:buFont typeface="Arial" panose="020B0604020202020204" pitchFamily="34" charset="0"/>
              <a:buChar char="•"/>
              <a:defRPr/>
            </a:pPr>
            <a:r>
              <a:rPr lang="en-US" sz="2400"/>
              <a:t>We all play a part in upholding high ethical standards</a:t>
            </a:r>
          </a:p>
          <a:p>
            <a:pPr marL="285750" indent="-285750" fontAlgn="auto">
              <a:spcAft>
                <a:spcPts val="1200"/>
              </a:spcAft>
              <a:buClr>
                <a:schemeClr val="bg2">
                  <a:lumMod val="40000"/>
                  <a:lumOff val="60000"/>
                </a:schemeClr>
              </a:buClr>
              <a:buFont typeface="Arial" panose="020B0604020202020204" pitchFamily="34" charset="0"/>
              <a:buChar char="•"/>
              <a:defRPr/>
            </a:pPr>
            <a:r>
              <a:rPr lang="en-US" sz="2400"/>
              <a:t>You can provide a tip </a:t>
            </a:r>
            <a:r>
              <a:rPr lang="en-US" sz="2400" b="1" u="sng"/>
              <a:t>confidentially</a:t>
            </a:r>
            <a:r>
              <a:rPr lang="en-US" sz="2400"/>
              <a:t> or anonymously</a:t>
            </a:r>
          </a:p>
          <a:p>
            <a:pPr marL="285750" indent="-285750" fontAlgn="auto">
              <a:spcAft>
                <a:spcPts val="1200"/>
              </a:spcAft>
              <a:buClr>
                <a:schemeClr val="bg2">
                  <a:lumMod val="40000"/>
                  <a:lumOff val="60000"/>
                </a:schemeClr>
              </a:buClr>
              <a:buFont typeface="Arial" panose="020B0604020202020204" pitchFamily="34" charset="0"/>
              <a:buChar char="•"/>
              <a:defRPr/>
            </a:pPr>
            <a:r>
              <a:rPr lang="en-US" sz="2400"/>
              <a:t>Call </a:t>
            </a:r>
            <a:r>
              <a:rPr lang="en-US" sz="2400" b="1">
                <a:effectLst>
                  <a:outerShdw blurRad="38100" dist="38100" dir="2700000" algn="tl">
                    <a:srgbClr val="000000">
                      <a:alpha val="43137"/>
                    </a:srgbClr>
                  </a:outerShdw>
                </a:effectLst>
              </a:rPr>
              <a:t>800-87-ETHICS</a:t>
            </a:r>
            <a:r>
              <a:rPr lang="en-US" sz="2400"/>
              <a:t> or visit </a:t>
            </a:r>
            <a:r>
              <a:rPr lang="en-US" sz="2400" b="1">
                <a:effectLst>
                  <a:outerShdw blurRad="38100" dist="38100" dir="2700000" algn="tl">
                    <a:srgbClr val="000000">
                      <a:alpha val="43137"/>
                    </a:srgbClr>
                  </a:outerShdw>
                </a:effectLst>
              </a:rPr>
              <a:t>ethics.ny.gov</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B8835EA-7CC5-49E9-AEF8-07C2BB88C8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40" r="26660"/>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43" name="Rectangle 1042">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27A8DBB-D995-451D-8482-F1CC7F99E48D}"/>
              </a:ext>
            </a:extLst>
          </p:cNvPr>
          <p:cNvSpPr txBox="1"/>
          <p:nvPr/>
        </p:nvSpPr>
        <p:spPr>
          <a:xfrm>
            <a:off x="194348" y="2470957"/>
            <a:ext cx="5133026" cy="3477875"/>
          </a:xfrm>
          <a:prstGeom prst="rect">
            <a:avLst/>
          </a:prstGeom>
          <a:noFill/>
        </p:spPr>
        <p:txBody>
          <a:bodyPr wrap="square">
            <a:spAutoFit/>
          </a:bodyPr>
          <a:lstStyle/>
          <a:p>
            <a:pPr marL="285750" indent="-285750" algn="just">
              <a:buFont typeface="Arial" panose="020B0604020202020204" pitchFamily="34" charset="0"/>
              <a:buChar char="•"/>
            </a:pPr>
            <a:r>
              <a:rPr lang="en-US" sz="2000"/>
              <a:t>Governed by Executive Law § 94(10)</a:t>
            </a:r>
          </a:p>
          <a:p>
            <a:pPr marL="285750" indent="-285750" algn="just">
              <a:buFont typeface="Arial" panose="020B0604020202020204" pitchFamily="34" charset="0"/>
              <a:buChar char="•"/>
            </a:pPr>
            <a:r>
              <a:rPr lang="en-US" sz="2000"/>
              <a:t>Enforcement proceedings are confidential until there is a finding (or settlement) against the subject. Notice to the subject is not required in the early phases before the Commission issues a 15-day letter that notifies you of an investigation. </a:t>
            </a:r>
          </a:p>
          <a:p>
            <a:pPr marL="285750" indent="-285750" algn="just">
              <a:buFont typeface="Arial" panose="020B0604020202020204" pitchFamily="34" charset="0"/>
              <a:buChar char="•"/>
            </a:pPr>
            <a:r>
              <a:rPr lang="en-US" sz="2000"/>
              <a:t>You are given an opportunity to respond</a:t>
            </a:r>
          </a:p>
          <a:p>
            <a:pPr marL="285750" indent="-285750" algn="just">
              <a:buFont typeface="Arial" panose="020B0604020202020204" pitchFamily="34" charset="0"/>
              <a:buChar char="•"/>
            </a:pPr>
            <a:r>
              <a:rPr lang="en-US" sz="2000"/>
              <a:t>All investigatory and enforcement procedures are posted to our website under the Investigations tab. </a:t>
            </a:r>
          </a:p>
        </p:txBody>
      </p:sp>
      <p:sp>
        <p:nvSpPr>
          <p:cNvPr id="22" name="TextBox 21">
            <a:extLst>
              <a:ext uri="{FF2B5EF4-FFF2-40B4-BE49-F238E27FC236}">
                <a16:creationId xmlns:a16="http://schemas.microsoft.com/office/drawing/2014/main" id="{BC507936-95F4-4C43-BF9D-A68E8AA7C7B8}"/>
              </a:ext>
            </a:extLst>
          </p:cNvPr>
          <p:cNvSpPr txBox="1"/>
          <p:nvPr/>
        </p:nvSpPr>
        <p:spPr>
          <a:xfrm>
            <a:off x="324679" y="312820"/>
            <a:ext cx="6142382" cy="1569660"/>
          </a:xfrm>
          <a:prstGeom prst="rect">
            <a:avLst/>
          </a:prstGeom>
          <a:noFill/>
        </p:spPr>
        <p:txBody>
          <a:bodyPr wrap="square">
            <a:spAutoFit/>
          </a:bodyPr>
          <a:lstStyle/>
          <a:p>
            <a:r>
              <a:rPr lang="en-US" sz="4800"/>
              <a:t>Investigation &amp; Enforcement</a:t>
            </a:r>
          </a:p>
        </p:txBody>
      </p:sp>
    </p:spTree>
    <p:extLst>
      <p:ext uri="{BB962C8B-B14F-4D97-AF65-F5344CB8AC3E}">
        <p14:creationId xmlns:p14="http://schemas.microsoft.com/office/powerpoint/2010/main" val="23670307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picture containing text, sky, scale, device&#10;&#10;Description automatically generated">
            <a:extLst>
              <a:ext uri="{FF2B5EF4-FFF2-40B4-BE49-F238E27FC236}">
                <a16:creationId xmlns:a16="http://schemas.microsoft.com/office/drawing/2014/main" id="{55669643-ABC2-4B4C-A307-8993BF5AC6CF}"/>
              </a:ext>
            </a:extLst>
          </p:cNvPr>
          <p:cNvPicPr>
            <a:picLocks noChangeAspect="1"/>
          </p:cNvPicPr>
          <p:nvPr/>
        </p:nvPicPr>
        <p:blipFill rotWithShape="1">
          <a:blip r:embed="rId3">
            <a:extLst>
              <a:ext uri="{28A0092B-C50C-407E-A947-70E740481C1C}">
                <a14:useLocalDpi xmlns:a14="http://schemas.microsoft.com/office/drawing/2010/main" val="0"/>
              </a:ext>
            </a:extLst>
          </a:blip>
          <a:srcRect l="44609" r="4524" b="2"/>
          <a:stretch/>
        </p:blipFill>
        <p:spPr>
          <a:xfrm>
            <a:off x="20" y="10"/>
            <a:ext cx="4983460" cy="6857990"/>
          </a:xfrm>
          <a:prstGeom prst="rect">
            <a:avLst/>
          </a:prstGeom>
        </p:spPr>
      </p:pic>
      <p:sp>
        <p:nvSpPr>
          <p:cNvPr id="14" name="TextBox 13">
            <a:extLst>
              <a:ext uri="{FF2B5EF4-FFF2-40B4-BE49-F238E27FC236}">
                <a16:creationId xmlns:a16="http://schemas.microsoft.com/office/drawing/2014/main" id="{A446790F-6B4A-41C9-BBFE-C177ADB7ABAF}"/>
              </a:ext>
            </a:extLst>
          </p:cNvPr>
          <p:cNvSpPr txBox="1"/>
          <p:nvPr/>
        </p:nvSpPr>
        <p:spPr>
          <a:xfrm>
            <a:off x="5200996" y="503092"/>
            <a:ext cx="6532199" cy="830997"/>
          </a:xfrm>
          <a:prstGeom prst="rect">
            <a:avLst/>
          </a:prstGeom>
          <a:noFill/>
        </p:spPr>
        <p:txBody>
          <a:bodyPr wrap="square">
            <a:spAutoFit/>
          </a:bodyPr>
          <a:lstStyle/>
          <a:p>
            <a:r>
              <a:rPr lang="en-US" sz="4800" b="1">
                <a:effectLst>
                  <a:outerShdw blurRad="38100" dist="38100" dir="2700000" algn="tl">
                    <a:srgbClr val="000000">
                      <a:alpha val="43137"/>
                    </a:srgbClr>
                  </a:outerShdw>
                </a:effectLst>
              </a:rPr>
              <a:t>Penalties for Violations</a:t>
            </a:r>
          </a:p>
        </p:txBody>
      </p:sp>
      <p:sp>
        <p:nvSpPr>
          <p:cNvPr id="16" name="TextBox 15">
            <a:extLst>
              <a:ext uri="{FF2B5EF4-FFF2-40B4-BE49-F238E27FC236}">
                <a16:creationId xmlns:a16="http://schemas.microsoft.com/office/drawing/2014/main" id="{0842723A-2A48-4B41-A889-26F0E1DABC5B}"/>
              </a:ext>
            </a:extLst>
          </p:cNvPr>
          <p:cNvSpPr txBox="1"/>
          <p:nvPr/>
        </p:nvSpPr>
        <p:spPr>
          <a:xfrm>
            <a:off x="5583382" y="1849965"/>
            <a:ext cx="4849091" cy="2880789"/>
          </a:xfrm>
          <a:prstGeom prst="rect">
            <a:avLst/>
          </a:prstGeom>
          <a:noFill/>
        </p:spPr>
        <p:txBody>
          <a:bodyPr wrap="square">
            <a:spAutoFit/>
          </a:bodyPr>
          <a:lstStyle/>
          <a:p>
            <a:pPr marL="285750" indent="-228600" defTabSz="914400">
              <a:lnSpc>
                <a:spcPct val="90000"/>
              </a:lnSpc>
              <a:spcAft>
                <a:spcPts val="600"/>
              </a:spcAft>
              <a:buFont typeface="Arial" panose="020B0604020202020204" pitchFamily="34" charset="0"/>
              <a:buChar char="•"/>
            </a:pPr>
            <a:r>
              <a:rPr lang="en-US" sz="24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Public Officers Law § 73</a:t>
            </a:r>
          </a:p>
          <a:p>
            <a:pPr marL="285750" indent="-228600" defTabSz="914400">
              <a:lnSpc>
                <a:spcPct val="90000"/>
              </a:lnSpc>
              <a:spcAft>
                <a:spcPts val="600"/>
              </a:spcAft>
              <a:buFont typeface="Arial" panose="020B0604020202020204" pitchFamily="34" charset="0"/>
              <a:buChar char="•"/>
            </a:pPr>
            <a:endParaRPr lang="en-US" sz="24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marL="285750" indent="-228600" defTabSz="914400">
              <a:lnSpc>
                <a:spcPct val="90000"/>
              </a:lnSpc>
              <a:spcAft>
                <a:spcPts val="600"/>
              </a:spcAft>
              <a:buFont typeface="Arial" panose="020B0604020202020204" pitchFamily="34" charset="0"/>
              <a:buChar char="•"/>
            </a:pPr>
            <a:r>
              <a:rPr lang="en-US" sz="24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Public Officers Law § 73-a</a:t>
            </a:r>
          </a:p>
          <a:p>
            <a:pPr marL="285750" indent="-228600" defTabSz="914400">
              <a:lnSpc>
                <a:spcPct val="90000"/>
              </a:lnSpc>
              <a:spcAft>
                <a:spcPts val="600"/>
              </a:spcAft>
              <a:buFont typeface="Arial" panose="020B0604020202020204" pitchFamily="34" charset="0"/>
              <a:buChar char="•"/>
            </a:pPr>
            <a:endParaRPr lang="en-US" sz="24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marL="285750" indent="-228600" defTabSz="914400">
              <a:lnSpc>
                <a:spcPct val="90000"/>
              </a:lnSpc>
              <a:spcAft>
                <a:spcPts val="600"/>
              </a:spcAft>
              <a:buFont typeface="Arial" panose="020B0604020202020204" pitchFamily="34" charset="0"/>
              <a:buChar char="•"/>
            </a:pPr>
            <a:r>
              <a:rPr lang="en-US" sz="24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Public Officers Law § 74 </a:t>
            </a:r>
          </a:p>
          <a:p>
            <a:pPr marL="285750" indent="-228600" defTabSz="914400">
              <a:lnSpc>
                <a:spcPct val="90000"/>
              </a:lnSpc>
              <a:spcAft>
                <a:spcPts val="600"/>
              </a:spcAft>
              <a:buFont typeface="Arial" panose="020B0604020202020204" pitchFamily="34" charset="0"/>
              <a:buChar char="•"/>
            </a:pPr>
            <a:endParaRPr lang="en-US" sz="24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marL="285750" indent="-228600" defTabSz="914400">
              <a:lnSpc>
                <a:spcPct val="90000"/>
              </a:lnSpc>
              <a:spcAft>
                <a:spcPts val="600"/>
              </a:spcAft>
              <a:buFont typeface="Arial" panose="020B0604020202020204" pitchFamily="34" charset="0"/>
              <a:buChar char="•"/>
            </a:pPr>
            <a:r>
              <a:rPr lang="en-US" sz="24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Agency penalties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D472E9-7B07-952C-8F3E-53ACCE9BAEE5}"/>
              </a:ext>
            </a:extLst>
          </p:cNvPr>
          <p:cNvSpPr/>
          <p:nvPr/>
        </p:nvSpPr>
        <p:spPr>
          <a:xfrm>
            <a:off x="8414657" y="-17125"/>
            <a:ext cx="3690257" cy="687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45" name="Title 1"/>
          <p:cNvSpPr>
            <a:spLocks noGrp="1"/>
          </p:cNvSpPr>
          <p:nvPr>
            <p:ph type="title"/>
          </p:nvPr>
        </p:nvSpPr>
        <p:spPr>
          <a:xfrm>
            <a:off x="206828" y="243412"/>
            <a:ext cx="10515600" cy="1325563"/>
          </a:xfrm>
        </p:spPr>
        <p:txBody>
          <a:bodyPr>
            <a:normAutofit/>
          </a:bodyPr>
          <a:lstStyle/>
          <a:p>
            <a:r>
              <a:rPr lang="en-US" b="1">
                <a:effectLst>
                  <a:outerShdw blurRad="38100" dist="38100" dir="2700000" algn="tl">
                    <a:srgbClr val="000000">
                      <a:alpha val="43137"/>
                    </a:srgbClr>
                  </a:outerShdw>
                </a:effectLst>
              </a:rPr>
              <a:t>Contact Us</a:t>
            </a:r>
          </a:p>
        </p:txBody>
      </p:sp>
      <p:sp>
        <p:nvSpPr>
          <p:cNvPr id="3" name="Content Placeholder 2"/>
          <p:cNvSpPr>
            <a:spLocks noGrp="1"/>
          </p:cNvSpPr>
          <p:nvPr>
            <p:ph idx="1"/>
          </p:nvPr>
        </p:nvSpPr>
        <p:spPr>
          <a:xfrm>
            <a:off x="1752032" y="2095901"/>
            <a:ext cx="7196024" cy="4195762"/>
          </a:xfrm>
        </p:spPr>
        <p:txBody>
          <a:bodyPr rtlCol="0">
            <a:normAutofit/>
          </a:bodyPr>
          <a:lstStyle/>
          <a:p>
            <a:pPr marL="0" indent="0" fontAlgn="auto">
              <a:spcAft>
                <a:spcPts val="0"/>
              </a:spcAft>
              <a:buClr>
                <a:schemeClr val="bg2">
                  <a:lumMod val="40000"/>
                  <a:lumOff val="60000"/>
                </a:schemeClr>
              </a:buClr>
              <a:buFont typeface="Wingdings 3" charset="2"/>
              <a:buNone/>
              <a:defRPr/>
            </a:pPr>
            <a:r>
              <a:rPr lang="en-US"/>
              <a:t>For General Inquiries, call:    </a:t>
            </a:r>
          </a:p>
          <a:p>
            <a:pPr marL="0" indent="0" fontAlgn="auto">
              <a:spcAft>
                <a:spcPts val="0"/>
              </a:spcAft>
              <a:buClr>
                <a:schemeClr val="bg2">
                  <a:lumMod val="40000"/>
                  <a:lumOff val="60000"/>
                </a:schemeClr>
              </a:buClr>
              <a:buFont typeface="Wingdings 3" charset="2"/>
              <a:buNone/>
              <a:defRPr/>
            </a:pPr>
            <a:r>
              <a:rPr lang="en-US" b="1">
                <a:solidFill>
                  <a:schemeClr val="accent6">
                    <a:lumMod val="20000"/>
                    <a:lumOff val="80000"/>
                  </a:schemeClr>
                </a:solidFill>
                <a:effectLst>
                  <a:outerShdw blurRad="38100" dist="38100" dir="2700000" algn="tl">
                    <a:srgbClr val="000000">
                      <a:alpha val="43137"/>
                    </a:srgbClr>
                  </a:outerShdw>
                </a:effectLst>
              </a:rPr>
              <a:t>1-800-87-ETHICS</a:t>
            </a:r>
            <a:r>
              <a:rPr lang="en-US"/>
              <a:t> or </a:t>
            </a:r>
            <a:r>
              <a:rPr lang="en-US" b="1">
                <a:solidFill>
                  <a:schemeClr val="accent6">
                    <a:lumMod val="20000"/>
                    <a:lumOff val="80000"/>
                  </a:schemeClr>
                </a:solidFill>
                <a:effectLst>
                  <a:outerShdw blurRad="38100" dist="38100" dir="2700000" algn="tl">
                    <a:srgbClr val="000000">
                      <a:alpha val="43137"/>
                    </a:srgbClr>
                  </a:outerShdw>
                </a:effectLst>
              </a:rPr>
              <a:t>(518) 408-3976</a:t>
            </a:r>
          </a:p>
          <a:p>
            <a:pPr fontAlgn="auto">
              <a:spcAft>
                <a:spcPts val="0"/>
              </a:spcAft>
              <a:buClr>
                <a:schemeClr val="bg2">
                  <a:lumMod val="40000"/>
                  <a:lumOff val="60000"/>
                </a:schemeClr>
              </a:buClr>
              <a:buFont typeface="Wingdings 3" charset="2"/>
              <a:buChar char=""/>
              <a:defRPr/>
            </a:pPr>
            <a:endParaRPr lang="en-US"/>
          </a:p>
          <a:p>
            <a:pPr marL="0" indent="0" fontAlgn="auto">
              <a:spcAft>
                <a:spcPts val="0"/>
              </a:spcAft>
              <a:buClr>
                <a:schemeClr val="bg2">
                  <a:lumMod val="40000"/>
                  <a:lumOff val="60000"/>
                </a:schemeClr>
              </a:buClr>
              <a:buFont typeface="Wingdings 3" charset="2"/>
              <a:buNone/>
              <a:defRPr/>
            </a:pPr>
            <a:r>
              <a:rPr lang="en-US"/>
              <a:t>For Legal Guidance, email:</a:t>
            </a:r>
          </a:p>
          <a:p>
            <a:pPr marL="0" indent="0" fontAlgn="auto">
              <a:spcAft>
                <a:spcPts val="0"/>
              </a:spcAft>
              <a:buClr>
                <a:schemeClr val="bg2">
                  <a:lumMod val="40000"/>
                  <a:lumOff val="60000"/>
                </a:schemeClr>
              </a:buClr>
              <a:buFont typeface="Wingdings 3" charset="2"/>
              <a:buNone/>
              <a:defRPr/>
            </a:pPr>
            <a:r>
              <a:rPr lang="en-US" b="1">
                <a:solidFill>
                  <a:schemeClr val="accent6">
                    <a:lumMod val="20000"/>
                    <a:lumOff val="80000"/>
                  </a:schemeClr>
                </a:solidFill>
                <a:effectLst>
                  <a:outerShdw blurRad="38100" dist="38100" dir="2700000" algn="tl">
                    <a:srgbClr val="000000">
                      <a:alpha val="43137"/>
                    </a:srgbClr>
                  </a:outerShdw>
                </a:effectLst>
              </a:rPr>
              <a:t>Guidance@ethics.ny.gov</a:t>
            </a:r>
          </a:p>
          <a:p>
            <a:pPr fontAlgn="auto">
              <a:spcAft>
                <a:spcPts val="0"/>
              </a:spcAft>
              <a:buClr>
                <a:schemeClr val="bg2">
                  <a:lumMod val="40000"/>
                  <a:lumOff val="60000"/>
                </a:schemeClr>
              </a:buClr>
              <a:buFont typeface="Wingdings 3" charset="2"/>
              <a:buChar char=""/>
              <a:defRPr/>
            </a:pPr>
            <a:endParaRPr lang="en-US"/>
          </a:p>
          <a:p>
            <a:pPr marL="0" indent="0" fontAlgn="auto">
              <a:spcAft>
                <a:spcPts val="0"/>
              </a:spcAft>
              <a:buClr>
                <a:schemeClr val="bg2">
                  <a:lumMod val="40000"/>
                  <a:lumOff val="60000"/>
                </a:schemeClr>
              </a:buClr>
              <a:buFont typeface="Wingdings 3" charset="2"/>
              <a:buNone/>
              <a:defRPr/>
            </a:pPr>
            <a:r>
              <a:rPr lang="en-US"/>
              <a:t>For further information on the ethics laws:</a:t>
            </a:r>
          </a:p>
          <a:p>
            <a:pPr marL="0" indent="0" fontAlgn="auto">
              <a:spcAft>
                <a:spcPts val="0"/>
              </a:spcAft>
              <a:buClr>
                <a:schemeClr val="bg2">
                  <a:lumMod val="40000"/>
                  <a:lumOff val="60000"/>
                </a:schemeClr>
              </a:buClr>
              <a:buFont typeface="Wingdings 3" charset="2"/>
              <a:buNone/>
              <a:defRPr/>
            </a:pPr>
            <a:r>
              <a:rPr lang="en-US" b="1">
                <a:solidFill>
                  <a:schemeClr val="accent6">
                    <a:lumMod val="20000"/>
                    <a:lumOff val="80000"/>
                  </a:schemeClr>
                </a:solidFill>
              </a:rPr>
              <a:t>ethics.ny.gov</a:t>
            </a:r>
          </a:p>
          <a:p>
            <a:pPr fontAlgn="auto">
              <a:spcAft>
                <a:spcPts val="0"/>
              </a:spcAft>
              <a:buClr>
                <a:schemeClr val="bg2">
                  <a:lumMod val="40000"/>
                  <a:lumOff val="60000"/>
                </a:schemeClr>
              </a:buClr>
              <a:buFont typeface="Wingdings 3" charset="2"/>
              <a:buChar char=""/>
              <a:defRPr/>
            </a:pPr>
            <a:endParaRPr lang="en-US"/>
          </a:p>
        </p:txBody>
      </p:sp>
      <p:pic>
        <p:nvPicPr>
          <p:cNvPr id="4" name="Graphic 3" descr="Scales of justice with solid fill">
            <a:extLst>
              <a:ext uri="{FF2B5EF4-FFF2-40B4-BE49-F238E27FC236}">
                <a16:creationId xmlns:a16="http://schemas.microsoft.com/office/drawing/2014/main" id="{4E76E37C-0CC7-492C-8199-FADD58788F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1318" y="3500171"/>
            <a:ext cx="1059655" cy="1059655"/>
          </a:xfrm>
          <a:prstGeom prst="rect">
            <a:avLst/>
          </a:prstGeom>
        </p:spPr>
      </p:pic>
      <p:pic>
        <p:nvPicPr>
          <p:cNvPr id="6" name="Graphic 5" descr="Telephone with solid fill">
            <a:extLst>
              <a:ext uri="{FF2B5EF4-FFF2-40B4-BE49-F238E27FC236}">
                <a16:creationId xmlns:a16="http://schemas.microsoft.com/office/drawing/2014/main" id="{89D0F216-62F2-47C5-A209-91C9F79EC1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7774" y="1874775"/>
            <a:ext cx="1204911" cy="1204911"/>
          </a:xfrm>
          <a:prstGeom prst="rect">
            <a:avLst/>
          </a:prstGeom>
        </p:spPr>
      </p:pic>
      <p:pic>
        <p:nvPicPr>
          <p:cNvPr id="5" name="Graphic 4" descr="Remote learning language with solid fill">
            <a:extLst>
              <a:ext uri="{FF2B5EF4-FFF2-40B4-BE49-F238E27FC236}">
                <a16:creationId xmlns:a16="http://schemas.microsoft.com/office/drawing/2014/main" id="{2CA1F4B6-49DE-82F8-D3FA-651047AB75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7774" y="5086752"/>
            <a:ext cx="1204911" cy="1204911"/>
          </a:xfrm>
          <a:prstGeom prst="rect">
            <a:avLst/>
          </a:prstGeom>
        </p:spPr>
      </p:pic>
      <p:pic>
        <p:nvPicPr>
          <p:cNvPr id="2" name="Picture 1" descr="Logo&#10;&#10;Description automatically generated">
            <a:extLst>
              <a:ext uri="{FF2B5EF4-FFF2-40B4-BE49-F238E27FC236}">
                <a16:creationId xmlns:a16="http://schemas.microsoft.com/office/drawing/2014/main" id="{103F2545-30F2-BF70-8B05-93D239C4243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331" t="24691" r="7753" b="26749"/>
          <a:stretch/>
        </p:blipFill>
        <p:spPr>
          <a:xfrm>
            <a:off x="8520933" y="2055390"/>
            <a:ext cx="3583981" cy="212459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Two people smiling&#10;&#10;Description automatically generated with medium confidence">
            <a:extLst>
              <a:ext uri="{FF2B5EF4-FFF2-40B4-BE49-F238E27FC236}">
                <a16:creationId xmlns:a16="http://schemas.microsoft.com/office/drawing/2014/main" id="{E20607C9-0316-49B5-8E1D-52EDFB824627}"/>
              </a:ext>
            </a:extLst>
          </p:cNvPr>
          <p:cNvPicPr>
            <a:picLocks noChangeAspect="1"/>
          </p:cNvPicPr>
          <p:nvPr/>
        </p:nvPicPr>
        <p:blipFill rotWithShape="1">
          <a:blip r:embed="rId3">
            <a:extLst>
              <a:ext uri="{28A0092B-C50C-407E-A947-70E740481C1C}">
                <a14:useLocalDpi xmlns:a14="http://schemas.microsoft.com/office/drawing/2010/main" val="0"/>
              </a:ext>
            </a:extLst>
          </a:blip>
          <a:srcRect l="13000" r="24556" b="1"/>
          <a:stretch/>
        </p:blipFill>
        <p:spPr>
          <a:xfrm>
            <a:off x="6096000" y="10"/>
            <a:ext cx="6096000" cy="6857990"/>
          </a:xfrm>
          <a:prstGeom prst="rect">
            <a:avLst/>
          </a:prstGeom>
        </p:spPr>
      </p:pic>
      <p:sp useBgFill="1">
        <p:nvSpPr>
          <p:cNvPr id="34826" name="Rectangle 34821">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F3792F-783B-479E-A353-7974A56B9120}"/>
              </a:ext>
            </a:extLst>
          </p:cNvPr>
          <p:cNvSpPr txBox="1"/>
          <p:nvPr/>
        </p:nvSpPr>
        <p:spPr>
          <a:xfrm>
            <a:off x="196948" y="265538"/>
            <a:ext cx="5753686" cy="769441"/>
          </a:xfrm>
          <a:prstGeom prst="rect">
            <a:avLst/>
          </a:prstGeom>
          <a:noFill/>
        </p:spPr>
        <p:txBody>
          <a:bodyPr wrap="square">
            <a:spAutoFit/>
          </a:bodyPr>
          <a:lstStyle/>
          <a:p>
            <a:r>
              <a:rPr lang="en-US" sz="4400" b="1">
                <a:effectLst>
                  <a:outerShdw blurRad="38100" dist="38100" dir="2700000" algn="tl">
                    <a:srgbClr val="000000">
                      <a:alpha val="43137"/>
                    </a:srgbClr>
                  </a:outerShdw>
                </a:effectLst>
              </a:rPr>
              <a:t>Agency Ethics Officer</a:t>
            </a:r>
          </a:p>
        </p:txBody>
      </p:sp>
      <p:sp>
        <p:nvSpPr>
          <p:cNvPr id="7" name="TextBox 6">
            <a:extLst>
              <a:ext uri="{FF2B5EF4-FFF2-40B4-BE49-F238E27FC236}">
                <a16:creationId xmlns:a16="http://schemas.microsoft.com/office/drawing/2014/main" id="{C98E487C-3EA1-461F-ADFD-FAF1D2F8AA43}"/>
              </a:ext>
            </a:extLst>
          </p:cNvPr>
          <p:cNvSpPr txBox="1"/>
          <p:nvPr/>
        </p:nvSpPr>
        <p:spPr>
          <a:xfrm>
            <a:off x="196948" y="1300517"/>
            <a:ext cx="5453081" cy="4431983"/>
          </a:xfrm>
          <a:prstGeom prst="rect">
            <a:avLst/>
          </a:prstGeom>
          <a:noFill/>
        </p:spPr>
        <p:txBody>
          <a:bodyPr wrap="square">
            <a:spAutoFit/>
          </a:bodyPr>
          <a:lstStyle/>
          <a:p>
            <a:pPr marL="0" indent="0" fontAlgn="auto">
              <a:spcAft>
                <a:spcPts val="600"/>
              </a:spcAft>
              <a:buClr>
                <a:schemeClr val="bg2">
                  <a:lumMod val="40000"/>
                  <a:lumOff val="60000"/>
                </a:schemeClr>
              </a:buClr>
              <a:buFont typeface="Wingdings 3" charset="2"/>
              <a:buNone/>
              <a:defRPr/>
            </a:pPr>
            <a:r>
              <a:rPr lang="en-US" sz="2800"/>
              <a:t>Every State agency has appointed an Ethics Officer who: </a:t>
            </a:r>
          </a:p>
          <a:p>
            <a:pPr marL="0" indent="0" fontAlgn="auto">
              <a:spcAft>
                <a:spcPts val="600"/>
              </a:spcAft>
              <a:buClr>
                <a:schemeClr val="bg2">
                  <a:lumMod val="40000"/>
                  <a:lumOff val="60000"/>
                </a:schemeClr>
              </a:buClr>
              <a:buFont typeface="Wingdings 3" charset="2"/>
              <a:buNone/>
              <a:defRPr/>
            </a:pPr>
            <a:endParaRPr lang="en-US" sz="2800"/>
          </a:p>
          <a:p>
            <a:pPr marL="342900" indent="-342900">
              <a:spcAft>
                <a:spcPts val="600"/>
              </a:spcAft>
              <a:buClr>
                <a:schemeClr val="bg2">
                  <a:lumMod val="40000"/>
                  <a:lumOff val="60000"/>
                </a:schemeClr>
              </a:buClr>
              <a:buFont typeface="Arial" panose="020B0604020202020204" pitchFamily="34" charset="0"/>
              <a:buChar char="•"/>
              <a:defRPr/>
            </a:pPr>
            <a:r>
              <a:rPr lang="en-US" sz="2400"/>
              <a:t>Provides guidance on ethics laws and policies</a:t>
            </a:r>
          </a:p>
          <a:p>
            <a:pPr marL="342900" indent="-342900">
              <a:spcAft>
                <a:spcPts val="600"/>
              </a:spcAft>
              <a:buClr>
                <a:schemeClr val="bg2">
                  <a:lumMod val="40000"/>
                  <a:lumOff val="60000"/>
                </a:schemeClr>
              </a:buClr>
              <a:buFont typeface="Arial" panose="020B0604020202020204" pitchFamily="34" charset="0"/>
              <a:buChar char="•"/>
              <a:defRPr/>
            </a:pPr>
            <a:r>
              <a:rPr lang="en-US" sz="2400"/>
              <a:t>Conducts reviews and approvals for certain regulated actions</a:t>
            </a:r>
          </a:p>
          <a:p>
            <a:pPr marL="342900" indent="-342900">
              <a:spcAft>
                <a:spcPts val="600"/>
              </a:spcAft>
              <a:buClr>
                <a:schemeClr val="bg2">
                  <a:lumMod val="40000"/>
                  <a:lumOff val="60000"/>
                </a:schemeClr>
              </a:buClr>
              <a:buFont typeface="Arial" panose="020B0604020202020204" pitchFamily="34" charset="0"/>
              <a:buChar char="•"/>
              <a:defRPr/>
            </a:pPr>
            <a:r>
              <a:rPr lang="en-US" sz="2400"/>
              <a:t>Offers live ethics training</a:t>
            </a:r>
          </a:p>
          <a:p>
            <a:pPr marL="342900" indent="-342900">
              <a:spcAft>
                <a:spcPts val="600"/>
              </a:spcAft>
              <a:buClr>
                <a:schemeClr val="bg2">
                  <a:lumMod val="40000"/>
                  <a:lumOff val="60000"/>
                </a:schemeClr>
              </a:buClr>
              <a:buFont typeface="Arial" panose="020B0604020202020204" pitchFamily="34" charset="0"/>
              <a:buChar char="•"/>
              <a:defRPr/>
            </a:pPr>
            <a:r>
              <a:rPr lang="en-US" sz="2400"/>
              <a:t>Manages the agency FDS Filer list</a:t>
            </a:r>
          </a:p>
          <a:p>
            <a:pPr marL="342900" indent="-342900">
              <a:spcAft>
                <a:spcPts val="600"/>
              </a:spcAft>
              <a:buClr>
                <a:schemeClr val="bg2">
                  <a:lumMod val="40000"/>
                  <a:lumOff val="60000"/>
                </a:schemeClr>
              </a:buClr>
              <a:buFont typeface="Arial" panose="020B0604020202020204" pitchFamily="34" charset="0"/>
              <a:buChar char="•"/>
              <a:defRPr/>
            </a:pPr>
            <a:r>
              <a:rPr lang="en-US" sz="2400"/>
              <a:t>Maintains ethics training records.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334981" y="223568"/>
            <a:ext cx="10515600" cy="1325563"/>
          </a:xfrm>
        </p:spPr>
        <p:txBody>
          <a:bodyPr>
            <a:normAutofit/>
          </a:bodyPr>
          <a:lstStyle/>
          <a:p>
            <a:r>
              <a:rPr lang="en-US">
                <a:solidFill>
                  <a:schemeClr val="tx1"/>
                </a:solidFill>
              </a:rPr>
              <a:t>Attorney of the Day</a:t>
            </a:r>
          </a:p>
        </p:txBody>
      </p:sp>
      <p:sp>
        <p:nvSpPr>
          <p:cNvPr id="7" name="TextBox 6">
            <a:extLst>
              <a:ext uri="{FF2B5EF4-FFF2-40B4-BE49-F238E27FC236}">
                <a16:creationId xmlns:a16="http://schemas.microsoft.com/office/drawing/2014/main" id="{929CF09A-BA73-C0A7-9898-C74C30D8FEE6}"/>
              </a:ext>
            </a:extLst>
          </p:cNvPr>
          <p:cNvSpPr txBox="1"/>
          <p:nvPr/>
        </p:nvSpPr>
        <p:spPr>
          <a:xfrm>
            <a:off x="334981" y="1590022"/>
            <a:ext cx="6098344" cy="2349361"/>
          </a:xfrm>
          <a:prstGeom prst="rect">
            <a:avLst/>
          </a:prstGeom>
          <a:noFill/>
        </p:spPr>
        <p:txBody>
          <a:bodyPr wrap="square">
            <a:spAutoFit/>
          </a:bodyPr>
          <a:lstStyle/>
          <a:p>
            <a:pPr marL="0" indent="0" algn="just" defTabSz="768096">
              <a:spcBef>
                <a:spcPts val="840"/>
              </a:spcBef>
              <a:buClr>
                <a:schemeClr val="bg2">
                  <a:lumMod val="40000"/>
                  <a:lumOff val="60000"/>
                </a:schemeClr>
              </a:buClr>
              <a:buNone/>
              <a:defRPr/>
            </a:pPr>
            <a:r>
              <a:rPr lang="en-US" sz="2800" b="1" kern="1200">
                <a:solidFill>
                  <a:schemeClr val="accent5">
                    <a:lumMod val="40000"/>
                    <a:lumOff val="60000"/>
                  </a:schemeClr>
                </a:solidFill>
                <a:effectLst>
                  <a:outerShdw blurRad="38100" dist="38100" dir="2700000" algn="tl">
                    <a:srgbClr val="000000">
                      <a:alpha val="43137"/>
                    </a:srgbClr>
                  </a:outerShdw>
                </a:effectLst>
                <a:latin typeface="+mn-lt"/>
                <a:ea typeface="+mn-ea"/>
                <a:cs typeface="+mn-cs"/>
              </a:rPr>
              <a:t>Need Ethics Advice or Guidance?</a:t>
            </a:r>
          </a:p>
          <a:p>
            <a:pPr marL="0" indent="0" algn="just" defTabSz="768096">
              <a:spcBef>
                <a:spcPts val="840"/>
              </a:spcBef>
              <a:buClr>
                <a:schemeClr val="bg2">
                  <a:lumMod val="40000"/>
                  <a:lumOff val="60000"/>
                </a:schemeClr>
              </a:buClr>
              <a:buNone/>
              <a:defRPr/>
            </a:pPr>
            <a:r>
              <a:rPr lang="en-US"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rPr>
              <a:t>Commission legal staff is available to address your questions about how ethics laws and regulations apply to your circumstances.</a:t>
            </a:r>
          </a:p>
        </p:txBody>
      </p:sp>
      <p:sp>
        <p:nvSpPr>
          <p:cNvPr id="3" name="Rectangle 2">
            <a:extLst>
              <a:ext uri="{FF2B5EF4-FFF2-40B4-BE49-F238E27FC236}">
                <a16:creationId xmlns:a16="http://schemas.microsoft.com/office/drawing/2014/main" id="{FA90520C-0F73-6D2E-34D2-45932E77AA15}"/>
              </a:ext>
            </a:extLst>
          </p:cNvPr>
          <p:cNvSpPr/>
          <p:nvPr/>
        </p:nvSpPr>
        <p:spPr>
          <a:xfrm>
            <a:off x="6746488" y="-92765"/>
            <a:ext cx="5445512" cy="69507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19D39D51-0B1F-35A6-1F56-ACD1A5D3C3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22" t="24988" r="9805" b="26452"/>
          <a:stretch/>
        </p:blipFill>
        <p:spPr>
          <a:xfrm>
            <a:off x="6980663" y="1438896"/>
            <a:ext cx="5138449" cy="3163552"/>
          </a:xfrm>
          <a:prstGeom prst="rect">
            <a:avLst/>
          </a:prstGeom>
        </p:spPr>
      </p:pic>
    </p:spTree>
    <p:extLst>
      <p:ext uri="{BB962C8B-B14F-4D97-AF65-F5344CB8AC3E}">
        <p14:creationId xmlns:p14="http://schemas.microsoft.com/office/powerpoint/2010/main" val="24909210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030957395703E4C8FF4ED7B7F82C390" ma:contentTypeVersion="5" ma:contentTypeDescription="Create a new document." ma:contentTypeScope="" ma:versionID="e973c0986e52caeeb434f5b396658295">
  <xsd:schema xmlns:xsd="http://www.w3.org/2001/XMLSchema" xmlns:xs="http://www.w3.org/2001/XMLSchema" xmlns:p="http://schemas.microsoft.com/office/2006/metadata/properties" xmlns:ns2="1ec771a3-d684-4b67-a987-4c03b591a111" xmlns:ns3="1b154e57-33c0-42ec-bd91-0a673704524c" targetNamespace="http://schemas.microsoft.com/office/2006/metadata/properties" ma:root="true" ma:fieldsID="d67657321a92a3784d01d3017928f7ab" ns2:_="" ns3:_="">
    <xsd:import namespace="1ec771a3-d684-4b67-a987-4c03b591a111"/>
    <xsd:import namespace="1b154e57-33c0-42ec-bd91-0a673704524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c771a3-d684-4b67-a987-4c03b591a1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154e57-33c0-42ec-bd91-0a673704524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b154e57-33c0-42ec-bd91-0a673704524c">
      <UserInfo>
        <DisplayName>McCalmon, Thearse (OTDA)</DisplayName>
        <AccountId>45</AccountId>
        <AccountType/>
      </UserInfo>
      <UserInfo>
        <DisplayName>DeJesus, Lisa (OTDA)</DisplayName>
        <AccountId>47</AccountId>
        <AccountType/>
      </UserInfo>
      <UserInfo>
        <DisplayName>Rickards, Clinton (ITS)</DisplayName>
        <AccountId>63</AccountId>
        <AccountType/>
      </UserInfo>
      <UserInfo>
        <DisplayName>McKeever, Katlin R (LABOR)</DisplayName>
        <AccountId>64</AccountId>
        <AccountType/>
      </UserInfo>
      <UserInfo>
        <DisplayName>Coleman, Sarah (PERB)</DisplayName>
        <AccountId>65</AccountId>
        <AccountType/>
      </UserInfo>
      <UserInfo>
        <DisplayName>Traina, Jara (OPDV)</DisplayName>
        <AccountId>66</AccountId>
        <AccountType/>
      </UserInfo>
      <UserInfo>
        <DisplayName>Hacker, Michele (DPS)</DisplayName>
        <AccountId>50</AccountId>
        <AccountType/>
      </UserInfo>
      <UserInfo>
        <DisplayName>Sanderl, Kimberly (PERB)</DisplayName>
        <AccountId>53</AccountId>
        <AccountType/>
      </UserInfo>
      <UserInfo>
        <DisplayName>Howard, Kate (EFC)</DisplayName>
        <AccountId>67</AccountId>
        <AccountType/>
      </UserInfo>
      <UserInfo>
        <DisplayName>Watson, Karonne (DPS)</DisplayName>
        <AccountId>54</AccountId>
        <AccountType/>
      </UserInfo>
      <UserInfo>
        <DisplayName>Adler, Abby (ARTS)</DisplayName>
        <AccountId>68</AccountId>
        <AccountType/>
      </UserInfo>
      <UserInfo>
        <DisplayName>Fusco-Towasser, Yvonne (DFS)</DisplayName>
        <AccountId>69</AccountId>
        <AccountType/>
      </UserInfo>
      <UserInfo>
        <DisplayName>Richards, Thomas J (DEC)</DisplayName>
        <AccountId>70</AccountId>
        <AccountType/>
      </UserInfo>
      <UserInfo>
        <DisplayName>Marsh, DMonica (DFS)</DisplayName>
        <AccountId>71</AccountId>
        <AccountType/>
      </UserInfo>
      <UserInfo>
        <DisplayName>Johnson, Michael (ELECTIONS)</DisplayName>
        <AccountId>72</AccountId>
        <AccountType/>
      </UserInfo>
      <UserInfo>
        <DisplayName>Lawyer, Robin (ELECTIONS)</DisplayName>
        <AccountId>73</AccountId>
        <AccountType/>
      </UserInfo>
      <UserInfo>
        <DisplayName>Newcomb, Teresa A (OER)</DisplayName>
        <AccountId>74</AccountId>
        <AccountType/>
      </UserInfo>
      <UserInfo>
        <DisplayName>Stella, Kathie (NIFA)</DisplayName>
        <AccountId>75</AccountId>
        <AccountType/>
      </UserInfo>
      <UserInfo>
        <DisplayName>Cartagena, Nicholas (ELECTIONS)</DisplayName>
        <AccountId>76</AccountId>
        <AccountType/>
      </UserInfo>
    </SharedWithUsers>
  </documentManagement>
</p:properties>
</file>

<file path=customXml/itemProps1.xml><?xml version="1.0" encoding="utf-8"?>
<ds:datastoreItem xmlns:ds="http://schemas.openxmlformats.org/officeDocument/2006/customXml" ds:itemID="{FBD4CE27-68B8-44FF-A983-E05CCEDC0235}">
  <ds:schemaRefs>
    <ds:schemaRef ds:uri="http://schemas.microsoft.com/sharepoint/v3/contenttype/forms"/>
  </ds:schemaRefs>
</ds:datastoreItem>
</file>

<file path=customXml/itemProps2.xml><?xml version="1.0" encoding="utf-8"?>
<ds:datastoreItem xmlns:ds="http://schemas.openxmlformats.org/officeDocument/2006/customXml" ds:itemID="{9206F85B-D4A7-4BE7-A167-19E02C39C9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c771a3-d684-4b67-a987-4c03b591a111"/>
    <ds:schemaRef ds:uri="1b154e57-33c0-42ec-bd91-0a67370452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89C1AE7-3B8B-482D-A959-2AB2F7F5CD4D}">
  <ds:schemaRef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purl.org/dc/elements/1.1/"/>
    <ds:schemaRef ds:uri="http://purl.org/dc/dcmitype/"/>
    <ds:schemaRef ds:uri="http://purl.org/dc/terms/"/>
    <ds:schemaRef ds:uri="1b154e57-33c0-42ec-bd91-0a673704524c"/>
    <ds:schemaRef ds:uri="1ec771a3-d684-4b67-a987-4c03b591a111"/>
  </ds:schemaRefs>
</ds:datastoreItem>
</file>

<file path=docProps/app.xml><?xml version="1.0" encoding="utf-8"?>
<Properties xmlns="http://schemas.openxmlformats.org/officeDocument/2006/extended-properties" xmlns:vt="http://schemas.openxmlformats.org/officeDocument/2006/docPropsVTypes">
  <Template>TM04033923[[fn=Depth]]</Template>
  <TotalTime>3</TotalTime>
  <Words>11758</Words>
  <Application>Microsoft Office PowerPoint</Application>
  <PresentationFormat>Widescreen</PresentationFormat>
  <Paragraphs>947</Paragraphs>
  <Slides>77</Slides>
  <Notes>77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77</vt:i4>
      </vt:variant>
    </vt:vector>
  </HeadingPairs>
  <TitlesOfParts>
    <vt:vector size="88" baseType="lpstr">
      <vt:lpstr>Aptos</vt:lpstr>
      <vt:lpstr>Arial</vt:lpstr>
      <vt:lpstr>Biome Light</vt:lpstr>
      <vt:lpstr>Calibri</vt:lpstr>
      <vt:lpstr>Calibri Light</vt:lpstr>
      <vt:lpstr>Candara</vt:lpstr>
      <vt:lpstr>Century Gothic</vt:lpstr>
      <vt:lpstr>Corbel</vt:lpstr>
      <vt:lpstr>Minion Pro SmBd</vt:lpstr>
      <vt:lpstr>Wingdings 3</vt:lpstr>
      <vt:lpstr>Depth</vt:lpstr>
      <vt:lpstr>PowerPoint Presentation</vt:lpstr>
      <vt:lpstr>Disclaimer</vt:lpstr>
      <vt:lpstr>The Purpose of Ethics Training</vt:lpstr>
      <vt:lpstr>PowerPoint Presentation</vt:lpstr>
      <vt:lpstr>Course Overview</vt:lpstr>
      <vt:lpstr>PowerPoint Presentation</vt:lpstr>
      <vt:lpstr>Public Accountability</vt:lpstr>
      <vt:lpstr>PowerPoint Presentation</vt:lpstr>
      <vt:lpstr>Attorney of the Day</vt:lpstr>
      <vt:lpstr>Conflicts of Interest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Outside Activities</vt:lpstr>
      <vt:lpstr>PowerPoint Presentation</vt:lpstr>
      <vt:lpstr>General Provisions</vt:lpstr>
      <vt:lpstr>Approvals for Policymakers</vt:lpstr>
      <vt:lpstr>Specific Provisions: Policymakers</vt:lpstr>
      <vt:lpstr>PowerPoint Presentation</vt:lpstr>
      <vt:lpstr>PowerPoint Presentation</vt:lpstr>
      <vt:lpstr>Avoiding Conflicts of Interest</vt:lpstr>
      <vt:lpstr>Steps to the Gift Analysis</vt:lpstr>
      <vt:lpstr>What is a gift? </vt:lpstr>
      <vt:lpstr>Gift Exclusions | Items</vt:lpstr>
      <vt:lpstr>Gift Exclusions | Events</vt:lpstr>
      <vt:lpstr>PowerPoint Presentation</vt:lpstr>
      <vt:lpstr>Interested Source Analysis</vt:lpstr>
      <vt:lpstr>PowerPoint Presentation</vt:lpstr>
      <vt:lpstr>PowerPoint Presentation</vt:lpstr>
      <vt:lpstr>PowerPoint Presentation</vt:lpstr>
      <vt:lpstr>PowerPoint Presentation</vt:lpstr>
      <vt:lpstr>PowerPoint Presentation</vt:lpstr>
      <vt:lpstr>Restrictions on Honoraria</vt:lpstr>
      <vt:lpstr>PowerPoint Presentation</vt:lpstr>
      <vt:lpstr>What is an Official Activity Expense Payment?</vt:lpstr>
      <vt:lpstr>PowerPoint Presentation</vt:lpstr>
      <vt:lpstr>Avoid Politics in the Workplace</vt:lpstr>
      <vt:lpstr>PowerPoint Presentation</vt:lpstr>
      <vt:lpstr>PowerPoint Presentation</vt:lpstr>
      <vt:lpstr>PowerPoint Presentation</vt:lpstr>
      <vt:lpstr>PowerPoint Presentation</vt:lpstr>
      <vt:lpstr>PowerPoint Presentation</vt:lpstr>
      <vt:lpstr>PowerPoint Presentation</vt:lpstr>
      <vt:lpstr>Two-Year Bar</vt:lpstr>
      <vt:lpstr>Appear or Practice Prohibition</vt:lpstr>
      <vt:lpstr>Backroom Services Prohibition</vt:lpstr>
      <vt:lpstr>PowerPoint Presentation</vt:lpstr>
      <vt:lpstr>PowerPoint Presentation</vt:lpstr>
      <vt:lpstr>Factors Considered for Lifetime Bar</vt:lpstr>
      <vt:lpstr>PowerPoint Presentation</vt:lpstr>
      <vt:lpstr>PowerPoint Presentation</vt:lpstr>
      <vt:lpstr>PowerPoint Presentation</vt:lpstr>
      <vt:lpstr>Who is required to file?</vt:lpstr>
      <vt:lpstr>PowerPoint Presentation</vt:lpstr>
      <vt:lpstr>What is disclosed?</vt:lpstr>
      <vt:lpstr>When are the Filing Deadlines?</vt:lpstr>
      <vt:lpstr>Privacy Concerns</vt:lpstr>
      <vt:lpstr>Options Available to Filers</vt:lpstr>
      <vt:lpstr>PowerPoint Presentation</vt:lpstr>
      <vt:lpstr>PowerPoint Presentation</vt:lpstr>
      <vt:lpstr>PowerPoint Presentation</vt:lpstr>
      <vt:lpstr>Commission </vt:lpstr>
      <vt:lpstr>Commission Functions</vt:lpstr>
      <vt:lpstr>Attorney of the Day</vt:lpstr>
      <vt:lpstr>PowerPoint Presentation</vt:lpstr>
      <vt:lpstr>PowerPoint Presentation</vt:lpstr>
      <vt:lpstr>PowerPoint Presentation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Ethics Training Course</dc:title>
  <dc:creator>Ashworth, Catherine (JCOPE)</dc:creator>
  <cp:keywords>ethics, training, curriculum</cp:keywords>
  <cp:lastModifiedBy>AnnMarie Kopf</cp:lastModifiedBy>
  <cp:revision>5</cp:revision>
  <cp:lastPrinted>2024-05-20T16:30:51Z</cp:lastPrinted>
  <dcterms:created xsi:type="dcterms:W3CDTF">2020-04-20T19:00:01Z</dcterms:created>
  <dcterms:modified xsi:type="dcterms:W3CDTF">2024-05-20T16:32:08Z</dcterms:modified>
  <cp:category>Training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0x010100E030957395703E4C8FF4ED7B7F82C390</vt:lpwstr>
  </property>
  <property fmtid="{D5CDD505-2E9C-101B-9397-08002B2CF9AE}" pid="3" name="Order">
    <vt:lpwstr>840600.000000000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