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96" r:id="rId5"/>
  </p:sldMasterIdLst>
  <p:notesMasterIdLst>
    <p:notesMasterId r:id="rId32"/>
  </p:notesMasterIdLst>
  <p:handoutMasterIdLst>
    <p:handoutMasterId r:id="rId33"/>
  </p:handoutMasterIdLst>
  <p:sldIdLst>
    <p:sldId id="560" r:id="rId6"/>
    <p:sldId id="257" r:id="rId7"/>
    <p:sldId id="263" r:id="rId8"/>
    <p:sldId id="264" r:id="rId9"/>
    <p:sldId id="546" r:id="rId10"/>
    <p:sldId id="269" r:id="rId11"/>
    <p:sldId id="265" r:id="rId12"/>
    <p:sldId id="559" r:id="rId13"/>
    <p:sldId id="547" r:id="rId14"/>
    <p:sldId id="258" r:id="rId15"/>
    <p:sldId id="260" r:id="rId16"/>
    <p:sldId id="548" r:id="rId17"/>
    <p:sldId id="273" r:id="rId18"/>
    <p:sldId id="550" r:id="rId19"/>
    <p:sldId id="551" r:id="rId20"/>
    <p:sldId id="552" r:id="rId21"/>
    <p:sldId id="553" r:id="rId22"/>
    <p:sldId id="554" r:id="rId23"/>
    <p:sldId id="261" r:id="rId24"/>
    <p:sldId id="555" r:id="rId25"/>
    <p:sldId id="262" r:id="rId26"/>
    <p:sldId id="556" r:id="rId27"/>
    <p:sldId id="557" r:id="rId28"/>
    <p:sldId id="558" r:id="rId29"/>
    <p:sldId id="267" r:id="rId30"/>
    <p:sldId id="268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6CA1C-56F4-811A-360C-934CA330AFC6}" name="Ananna Khan" initials="AK" userId="S::Ananna.Khan@nfta.com::14516e45-6cb8-4490-8ff7-ba2d7f504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AF3F"/>
    <a:srgbClr val="0018A8"/>
    <a:srgbClr val="DDDEDD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9771" autoAdjust="0"/>
  </p:normalViewPr>
  <p:slideViewPr>
    <p:cSldViewPr snapToGrid="0">
      <p:cViewPr varScale="1">
        <p:scale>
          <a:sx n="100" d="100"/>
          <a:sy n="100" d="100"/>
        </p:scale>
        <p:origin x="996" y="84"/>
      </p:cViewPr>
      <p:guideLst>
        <p:guide orient="horz" pos="4032"/>
        <p:guide pos="1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Safety Trends</a:t>
            </a:r>
          </a:p>
          <a:p>
            <a:pPr>
              <a:defRPr/>
            </a:pPr>
            <a:r>
              <a:rPr lang="en-US"/>
              <a:t>YTD Comparisons</a:t>
            </a:r>
          </a:p>
        </c:rich>
      </c:tx>
      <c:layout>
        <c:manualLayout>
          <c:xMode val="edge"/>
          <c:yMode val="edge"/>
          <c:x val="0.31451145458133739"/>
          <c:y val="1.778557556895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3775417334591"/>
          <c:y val="0.22334739803094328"/>
          <c:w val="0.80855091100189669"/>
          <c:h val="0.4436289134744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mpd="dbl"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</c:v>
                </c:pt>
                <c:pt idx="1">
                  <c:v>2.2999999999999998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0-4E9D-84CF-D1090AA49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1.9</c:v>
                </c:pt>
                <c:pt idx="1">
                  <c:v>1.6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0-4E9D-84CF-D1090AA49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2.7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0-4E9D-84CF-D1090AA49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0-4E9D-84CF-D1090AA49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9933"/>
            </a:solidFill>
            <a:ln>
              <a:beve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6.5</c:v>
                </c:pt>
                <c:pt idx="1">
                  <c:v>5.0999999999999996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E9D-84CF-D1090AA49C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4.5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0-4E9D-84CF-D1090AA4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4208"/>
        <c:axId val="137228288"/>
      </c:barChart>
      <c:catAx>
        <c:axId val="137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7228288"/>
        <c:crosses val="autoZero"/>
        <c:auto val="1"/>
        <c:lblAlgn val="ctr"/>
        <c:lblOffset val="100"/>
        <c:tickLblSkip val="1"/>
        <c:noMultiLvlLbl val="0"/>
      </c:catAx>
      <c:valAx>
        <c:axId val="13722828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crossAx val="137214208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11853990789909111"/>
          <c:y val="0.69583499376998159"/>
          <c:w val="0.82480367806373234"/>
          <c:h val="0.10844391286532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en-US" sz="1200" b="1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5-43DC-942F-D3321D37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5-43DC-942F-D3321D37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55-43DC-942F-D3321D371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55-43DC-942F-D3321D37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6-4448-A33D-28B3D2DB3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6-4448-A33D-28B3D2DB3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6-4448-A33D-28B3D2DB3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86-4448-A33D-28B3D2DB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CEF-A7C7-0052B2435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CEF-A7C7-0052B24353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71-4CEF-A7C7-0052B24353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71-4CEF-A7C7-0052B243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B-4F55-9DE9-FE46E2A71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141.30000000000001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B-4F55-9DE9-FE46E2A71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B-4F55-9DE9-FE46E2A71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CB-4F55-9DE9-FE46E2A71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0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6-490F-96DA-35F8FA5957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26-490F-96DA-35F8FA5957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6-490F-96DA-35F8FA5957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26-490F-96DA-35F8FA595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26-490F-96DA-35F8FA595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C-46E0-8F6F-D3C220BD1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C-46E0-8F6F-D3C220BD1F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AC-46E0-8F6F-D3C220BD1F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C-46E0-8F6F-D3C220BD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AC-46E0-8F6F-D3C220BD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C-456B-BF0E-54AABF3326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C-456B-BF0E-54AABF3326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137.19999999999999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2C-456B-BF0E-54AABF3326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C-456B-BF0E-54AABF332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134.69999999999999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2C-456B-BF0E-54AABF332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89-4D70-9F83-AE4EC1739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9-4D70-9F83-AE4EC1739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89-4D70-9F83-AE4EC1739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89-4D70-9F83-AE4EC17398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89-4D70-9F83-AE4EC1739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89-4D70-9F83-AE4EC17398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89-4D70-9F83-AE4EC1739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89-4D70-9F83-AE4EC1739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7B-42DD-925E-03C85EBFC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B-42DD-925E-03C85EBFC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7B-42DD-925E-03C85EBFC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7B-42DD-925E-03C85EBFC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D7B-42DD-925E-03C85EBFC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7B-42DD-925E-03C85EBFC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7B-42DD-925E-03C85EBFC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7B-42DD-925E-03C85EBFC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2A-4701-8E92-01874B702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A-4701-8E92-01874B702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A-4701-8E92-01874B702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2A-4701-8E92-01874B702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2A-4701-8E92-01874B702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2A-4701-8E92-01874B7024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2A-4701-8E92-01874B702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2A-4701-8E92-01874B70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5.08</c:v>
                </c:pt>
                <c:pt idx="1">
                  <c:v>5.58</c:v>
                </c:pt>
                <c:pt idx="2">
                  <c:v>0</c:v>
                </c:pt>
                <c:pt idx="3">
                  <c:v>16.71</c:v>
                </c:pt>
                <c:pt idx="4">
                  <c:v>0</c:v>
                </c:pt>
                <c:pt idx="5">
                  <c:v>0</c:v>
                </c:pt>
                <c:pt idx="7">
                  <c:v>7.2</c:v>
                </c:pt>
                <c:pt idx="8">
                  <c:v>7.9</c:v>
                </c:pt>
                <c:pt idx="9">
                  <c:v>0</c:v>
                </c:pt>
                <c:pt idx="10">
                  <c:v>13.8</c:v>
                </c:pt>
                <c:pt idx="11">
                  <c:v>0</c:v>
                </c:pt>
                <c:pt idx="12">
                  <c:v>5.7</c:v>
                </c:pt>
                <c:pt idx="13">
                  <c:v>23.4</c:v>
                </c:pt>
                <c:pt idx="14">
                  <c:v>15.3</c:v>
                </c:pt>
                <c:pt idx="15">
                  <c:v>6.6</c:v>
                </c:pt>
                <c:pt idx="16">
                  <c:v>7.7</c:v>
                </c:pt>
                <c:pt idx="17">
                  <c:v>3.1</c:v>
                </c:pt>
                <c:pt idx="18">
                  <c:v>0</c:v>
                </c:pt>
                <c:pt idx="19">
                  <c:v>4.5999999999999996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9-48BF-AE7A-5A45793FE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13-41B9-A5B6-238B9F7C0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3-41B9-A5B6-238B9F7C0D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3-41B9-A5B6-238B9F7C0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3-41B9-A5B6-238B9F7C0D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13-41B9-A5B6-238B9F7C0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13-41B9-A5B6-238B9F7C0D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13-41B9-A5B6-238B9F7C0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13-41B9-A5B6-238B9F7C0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B-42E3-B00B-839AF566E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B-42E3-B00B-839AF566EB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5B-42E3-B00B-839AF566E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5B-42E3-B00B-839AF566EB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5B-42E3-B00B-839AF566E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5B-42E3-B00B-839AF566EB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5B-42E3-B00B-839AF566E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5B-42E3-B00B-839AF566E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7-435A-A626-F2FBE8C5B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7-435A-A626-F2FBE8C5BF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47-435A-A626-F2FBE8C5B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47-435A-A626-F2FBE8C5BF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D47-435A-A626-F2FBE8C5B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7-435A-A626-F2FBE8C5BF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47-435A-A626-F2FBE8C5B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47-435A-A626-F2FBE8C5B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C-43E5-B507-E18F125B5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C-43E5-B507-E18F125B54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4C-43E5-B507-E18F125B5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4C-43E5-B507-E18F125B54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4C-43E5-B507-E18F125B5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4C-43E5-B507-E18F125B54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C-43E5-B507-E18F125B5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4C-43E5-B507-E18F125B5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C-435E-80AB-85922B7A9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C-435E-80AB-85922B7A99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C-435E-80AB-85922B7A9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C-435E-80AB-85922B7A99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4DC-435E-80AB-85922B7A9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DC-435E-80AB-85922B7A99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DC-435E-80AB-85922B7A9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DC-435E-80AB-85922B7A9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8B-47B0-89A0-48E19DA1B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B-47B0-89A0-48E19DA1B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B-47B0-89A0-48E19DA1B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B-47B0-89A0-48E19DA1B1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F8B-47B0-89A0-48E19DA1B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8B-47B0-89A0-48E19DA1B1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8B-47B0-89A0-48E19DA1B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8B-47B0-89A0-48E19DA1B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60-4E6E-B9CA-60C2103D9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0-4E6E-B9CA-60C2103D90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60-4E6E-B9CA-60C2103D90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60-4E6E-B9CA-60C2103D90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60-4E6E-B9CA-60C2103D90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60-4E6E-B9CA-60C2103D90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260-4E6E-B9CA-60C2103D90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60-4E6E-B9CA-60C2103D9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B-452E-A2A7-13AB2CB88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DB-452E-A2A7-13AB2CB880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DB-452E-A2A7-13AB2CB880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DB-452E-A2A7-13AB2CB88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DB-452E-A2A7-13AB2CB88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B-4750-BD53-B0D6720F4B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4B-4750-BD53-B0D6720F4B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4B-4750-BD53-B0D6720F4B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B4B-4750-BD53-B0D6720F4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4B-4750-BD53-B0D6720F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F-4768-84A9-156CA03FA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F-4768-84A9-156CA03FA3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0F-4768-84A9-156CA03FA3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C0F-4768-84A9-156CA03FA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0F-4768-84A9-156CA03F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5.0999999999999996</c:v>
                </c:pt>
                <c:pt idx="1">
                  <c:v>5.6</c:v>
                </c:pt>
                <c:pt idx="2">
                  <c:v>0</c:v>
                </c:pt>
                <c:pt idx="3">
                  <c:v>16.7</c:v>
                </c:pt>
                <c:pt idx="4">
                  <c:v>0</c:v>
                </c:pt>
                <c:pt idx="5">
                  <c:v>0</c:v>
                </c:pt>
                <c:pt idx="7">
                  <c:v>6.2</c:v>
                </c:pt>
                <c:pt idx="8">
                  <c:v>7.3</c:v>
                </c:pt>
                <c:pt idx="9">
                  <c:v>0</c:v>
                </c:pt>
                <c:pt idx="10">
                  <c:v>13.8</c:v>
                </c:pt>
                <c:pt idx="11">
                  <c:v>0</c:v>
                </c:pt>
                <c:pt idx="12">
                  <c:v>2.8</c:v>
                </c:pt>
                <c:pt idx="13">
                  <c:v>23.4</c:v>
                </c:pt>
                <c:pt idx="14">
                  <c:v>15.3</c:v>
                </c:pt>
                <c:pt idx="15">
                  <c:v>6.6</c:v>
                </c:pt>
                <c:pt idx="16">
                  <c:v>7.7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5-4E8C-95A8-D33745CA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D-4E8F-BD08-33C0E3151D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CD-4E8F-BD08-33C0E3151D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CD-4E8F-BD08-33C0E3151D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CD-4E8F-BD08-33C0E3151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CD-4E8F-BD08-33C0E3151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82-4B95-8EB8-A1CB02565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2-4B95-8EB8-A1CB02565D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82-4B95-8EB8-A1CB02565D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82-4B95-8EB8-A1CB02565D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82-4B95-8EB8-A1CB02565D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82-4B95-8EB8-A1CB02565D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82-4B95-8EB8-A1CB02565D7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82-4B95-8EB8-A1CB02565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3-4992-A10B-F70F13B1A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3-4992-A10B-F70F13B1AB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33-4992-A10B-F70F13B1AB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33-4992-A10B-F70F13B1A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33-4992-A10B-F70F13B1A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D-4E22-9511-FD8D634908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5D-4E22-9511-FD8D634908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5D-4E22-9511-FD8D634908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5D-4E22-9511-FD8D63490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5D-4E22-9511-FD8D63490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F-4470-A11D-6653296D71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5F-4470-A11D-6653296D71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5F-4470-A11D-6653296D71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A5F-4470-A11D-6653296D7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5F-4470-A11D-6653296D7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3-4846-951B-16AB14C075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3-4846-951B-16AB14C075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C3-4846-951B-16AB14C075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C3-4846-951B-16AB14C07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C3-4846-951B-16AB14C075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1E4-9EA9-EA4EFB974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1E4-9EA9-EA4EFB9740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2-41E4-9EA9-EA4EFB9740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2-41E4-9EA9-EA4EFB9740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2-41E4-9EA9-EA4EFB9740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2-41E4-9EA9-EA4EFB9740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7B2-41E4-9EA9-EA4EFB9740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B2-41E4-9EA9-EA4EFB97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4-4777-9885-83FE1492C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4-4777-9885-83FE1492C4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74-4777-9885-83FE1492C4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74-4777-9885-83FE1492C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74-4777-9885-83FE1492C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6-4C75-983B-99E5DFCBB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16-4C75-983B-99E5DFCBBD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16-4C75-983B-99E5DFCBBD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16-4C75-983B-99E5DFCBB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6-4C75-983B-99E5DFCBB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1-4E58-AA30-E571AB268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1-4E58-AA30-E571AB268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81-4E58-AA30-E571AB268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5137872974557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681-4E58-AA30-E571AB26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81-4E58-AA30-E571AB268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Away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0.00</c:formatCode>
                <c:ptCount val="25"/>
                <c:pt idx="0">
                  <c:v>134.69999999999999</c:v>
                </c:pt>
                <c:pt idx="1">
                  <c:v>148</c:v>
                </c:pt>
                <c:pt idx="2">
                  <c:v>0</c:v>
                </c:pt>
                <c:pt idx="3">
                  <c:v>442.8</c:v>
                </c:pt>
                <c:pt idx="4">
                  <c:v>0</c:v>
                </c:pt>
                <c:pt idx="5">
                  <c:v>0</c:v>
                </c:pt>
                <c:pt idx="7">
                  <c:v>67.3</c:v>
                </c:pt>
                <c:pt idx="8">
                  <c:v>79.400000000000006</c:v>
                </c:pt>
                <c:pt idx="9">
                  <c:v>0</c:v>
                </c:pt>
                <c:pt idx="10">
                  <c:v>440.6</c:v>
                </c:pt>
                <c:pt idx="11">
                  <c:v>0</c:v>
                </c:pt>
                <c:pt idx="12">
                  <c:v>14.2</c:v>
                </c:pt>
                <c:pt idx="13">
                  <c:v>105.4</c:v>
                </c:pt>
                <c:pt idx="14">
                  <c:v>145.69999999999999</c:v>
                </c:pt>
                <c:pt idx="15">
                  <c:v>0</c:v>
                </c:pt>
                <c:pt idx="16">
                  <c:v>146.9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1-4D7E-A7C3-A1D88772E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B-4A8B-961D-99A739F50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DB-4A8B-961D-99A739F50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DB-4A8B-961D-99A739F50A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0DB-4A8B-961D-99A739F50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DB-4A8B-961D-99A739F50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E-498A-8816-8506B41EE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E-498A-8816-8506B41EE6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EE-498A-8816-8506B41EE6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EE-498A-8816-8506B41EE6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EE-498A-8816-8506B41EE6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EE-498A-8816-8506B41EE6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0EE-498A-8816-8506B41EE6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EE-498A-8816-8506B41EE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49995407366"/>
          <c:y val="5.68654305091972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03413579164475"/>
          <c:y val="0.24417423171550803"/>
          <c:w val="0.83888791469392188"/>
          <c:h val="0.4544871532020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4-4B33-B6FF-E284306CC8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04-4B33-B6FF-E284306CC8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04-4B33-B6FF-E284306CC8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4-4B33-B6FF-E284306CC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04-4B33-B6FF-E284306CC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714655510742"/>
          <c:y val="0.8845694448668134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45591017652"/>
          <c:y val="6.06984088119266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17020305088851"/>
          <c:y val="0.2121760893468268"/>
          <c:w val="0.79565709653070926"/>
          <c:h val="0.5102507368905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E-47D5-A294-222354636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DE-47D5-A294-2223546366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DE-47D5-A294-2223546366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ADE-47D5-A294-222354636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DE-47D5-A294-222354636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8065165398131695"/>
          <c:w val="0.89999995245021658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3664880537"/>
          <c:y val="1.2710322437229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1098032850711"/>
          <c:y val="0.2256164582758628"/>
          <c:w val="0.77144007847616258"/>
          <c:h val="0.38394529041242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9-450A-944D-350226419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59-450A-944D-350226419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59-450A-944D-350226419C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859-450A-944D-350226419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59-450A-944D-350226419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774891725E-2"/>
          <c:y val="0.87309171119964235"/>
          <c:w val="0.89999995245021658"/>
          <c:h val="0.1269082888003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75960695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6053333785119E-2"/>
          <c:y val="0.30725227726905563"/>
          <c:w val="0.81607568775819983"/>
          <c:h val="0.30404077035112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1-4810-99A8-DB8073609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81-4810-99A8-DB8073609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81-4810-99A8-DB8073609C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681-4810-99A8-DB807360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81-4810-99A8-DB8073609C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29617465146781E-2"/>
          <c:y val="0.87355909268500309"/>
          <c:w val="0.88974032032896588"/>
          <c:h val="0.12640194417835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C-4E63-B6AA-1B03C0704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C-4E63-B6AA-1B03C0704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C-4E63-B6AA-1B03C0704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C-4E63-B6AA-1B03C0704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84C-4E63-B6AA-1B03C0704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4C-4E63-B6AA-1B03C0704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4C-4E63-B6AA-1B03C0704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4C-4E63-B6AA-1B03C0704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9-4F36-B0F5-EB7EACEAA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9-4F36-B0F5-EB7EACEAA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E9-4F36-B0F5-EB7EACEAA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E9-4F36-B0F5-EB7EACEAA8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6E9-4F36-B0F5-EB7EACEAA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E9-4F36-B0F5-EB7EACEAA8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E9-4F36-B0F5-EB7EACEAA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E9-4F36-B0F5-EB7EACEAA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E0-46B9-8451-C521E7CFF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0-46B9-8451-C521E7CFF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0-46B9-8451-C521E7CFF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E0-46B9-8451-C521E7CFF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6E0-46B9-8451-C521E7CFF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E0-46B9-8451-C521E7CFF3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E0-46B9-8451-C521E7CFF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E0-46B9-8451-C521E7CFF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85-4F13-A134-F892D3789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85-4F13-A134-F892D37893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85-4F13-A134-F892D3789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85-4F13-A134-F892D37893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785-4F13-A134-F892D3789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85-4F13-A134-F892D37893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85-4F13-A134-F892D3789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85-4F13-A134-F892D3789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66.7</c:v>
                </c:pt>
                <c:pt idx="1">
                  <c:v>20</c:v>
                </c:pt>
                <c:pt idx="2">
                  <c:v>0</c:v>
                </c:pt>
                <c:pt idx="3">
                  <c:v>100</c:v>
                </c:pt>
                <c:pt idx="5">
                  <c:v>82.6</c:v>
                </c:pt>
                <c:pt idx="6">
                  <c:v>80</c:v>
                </c:pt>
                <c:pt idx="7">
                  <c:v>75</c:v>
                </c:pt>
                <c:pt idx="8">
                  <c:v>66.7</c:v>
                </c:pt>
                <c:pt idx="9">
                  <c:v>100</c:v>
                </c:pt>
                <c:pt idx="10">
                  <c:v>100</c:v>
                </c:pt>
                <c:pt idx="11">
                  <c:v>84.6</c:v>
                </c:pt>
                <c:pt idx="12">
                  <c:v>75</c:v>
                </c:pt>
                <c:pt idx="13">
                  <c:v>88.9</c:v>
                </c:pt>
                <c:pt idx="15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Sheet1!$C$2:$C$22</c:f>
              <c:numCache>
                <c:formatCode>0.0</c:formatCode>
                <c:ptCount val="21"/>
                <c:pt idx="0">
                  <c:v>66.7</c:v>
                </c:pt>
                <c:pt idx="1">
                  <c:v>20</c:v>
                </c:pt>
                <c:pt idx="2">
                  <c:v>0</c:v>
                </c:pt>
                <c:pt idx="3">
                  <c:v>100</c:v>
                </c:pt>
                <c:pt idx="5">
                  <c:v>78.3</c:v>
                </c:pt>
                <c:pt idx="6">
                  <c:v>80</c:v>
                </c:pt>
                <c:pt idx="7">
                  <c:v>75</c:v>
                </c:pt>
                <c:pt idx="8">
                  <c:v>66.7</c:v>
                </c:pt>
                <c:pt idx="9">
                  <c:v>100</c:v>
                </c:pt>
                <c:pt idx="10">
                  <c:v>100</c:v>
                </c:pt>
                <c:pt idx="11">
                  <c:v>76.900000000000006</c:v>
                </c:pt>
                <c:pt idx="12">
                  <c:v>50</c:v>
                </c:pt>
                <c:pt idx="13">
                  <c:v>88.9</c:v>
                </c:pt>
                <c:pt idx="15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716-AE2A-27E0ED04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61-46F0-B013-9F0552C12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1-46F0-B013-9F0552C12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61-46F0-B013-9F0552C12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61-46F0-B013-9F0552C125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361-46F0-B013-9F0552C12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61-46F0-B013-9F0552C125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61-46F0-B013-9F0552C12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61-46F0-B013-9F0552C1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E-4135-8A57-5F64948A8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E-4135-8A57-5F64948A8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E-4135-8A57-5F64948A8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E-4135-8A57-5F64948A8F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5E-4135-8A57-5F64948A8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5E-4135-8A57-5F64948A8F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5E-4135-8A57-5F64948A8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5E-4135-8A57-5F64948A8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3-4B64-A3EA-51FE01724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23-4B64-A3EA-51FE017245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23-4B64-A3EA-51FE017245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23-4B64-A3EA-51FE01724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23-4B64-A3EA-51FE01724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9-4151-B4FD-B3523AE0A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F9-4151-B4FD-B3523AE0A9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F9-4151-B4FD-B3523AE0A9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9-4151-B4FD-B3523AE0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F9-4151-B4FD-B3523AE0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5-4F63-8A5C-704B28DD42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5-4F63-8A5C-704B28DD42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25-4F63-8A5C-704B28DD42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25-4F63-8A5C-704B28DD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25-4F63-8A5C-704B28DD4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A-43C6-ACE8-4DA486E60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A-43C6-ACE8-4DA486E60D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BA-43C6-ACE8-4DA486E60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BA-43C6-ACE8-4DA486E60D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BA-43C6-ACE8-4DA486E60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BA-43C6-ACE8-4DA486E60D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BA-43C6-ACE8-4DA486E60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BA-43C6-ACE8-4DA486E60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2D-4880-8E72-B06869C70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D-4880-8E72-B06869C708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2D-4880-8E72-B06869C70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2D-4880-8E72-B06869C708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E2D-4880-8E72-B06869C70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2D-4880-8E72-B06869C708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2D-4880-8E72-B06869C70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2D-4880-8E72-B06869C70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D3-41D8-B590-9173A7EA3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3-41D8-B590-9173A7EA3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D3-41D8-B590-9173A7EA3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D3-41D8-B590-9173A7EA3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D3-41D8-B590-9173A7EA3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D3-41D8-B590-9173A7EA3A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D3-41D8-B590-9173A7EA3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D3-41D8-B590-9173A7EA3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4-42C7-A5A9-166796200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4-42C7-A5A9-1667962008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A4-42C7-A5A9-166796200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A4-42C7-A5A9-1667962008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A4-42C7-A5A9-166796200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A4-42C7-A5A9-1667962008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A4-42C7-A5A9-166796200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A4-42C7-A5A9-166796200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2C-4C79-85A7-968C666B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C-4C79-85A7-968C666B8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2C-4C79-85A7-968C666B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C-4C79-85A7-968C666B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2C-4C79-85A7-968C666B84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2C-4C79-85A7-968C666B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2C-4C79-85A7-968C666B8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Open Overdue Hazards as of 03/31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93-4FB4-8743-0AFC2FE38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3-4FB4-8743-0AFC2FE38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93-4FB4-8743-0AFC2FE38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3-4FB4-8743-0AFC2FE38D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93-4FB4-8743-0AFC2FE38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93-4FB4-8743-0AFC2FE38D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93-4FB4-8743-0AFC2FE38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93-4FB4-8743-0AFC2FE38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61-4CCE-B967-42B0F340B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1-4CCE-B967-42B0F340B4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61-4CCE-B967-42B0F340B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61-4CCE-B967-42B0F340B4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E61-4CCE-B967-42B0F340B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61-4CCE-B967-42B0F340B4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61-4CCE-B967-42B0F340B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61-4CCE-B967-42B0F340B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6-483A-BE6F-88E9B1301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6-483A-BE6F-88E9B13013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46-483A-BE6F-88E9B1301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6-483A-BE6F-88E9B13013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146-483A-BE6F-88E9B1301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46-483A-BE6F-88E9B13013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46-483A-BE6F-88E9B1301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46-483A-BE6F-88E9B1301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42-4BA9-B6EB-C3124238E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2-4BA9-B6EB-C3124238E7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42-4BA9-B6EB-C3124238E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2-4BA9-B6EB-C3124238E7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42-4BA9-B6EB-C3124238E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42-4BA9-B6EB-C3124238E7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42-4BA9-B6EB-C3124238E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42-4BA9-B6EB-C3124238E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6A-4E80-A357-CCB523A14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A-4E80-A357-CCB523A14A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6A-4E80-A357-CCB523A14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A-4E80-A357-CCB523A14A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6A-4E80-A357-CCB523A14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6A-4E80-A357-CCB523A14A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6A-4E80-A357-CCB523A14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6A-4E80-A357-CCB523A14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25-4B44-816D-C80577AAF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5-4B44-816D-C80577AAF0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25-4B44-816D-C80577AAF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25-4B44-816D-C80577AAF0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25-4B44-816D-C80577AAF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25-4B44-816D-C80577AAF0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25-4B44-816D-C80577AAF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25-4B44-816D-C80577AAF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F-4299-91ED-4ABD458A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F-4299-91ED-4ABD458A3A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AF-4299-91ED-4ABD458A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F-4299-91ED-4ABD458A3A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0AF-4299-91ED-4ABD458A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AF-4299-91ED-4ABD458A3A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AF-4299-91ED-4ABD458A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AF-4299-91ED-4ABD458A3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39-4327-B7FC-AB004355C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9-4327-B7FC-AB004355CF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39-4327-B7FC-AB004355C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39-4327-B7FC-AB004355CF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39-4327-B7FC-AB004355C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39-4327-B7FC-AB004355CF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39-4327-B7FC-AB004355C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39-4327-B7FC-AB004355C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63-42B6-B22A-2266B16F9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3-42B6-B22A-2266B16F9D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63-42B6-B22A-2266B16F9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63-42B6-B22A-2266B16F9D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63-42B6-B22A-2266B16F9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63-42B6-B22A-2266B16F9D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63-42B6-B22A-2266B16F9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63-42B6-B22A-2266B16F9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F7-4CDE-BE52-E75785B35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7-4CDE-BE52-E75785B35D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F7-4CDE-BE52-E75785B35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7-4CDE-BE52-E75785B35D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F7-4CDE-BE52-E75785B35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F7-4CDE-BE52-E75785B35D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F7-4CDE-BE52-E75785B35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F7-4CDE-BE52-E75785B35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2.04</c:v>
                </c:pt>
                <c:pt idx="1">
                  <c:v>2.27</c:v>
                </c:pt>
                <c:pt idx="2">
                  <c:v>2.62</c:v>
                </c:pt>
                <c:pt idx="3">
                  <c:v>1.19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2-4508-8D2C-B83EE7FA1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2.3199999999999998</c:v>
                </c:pt>
                <c:pt idx="1">
                  <c:v>3.57</c:v>
                </c:pt>
                <c:pt idx="2">
                  <c:v>3.1</c:v>
                </c:pt>
                <c:pt idx="3">
                  <c:v>1.43</c:v>
                </c:pt>
                <c:pt idx="4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2-4508-8D2C-B83EE7FA1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0.68</c:v>
                </c:pt>
                <c:pt idx="1">
                  <c:v>0.97</c:v>
                </c:pt>
                <c:pt idx="2">
                  <c:v>0.31</c:v>
                </c:pt>
                <c:pt idx="3">
                  <c:v>0.88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2-4508-8D2C-B83EE7FA16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2.12</c:v>
                </c:pt>
                <c:pt idx="1">
                  <c:v>4.58</c:v>
                </c:pt>
                <c:pt idx="2">
                  <c:v>2.4300000000000002</c:v>
                </c:pt>
                <c:pt idx="3">
                  <c:v>2.02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2-4508-8D2C-B83EE7FA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7-438E-B6E3-6AB730A1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7-438E-B6E3-6AB730A17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A7-438E-B6E3-6AB730A1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7-438E-B6E3-6AB730A17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6A7-438E-B6E3-6AB730A1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A7-438E-B6E3-6AB730A17A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A7-438E-B6E3-6AB730A1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A7-438E-B6E3-6AB730A17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93-4204-9E15-6FC380519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3-4204-9E15-6FC3805199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93-4204-9E15-6FC380519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93-4204-9E15-6FC3805199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393-4204-9E15-6FC380519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93-4204-9E15-6FC3805199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93-4204-9E15-6FC380519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93-4204-9E15-6FC380519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(100’s of days)</a:t>
            </a:r>
          </a:p>
        </c:rich>
      </c:tx>
      <c:layout>
        <c:manualLayout>
          <c:xMode val="edge"/>
          <c:yMode val="edge"/>
          <c:x val="0.34431611091186604"/>
          <c:y val="6.8248344440258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72975345504893"/>
          <c:y val="0.24417430519692332"/>
          <c:w val="0.76033517310691678"/>
          <c:h val="0.4403882954626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EC-4C0C-8963-E78B43C9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C-4C0C-8963-E78B43C94A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EC-4C0C-8963-E78B43C9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EC-4C0C-8963-E78B43C94A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6EC-4C0C-8963-E78B43C9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EC-4C0C-8963-E78B43C94A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5032986646872E-2"/>
                  <c:y val="-2.1764235825436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EC-4C0C-8963-E78B43C9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EC-4C0C-8963-E78B43C9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160971500537"/>
          <c:y val="0.84669540978831725"/>
          <c:w val="0.57443576569889154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0.19</c:v>
                </c:pt>
                <c:pt idx="1">
                  <c:v>0</c:v>
                </c:pt>
                <c:pt idx="2">
                  <c:v>0.16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A-4AEE-8BA0-26820F363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0.15</c:v>
                </c:pt>
                <c:pt idx="1">
                  <c:v>0</c:v>
                </c:pt>
                <c:pt idx="2">
                  <c:v>0.33</c:v>
                </c:pt>
                <c:pt idx="3">
                  <c:v>0.19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A-4AEE-8BA0-26820F3633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0.04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A-4AEE-8BA0-26820F3633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A-4AEE-8BA0-26820F36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83050835006"/>
          <c:y val="6.0550502847409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7355609924544"/>
          <c:y val="0.29403276901659264"/>
          <c:w val="0.75195388554593079"/>
          <c:h val="0.428402079546860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1-4C26-B45F-C81ED9173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1-4C26-B45F-C81ED9173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1-4C26-B45F-C81ED917362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1-4C26-B45F-C81ED9173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F1-4C26-B45F-C81ED91736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F1-4C26-B45F-C81ED917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5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83679017249E-2"/>
          <c:y val="0.88065186099839465"/>
          <c:w val="0.89999963264196547"/>
          <c:h val="0.11934813900160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0.16499</cdr:x>
      <cdr:y>0.77978</cdr:y>
    </cdr:from>
    <cdr:to>
      <cdr:x>0.93254</cdr:x>
      <cdr:y>0.98631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473" y="4324448"/>
          <a:ext cx="3333018" cy="114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b="1" i="1" dirty="0"/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RII = Recordable Injury/Illness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LWC = Lost Workday Case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Days Away  (Rate in 100’s of Days)</a:t>
          </a:r>
        </a:p>
        <a:p xmlns:a="http://schemas.openxmlformats.org/drawingml/2006/main">
          <a:pPr algn="ctr"/>
          <a:r>
            <a:rPr lang="en-US" sz="1000" b="1" i="1" dirty="0"/>
            <a:t> </a:t>
          </a:r>
        </a:p>
      </cdr:txBody>
    </cdr:sp>
  </cdr:relSizeAnchor>
  <cdr:relSizeAnchor xmlns:cdr="http://schemas.openxmlformats.org/drawingml/2006/chartDrawing">
    <cdr:from>
      <cdr:x>0.49198</cdr:x>
      <cdr:y>0.51595</cdr:y>
    </cdr:from>
    <cdr:to>
      <cdr:x>0.64536</cdr:x>
      <cdr:y>0.51595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F2AC029-A428-4D35-B7FA-E930EAD7BF97}"/>
            </a:ext>
          </a:extLst>
        </cdr:cNvPr>
        <cdr:cNvCxnSpPr/>
      </cdr:nvCxnSpPr>
      <cdr:spPr>
        <a:xfrm xmlns:a="http://schemas.openxmlformats.org/drawingml/2006/main">
          <a:off x="2136371" y="2861302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0.75633</cdr:x>
      <cdr:y>0.59726</cdr:y>
    </cdr:from>
    <cdr:to>
      <cdr:x>0.90971</cdr:x>
      <cdr:y>0.59726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BDBCF4BA-E73F-4A1A-A75A-11404C9F795D}"/>
            </a:ext>
          </a:extLst>
        </cdr:cNvPr>
        <cdr:cNvCxnSpPr/>
      </cdr:nvCxnSpPr>
      <cdr:spPr>
        <a:xfrm xmlns:a="http://schemas.openxmlformats.org/drawingml/2006/main">
          <a:off x="3284287" y="3312239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0.2254</cdr:x>
      <cdr:y>0.37506</cdr:y>
    </cdr:from>
    <cdr:to>
      <cdr:x>0.37288</cdr:x>
      <cdr:y>0.37506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51006ED-8AC8-4457-9E5A-CCDE4C55D176}"/>
            </a:ext>
          </a:extLst>
        </cdr:cNvPr>
        <cdr:cNvCxnSpPr/>
      </cdr:nvCxnSpPr>
      <cdr:spPr>
        <a:xfrm xmlns:a="http://schemas.openxmlformats.org/drawingml/2006/main">
          <a:off x="978798" y="2080005"/>
          <a:ext cx="640418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A1C91EBA-5964-3842-8E89-29A91B03740B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24DE5E74-F79D-9A42-A4D1-17B87B7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3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7ED8DA78-53B6-504D-B31A-774152EDD7ED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5" tIns="46515" rIns="93035" bIns="465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5" tIns="46515" rIns="93035" bIns="465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FDEA44A5-1D78-1D4B-8547-90EA93025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2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227013" y="3646124"/>
            <a:ext cx="8916987" cy="2756264"/>
          </a:xfrm>
        </p:spPr>
        <p:txBody>
          <a:bodyPr lIns="0" tIns="0" rIns="0" bIns="0"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241228" y="1570806"/>
            <a:ext cx="7772400" cy="559213"/>
          </a:xfrm>
        </p:spPr>
        <p:txBody>
          <a:bodyPr>
            <a:normAutofit/>
          </a:bodyPr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241228" y="2144358"/>
            <a:ext cx="6400800" cy="4912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41228" y="2770188"/>
            <a:ext cx="3559175" cy="38449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56773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B21BD05-848B-4F73-A00C-F3283F463BE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629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4144"/>
            <a:ext cx="2667000" cy="2114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08285"/>
                </a:solidFill>
                <a:latin typeface="Arial Narrow"/>
                <a:cs typeface="Arial Narrow"/>
              </a:defRPr>
            </a:lvl1pPr>
          </a:lstStyle>
          <a:p>
            <a:pPr algn="l"/>
            <a:fld id="{24B817B0-6941-4F40-9F43-75E4FE7E8BA8}" type="slidenum">
              <a:rPr lang="en-US" smtClean="0"/>
              <a:pPr algn="l"/>
              <a:t>‹#›</a:t>
            </a:fld>
            <a:r>
              <a:rPr lang="en-US" dirty="0"/>
              <a:t>  |  Praxair Business Confidential  |  </a:t>
            </a:r>
            <a:fld id="{24E8FF83-2CF1-234E-8040-D9A0962B0A38}" type="datetime1">
              <a:rPr lang="en-US" smtClean="0"/>
              <a:pPr algn="l"/>
              <a:t>4/21/2026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5791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i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0" y="5791200"/>
            <a:ext cx="8543925" cy="4000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8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3433"/>
            <a:fld id="{4497B8FF-08C2-48CF-A0B2-3C4B819A2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4/21/2026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3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B4CF685C-6A2C-4691-BE9D-2499DFA53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CF61E123-8F49-4541-B15D-0CAC4415643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684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B154CAB-996C-4D5E-8C17-ECB4AB333D2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252758BC-3811-4837-9CCB-52119474965D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CF08E1F-BAD5-4D1E-BD21-FDB3712D758F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59765DF4-E778-427A-98AE-CFDDC0F9C48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449B862A-7B87-4DD3-AC60-4388E70E3C01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DCAD5116-B85A-4209-99ED-F043F57981C7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5050" y="1168400"/>
            <a:ext cx="511175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23"/>
            <a:ext cx="3008313" cy="92382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4725"/>
            <a:ext cx="3008313" cy="390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59EB424-FD42-4054-91E7-3F814B8B5AC5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56356"/>
            <a:ext cx="822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800"/>
            <a:ext cx="8229600" cy="5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8813"/>
            <a:ext cx="9144000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363" y="658813"/>
            <a:ext cx="425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0763" y="134938"/>
            <a:ext cx="16271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300" y="6530975"/>
            <a:ext cx="18240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Praxair Business 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defTabSz="457200" rtl="0" fontAlgn="base">
        <a:spcBef>
          <a:spcPct val="20000"/>
        </a:spcBef>
        <a:spcAft>
          <a:spcPct val="0"/>
        </a:spcAft>
        <a:buSzPct val="125000"/>
        <a:buFont typeface="Arial" charset="0"/>
        <a:buChar char="–"/>
        <a:defRPr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2588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B8FF-08C2-48CF-A0B2-3C4B819A2135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685C-6A2C-4691-BE9D-2499DFA5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7.xml"/><Relationship Id="rId7" Type="http://schemas.openxmlformats.org/officeDocument/2006/relationships/image" Target="../media/image4.jp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2.xml"/><Relationship Id="rId7" Type="http://schemas.openxmlformats.org/officeDocument/2006/relationships/image" Target="../media/image4.jp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37.xml"/><Relationship Id="rId7" Type="http://schemas.openxmlformats.org/officeDocument/2006/relationships/image" Target="../media/image4.jp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2.xml"/><Relationship Id="rId7" Type="http://schemas.openxmlformats.org/officeDocument/2006/relationships/image" Target="../media/image4.jp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jpg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F24DD-815C-4D0F-8F7B-99F91BC5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32617"/>
            <a:ext cx="4353559" cy="5269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 - March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(6) Recordable Injuries (RII), Five (5) Lost Workday Cases (LWC), Fifteen (15) Days Away from work</a:t>
            </a:r>
          </a:p>
          <a:p>
            <a:pPr marL="640080"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Employees:</a:t>
            </a:r>
          </a:p>
          <a:p>
            <a:pPr marL="822960"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Bus Operators, One Mechanic, One Specialist, and One Maintenance Clerk.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knee, hip, and wrist due to tripping and falling while exiting the drivers compartment on the bus. 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reports shoulder pain due to the seatbelt repeatedly locking when they leaned forward while operating bus. 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right thumb on the steering wheel due to an abrupt stop while attempting to avoid a pedestrian.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back while removing bus seats to access the engine for repair. 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cut their right hand due to improper use of a grinder wheel (gloves were worn). </a:t>
            </a:r>
          </a:p>
          <a:p>
            <a:pPr marL="1005840"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left wrist while lifting and moving an alternator several times during task. 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Recordable Injuries 22% decrease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Time Injuries 12% decrease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Away 4% increase year over year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members of the HSEQ Department received their certification for the Public Transportation Safety Certification Training Program (PTSCTP). </a:t>
            </a:r>
          </a:p>
          <a:p>
            <a:pPr marL="0" lvl="2" indent="0">
              <a:buNone/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6294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- March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B817B0-6941-4F40-9F43-75E4FE7E8BA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 NFTA Internal Communication  |  04/18/2026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58315317"/>
              </p:ext>
            </p:extLst>
          </p:nvPr>
        </p:nvGraphicFramePr>
        <p:xfrm>
          <a:off x="4572001" y="656135"/>
          <a:ext cx="4478582" cy="55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3651" y="2547472"/>
            <a:ext cx="848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6.6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6466" y="3334624"/>
            <a:ext cx="8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3.4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2280" y="3766672"/>
            <a:ext cx="927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164.3</a:t>
            </a:r>
          </a:p>
        </p:txBody>
      </p:sp>
    </p:spTree>
    <p:extLst>
      <p:ext uri="{BB962C8B-B14F-4D97-AF65-F5344CB8AC3E}">
        <p14:creationId xmlns:p14="http://schemas.microsoft.com/office/powerpoint/2010/main" val="140338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1F3864D-8766-2A4E-8997-721C2D567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069080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D66223A-7309-031A-1A90-8DD7CFAA3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6881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C164FA4-1E78-0D8D-CF69-77AA543C0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189738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89E6FD8-8AE0-DCBE-9C55-D62D96D17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2899F-2448-EFFB-EF55-A4C500CA90E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Safety – March 2026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C3B842-9992-10E3-27C6-DD11257F011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B2447-4714-C236-2E7D-E4C8CDFABB6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Aviation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RII, </a:t>
            </a:r>
            <a:r>
              <a:rPr lang="en-US" sz="1059" dirty="0">
                <a:solidFill>
                  <a:prstClr val="black"/>
                </a:solidFill>
              </a:rPr>
              <a:t>13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27%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063CFA-4B0C-BFCF-1338-9C585127316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B1F5C-A980-AE6D-D2F2-7DE2A12DC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9EF22-E3A4-33FD-A954-4E0BD8E820A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3103-9998-5D4F-896F-9B3018C9B4F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64B7-E7AB-0284-919E-8024D77789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A4731-1688-5622-2C47-F4AFF308572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EDEAD-CC01-69FE-4724-E29BCDBA36FF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E0921-2929-2D1F-C259-1C4EA965054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21256F7-F24F-370A-953B-1E3E96EC54DB}"/>
              </a:ext>
            </a:extLst>
          </p:cNvPr>
          <p:cNvSpPr/>
          <p:nvPr/>
        </p:nvSpPr>
        <p:spPr>
          <a:xfrm>
            <a:off x="8100234" y="193706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771F3-692B-4205-408D-F6BCFDEC3DCB}"/>
              </a:ext>
            </a:extLst>
          </p:cNvPr>
          <p:cNvSpPr txBox="1"/>
          <p:nvPr/>
        </p:nvSpPr>
        <p:spPr>
          <a:xfrm>
            <a:off x="549885" y="5853408"/>
            <a:ext cx="240424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53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9E044-E123-5C2D-071B-244534E8167B}"/>
              </a:ext>
            </a:extLst>
          </p:cNvPr>
          <p:cNvSpPr txBox="1"/>
          <p:nvPr/>
        </p:nvSpPr>
        <p:spPr>
          <a:xfrm>
            <a:off x="4852754" y="3132615"/>
            <a:ext cx="18970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E805E-3E88-03FF-2C56-F3303DB005FC}"/>
              </a:ext>
            </a:extLst>
          </p:cNvPr>
          <p:cNvSpPr txBox="1"/>
          <p:nvPr/>
        </p:nvSpPr>
        <p:spPr>
          <a:xfrm>
            <a:off x="546465" y="3132614"/>
            <a:ext cx="178600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17B35-C64B-6F6A-8DA9-7558CD6BBB0B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D086C-AE36-A2A3-D3C3-06B978463594}"/>
              </a:ext>
            </a:extLst>
          </p:cNvPr>
          <p:cNvSpPr txBox="1"/>
          <p:nvPr/>
        </p:nvSpPr>
        <p:spPr>
          <a:xfrm>
            <a:off x="3867913" y="4739183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1DA03AA-0F50-BF89-D3A8-11730CB67226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4A0E4-F2A2-A208-80F0-F22BE4DDD92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371540D-915F-E8FC-6F18-723BA5D8112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31470C-3402-C003-A97D-A3F83A81B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480858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42217F-F787-31D8-8DB1-C7BFC4B25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330626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0532D4A-B2B7-DFAD-A6F3-2EA8E12B3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85165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5D78E5-1BC5-CAD0-39CA-3E1BFBE50AED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5175B-7DF3-430F-149A-ED013E5C8044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15BFB-03E1-7C96-D37C-73EA684AC24A}"/>
              </a:ext>
            </a:extLst>
          </p:cNvPr>
          <p:cNvSpPr txBox="1"/>
          <p:nvPr/>
        </p:nvSpPr>
        <p:spPr>
          <a:xfrm>
            <a:off x="546465" y="3132614"/>
            <a:ext cx="205376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0E7FA1-EEBF-49F1-A9EF-D9CD569D9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C279B-CF4B-93C4-939B-0A300A701126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Safety – March 2026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B3FB-288E-EB75-1A0C-218D7C6A915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E7A1F3-584C-6EAF-374F-3E191FC2E4BA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45DA3-9F1A-3168-4CF2-91878DFC7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619AB-58C9-A1E4-7C2B-06A96413D4B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11D4-8B2A-3FB1-55AB-14E1BCA93968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FD-A404-65B3-854D-69733FF5051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797D-AA67-0914-800B-E1924BE3689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76C3C-9EDC-134F-F0AB-97F8AA85697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09DB-E84D-7C14-283D-14A8BBB2478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7C1FF-A8E3-CCC4-64AD-596E8FF84553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28% of the Authority’s employees work in Support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727C9-04AA-8390-53DD-7039260D205A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364D38-87F4-1A6E-ED7C-F4426551778F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ACCCC-8E49-D5DA-61FC-D433D03E210D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AEB14FA-4154-E690-DCFF-97D778A494B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E97A9B0-5990-6A49-9A78-3B8352DAB32F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3776106-2241-AE92-58F0-880CC5291079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D0161A-D317-321B-654C-8DD7E0425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427600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0EB3512-1D6A-967D-8B2C-5D5BD1AB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643451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AA89D20-6CAF-77B3-5E8F-E46019304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339141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5AFC14-4548-1285-7A16-6F5513B55C3F}"/>
              </a:ext>
            </a:extLst>
          </p:cNvPr>
          <p:cNvSpPr txBox="1"/>
          <p:nvPr/>
        </p:nvSpPr>
        <p:spPr>
          <a:xfrm>
            <a:off x="549885" y="5853408"/>
            <a:ext cx="229678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141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071B-B969-4BCB-CA7E-A8A2216273C0}"/>
              </a:ext>
            </a:extLst>
          </p:cNvPr>
          <p:cNvSpPr txBox="1"/>
          <p:nvPr/>
        </p:nvSpPr>
        <p:spPr>
          <a:xfrm>
            <a:off x="4852754" y="3132615"/>
            <a:ext cx="170944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13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DC400-2A96-AD41-F6C7-739B2E1B5A58}"/>
              </a:ext>
            </a:extLst>
          </p:cNvPr>
          <p:cNvSpPr txBox="1"/>
          <p:nvPr/>
        </p:nvSpPr>
        <p:spPr>
          <a:xfrm>
            <a:off x="546465" y="3132614"/>
            <a:ext cx="159838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14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CD349-02DE-0B84-44F0-A4DAB883C7B7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Safety – March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192-05D7-4C85-FA08-41369FC8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D1DD4-65EE-910C-70EF-4472620A1AC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B983AD-7AC8-A19A-D291-C04E6975125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E16FE-1CFC-CBC3-A6DF-D906F84A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D55D-E27B-BFE8-BF38-DE3A32ADC8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4015B-D2C8-56CB-04F0-16872BA91B5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DE93-D3C6-B543-EAEC-D2AA358C98B8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DDF-6A94-8BC2-7F39-3B17B432881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2D384-2BE7-A0FB-882A-75CC9F8DB6AB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406D7-A141-8F9D-0D90-2CAA9BDA58F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4775D-A4B3-E83F-1CD4-54A4C738BF68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844EA-785A-DC69-24DB-971B546E8F26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8FDBA-7553-EE96-89A6-5EF181480E96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0A453EF-6B8F-A77C-B406-14D56411C25B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2AF38C5-EEE6-5E22-3AB6-31EC649DCEAE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3F115-425D-0AAC-1E20-AC80E83843A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Bus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87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73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FC61E323-083F-D442-B894-10C3BDACCD42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FF2C55-F75B-62DB-9490-56BDDCA5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592019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7A92FDA-18E5-0F95-ACCE-549418D72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799379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7ACA5B9-0175-18C4-B888-F4311F868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7003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8D22BB8-57A0-9FE6-DBA1-7AC250A0EA39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20D8B-AB76-82C3-C361-A758C281EA51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D6BE3-9B3D-DE67-B670-6B8722E455AA}"/>
              </a:ext>
            </a:extLst>
          </p:cNvPr>
          <p:cNvSpPr txBox="1"/>
          <p:nvPr/>
        </p:nvSpPr>
        <p:spPr>
          <a:xfrm>
            <a:off x="546465" y="3132614"/>
            <a:ext cx="151823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95DC7-2D14-F8B2-8495-E88F199F3EE4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Safety – March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49ED-D464-8D04-7344-078AF296B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CE65C-0C5E-B8CB-BC9F-18B118B1F8AD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8CD63F-BB9F-5E78-31C1-4EDB12FEC93E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E38BB-5EE2-792F-740F-A1EE71165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CAEDBC-8953-410C-06F2-F4949B6A7FF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931AA-66F5-4F5B-C80F-20A3DB91CA8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2B2418-37E2-B35E-D3C6-355DBC9A9979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483331-68BA-C517-2C63-ED238BB8839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75B17-4039-62E0-C6E7-27B7922F05F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D9214-F577-4E7F-0AFA-2B95AC3BAB6A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7F412-D28B-FC26-2B1F-BC6063F7BF4D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groups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89F7E-60C0-DEC8-DBA3-08B2A8A8CB67}"/>
              </a:ext>
            </a:extLst>
          </p:cNvPr>
          <p:cNvSpPr txBox="1"/>
          <p:nvPr/>
        </p:nvSpPr>
        <p:spPr>
          <a:xfrm>
            <a:off x="3867913" y="1965631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B8A62-3801-4C63-216E-0E437DDEAB56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42379-618A-3C6B-79D6-2C3288914937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94E6CD3-A493-15FD-5D3D-EFC0A1CBCE3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65FCE19-C075-FA46-F01A-D9845ECB0727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244031-6866-19CF-DB2E-1DA1067ABDD6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A761A0-4B7D-EE7D-8741-4F0F22E4B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747237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CFA4486-EA7E-4283-D536-9249EC091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965667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51874B4-6E94-0196-3A36-24D255143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231887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DAE38E5E-495D-FACA-B208-3FCBFCF71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260006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B31E82E-F1E1-FD27-08B6-2C6CBD35B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299585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Cold Spring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16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 preventable accidents, 19%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14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AD679-C6D0-E9AE-073D-C1E7EFDE7F62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Safety – March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55A82-0683-F0E7-1DCA-467807D4C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52EC4-C125-44CD-618F-F051E35B5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0603AF-73B2-70D2-D241-884BC9F018F4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2E5832-5B60-6EA9-00B2-C3A8E07CDC4E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747274-012F-9F57-ECFA-B77DB1981E11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F7494-D1B2-CB07-76AC-581EB7D04048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F977BF-785E-400D-1957-B42AD11007A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F46972-2B50-D8FA-7111-1027C2D7374F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DA5DAF-F586-FA7D-0A47-95C9EB4BB98D}"/>
              </a:ext>
            </a:extLst>
          </p:cNvPr>
          <p:cNvSpPr txBox="1"/>
          <p:nvPr/>
        </p:nvSpPr>
        <p:spPr>
          <a:xfrm>
            <a:off x="551498" y="3132942"/>
            <a:ext cx="43929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13 Preventable Accidents Mar. – 24 YTD (ZERO High Severity)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9FE71-B735-0816-563B-48D532B45C54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B85CD-5BB6-A669-BE4C-068B0A0BC4A9}"/>
              </a:ext>
            </a:extLst>
          </p:cNvPr>
          <p:cNvSpPr txBox="1"/>
          <p:nvPr/>
        </p:nvSpPr>
        <p:spPr>
          <a:xfrm>
            <a:off x="4652183" y="4803864"/>
            <a:ext cx="63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06CBAE1-4386-1AF9-9B65-451802312BE8}"/>
              </a:ext>
            </a:extLst>
          </p:cNvPr>
          <p:cNvSpPr/>
          <p:nvPr/>
        </p:nvSpPr>
        <p:spPr>
          <a:xfrm>
            <a:off x="241642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F06E7-A85C-3EC9-99E8-CF8D5192A996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60609BF-CF89-B19B-D767-982B0B67C8CE}"/>
              </a:ext>
            </a:extLst>
          </p:cNvPr>
          <p:cNvSpPr/>
          <p:nvPr/>
        </p:nvSpPr>
        <p:spPr>
          <a:xfrm>
            <a:off x="799506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92C02-142E-DC0E-C3F5-E4969275BE23}"/>
              </a:ext>
            </a:extLst>
          </p:cNvPr>
          <p:cNvSpPr txBox="1"/>
          <p:nvPr/>
        </p:nvSpPr>
        <p:spPr>
          <a:xfrm>
            <a:off x="549885" y="5853408"/>
            <a:ext cx="188744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Mar. </a:t>
            </a:r>
            <a:r>
              <a:rPr lang="en-US" sz="1200" b="1" dirty="0">
                <a:solidFill>
                  <a:prstClr val="black"/>
                </a:solidFill>
              </a:rPr>
              <a:t>– 1 YTD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3BC0F-FD71-60EF-72F0-8EEEF3F29914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6B83A-51F1-5585-F9BD-F62FEC6C0EA7}"/>
              </a:ext>
            </a:extLst>
          </p:cNvPr>
          <p:cNvSpPr txBox="1"/>
          <p:nvPr/>
        </p:nvSpPr>
        <p:spPr>
          <a:xfrm>
            <a:off x="2668734" y="5851839"/>
            <a:ext cx="23930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Mar. </a:t>
            </a:r>
            <a:r>
              <a:rPr lang="en-US" sz="1200" b="1" dirty="0">
                <a:solidFill>
                  <a:prstClr val="black"/>
                </a:solidFill>
              </a:rPr>
              <a:t>– 32 YTD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FA9B5BD-9478-50D1-1140-AB335FE50126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53682CFC-632E-3494-2943-3E4982F19C6D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FF72BB7-DAEC-5147-23DD-E6952F7059FF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A29B9-2B57-D338-070E-A2361D78C79B}"/>
              </a:ext>
            </a:extLst>
          </p:cNvPr>
          <p:cNvSpPr txBox="1"/>
          <p:nvPr/>
        </p:nvSpPr>
        <p:spPr>
          <a:xfrm>
            <a:off x="2430954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360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285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F8BA508-B3F5-18E4-E740-F958BA5F2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34196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DD7909-769B-2C4D-C953-58E5B1716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034928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E7CC19-7FF1-E4B6-4DBD-A36FBFD2C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437650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81F9E41-2554-4775-3072-FF633FC4F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715464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DC007E-7985-5268-B21B-06A3F09FF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07692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3B60FB-628E-EAC5-FEFA-008511B0EBD8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Safety – March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2F030-3296-8351-1512-8B72C35A5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FFB9D8-B0A5-D336-966B-30C7260633BF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A32EE-B04C-A2CE-9B84-07D2AC4EF5BF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Babcock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24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 preventable accidents, 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5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80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EA5A6-94D7-E8C3-2E89-C864FE811C4D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1AC6-00D1-A48F-AB48-BE51D691F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A43EFF-1C31-C655-F3DF-E07264DD3D3F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F0F63-3116-E398-0C1B-E60FDFBCCC96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A76CCD-30BA-061A-A2F5-CA20136F5904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83BC72-9AC7-5707-EF26-44815A9E7696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D92916-7420-02F0-21F8-29C93484B4B7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DF6E95-EAD6-C884-9D7D-39497B9A6819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8887EC-CA8C-A881-D9FB-421A21C164B5}"/>
              </a:ext>
            </a:extLst>
          </p:cNvPr>
          <p:cNvSpPr txBox="1"/>
          <p:nvPr/>
        </p:nvSpPr>
        <p:spPr>
          <a:xfrm>
            <a:off x="549885" y="5853408"/>
            <a:ext cx="162769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LWC Mar.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3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B5FC14-C280-71F0-0DA1-4DCEDBE7779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4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AD819-3BEA-76D0-25BB-B40572C28CC5}"/>
              </a:ext>
            </a:extLst>
          </p:cNvPr>
          <p:cNvSpPr txBox="1"/>
          <p:nvPr/>
        </p:nvSpPr>
        <p:spPr>
          <a:xfrm>
            <a:off x="2840184" y="5851839"/>
            <a:ext cx="221503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Days Away Mar.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14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247AB-3373-AAA1-9E82-DEDD61E0968D}"/>
              </a:ext>
            </a:extLst>
          </p:cNvPr>
          <p:cNvSpPr txBox="1"/>
          <p:nvPr/>
        </p:nvSpPr>
        <p:spPr>
          <a:xfrm>
            <a:off x="551498" y="3132942"/>
            <a:ext cx="43929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4 Preventable Accidents Mar. – 15 YTD (ZERO High Severity)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CA7FA5-B3D3-36D3-3BC4-72E7DAC8322D}"/>
              </a:ext>
            </a:extLst>
          </p:cNvPr>
          <p:cNvSpPr/>
          <p:nvPr/>
        </p:nvSpPr>
        <p:spPr>
          <a:xfrm>
            <a:off x="7972140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E4966AA6-BDA6-444F-B676-22ED88482175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9DDD9-8544-4D09-64A7-CAA228FEA825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51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6A15A8-7F24-CC12-D006-9772C377C3E9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F20FD0B8-193D-F138-5E68-6BDBA53C3745}"/>
              </a:ext>
            </a:extLst>
          </p:cNvPr>
          <p:cNvSpPr/>
          <p:nvPr/>
        </p:nvSpPr>
        <p:spPr>
          <a:xfrm>
            <a:off x="241538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8608BE8-FE8D-EA0B-E213-E2DD8D8885F4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88AEFA2-6447-92D6-C844-92C6F5F14EBD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DAB31-E5D0-254B-5FA0-48878E7DFB94}"/>
              </a:ext>
            </a:extLst>
          </p:cNvPr>
          <p:cNvSpPr txBox="1"/>
          <p:nvPr/>
        </p:nvSpPr>
        <p:spPr>
          <a:xfrm>
            <a:off x="2430954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83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C30A800-13CD-9A7A-6DB6-140973B68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664402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EFEB277-9CD0-8A4C-8FA1-A71912006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053003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4C3A440-7CC2-208C-A727-FD889E373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755400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26DD0C3-4525-310B-ED28-8D3288B30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230550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B733D8-26E0-80F4-302E-47017FD65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57138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EC3516-6474-BE90-C22D-72C847D3386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Safety – March 2026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6686C-CDDA-1F48-0A1A-4648DC47C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787EEB-9927-2F2A-3BF8-2AEF2C3CA96E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0E779-328E-0D11-EE38-CD962C0C0226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4D4F4-BC8F-6E5F-D062-B80FC42EB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FF7A08-36E7-1E8B-4FFC-0A4437EF7FB3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0B4D6-8130-10AC-3B42-A9DA430CD7C2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445AAF-B223-66EA-140D-5648E74AF957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A3DD74-C28E-C9DE-77D4-265488A1977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0F3246-0124-99CB-D36F-986E6CB8AC7E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87115-412E-278C-827E-E2563DC212C8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C5DB7D-787F-55D1-171A-176D36239F75}"/>
              </a:ext>
            </a:extLst>
          </p:cNvPr>
          <p:cNvSpPr txBox="1"/>
          <p:nvPr/>
        </p:nvSpPr>
        <p:spPr>
          <a:xfrm>
            <a:off x="549885" y="5853408"/>
            <a:ext cx="162769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LWC Mar.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7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78F3A6-9355-8EF9-2F72-F4C1147AFCEC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7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A1FC4B-23DE-1B25-9115-56AF98D5053E}"/>
              </a:ext>
            </a:extLst>
          </p:cNvPr>
          <p:cNvSpPr txBox="1"/>
          <p:nvPr/>
        </p:nvSpPr>
        <p:spPr>
          <a:xfrm>
            <a:off x="2849709" y="5851839"/>
            <a:ext cx="220541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Days Away Mar. </a:t>
            </a:r>
            <a:r>
              <a:rPr lang="en-US" sz="1200" b="1" dirty="0">
                <a:solidFill>
                  <a:prstClr val="black"/>
                </a:solidFill>
              </a:rPr>
              <a:t>– 57 YTD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5509AE-C9BF-9872-E007-3D6E1213F9A1}"/>
              </a:ext>
            </a:extLst>
          </p:cNvPr>
          <p:cNvSpPr txBox="1"/>
          <p:nvPr/>
        </p:nvSpPr>
        <p:spPr>
          <a:xfrm>
            <a:off x="551498" y="3132942"/>
            <a:ext cx="43929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6 Preventable Accidents Mar. – 20 YTD (ZERO High Severity)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9D2F9-B013-81E7-2650-E764363C291E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724C-7693-5B2D-2128-E3EC26526653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851653B-0DB7-1239-5FBF-7320ADE31E8C}"/>
              </a:ext>
            </a:extLst>
          </p:cNvPr>
          <p:cNvSpPr/>
          <p:nvPr/>
        </p:nvSpPr>
        <p:spPr>
          <a:xfrm>
            <a:off x="4637651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74CEE4C-5A12-380E-D033-0767ABC35BE4}"/>
              </a:ext>
            </a:extLst>
          </p:cNvPr>
          <p:cNvSpPr/>
          <p:nvPr/>
        </p:nvSpPr>
        <p:spPr>
          <a:xfrm>
            <a:off x="241642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9D815-A80F-35E0-FE58-72F15D6A0D99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265E46F-7197-7F42-D265-37760893CB19}"/>
              </a:ext>
            </a:extLst>
          </p:cNvPr>
          <p:cNvSpPr/>
          <p:nvPr/>
        </p:nvSpPr>
        <p:spPr>
          <a:xfrm>
            <a:off x="799506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97E247-DC82-7AE5-7AF4-16668E0F3D73}"/>
              </a:ext>
            </a:extLst>
          </p:cNvPr>
          <p:cNvSpPr/>
          <p:nvPr/>
        </p:nvSpPr>
        <p:spPr>
          <a:xfrm>
            <a:off x="241538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E3C54-B4B6-E6BF-2F23-EE940EDF865B}"/>
              </a:ext>
            </a:extLst>
          </p:cNvPr>
          <p:cNvSpPr txBox="1"/>
          <p:nvPr/>
        </p:nvSpPr>
        <p:spPr>
          <a:xfrm>
            <a:off x="5381322" y="4014378"/>
            <a:ext cx="3301865" cy="216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at Frontier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41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47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29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34% preventable accidents, 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11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64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C7D32-D536-12A0-41E9-FE011F43F088}"/>
              </a:ext>
            </a:extLst>
          </p:cNvPr>
          <p:cNvSpPr txBox="1"/>
          <p:nvPr/>
        </p:nvSpPr>
        <p:spPr>
          <a:xfrm>
            <a:off x="2430954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122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F8CA4-3B27-A3E0-FAF3-169AEEA98417}"/>
              </a:ext>
            </a:extLst>
          </p:cNvPr>
          <p:cNvSpPr txBox="1"/>
          <p:nvPr/>
        </p:nvSpPr>
        <p:spPr>
          <a:xfrm>
            <a:off x="4652183" y="2179030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A73476D-C106-0DB1-857A-19737C43A34E}"/>
              </a:ext>
            </a:extLst>
          </p:cNvPr>
          <p:cNvSpPr/>
          <p:nvPr/>
        </p:nvSpPr>
        <p:spPr>
          <a:xfrm>
            <a:off x="4637651" y="2136619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4F5804-2E95-2251-03FC-B55B79560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690030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3F4741-295D-00AF-6B09-0818BBF2B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816904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970FB25-BF03-DD20-B3AE-E32856849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536842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6B8910E-E6CE-EE0A-CA28-C68F62431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564425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2D6C5D2-0BCB-48CD-CB88-B26C4606E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231342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183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for Paratransit/Metrolink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12</a:t>
            </a:r>
            <a:r>
              <a:rPr lang="en-US" sz="1060" dirty="0">
                <a:solidFill>
                  <a:prstClr val="black"/>
                </a:solidFill>
              </a:rPr>
              <a:t>% RII, </a:t>
            </a:r>
            <a:r>
              <a:rPr lang="en-US" sz="1059" dirty="0">
                <a:solidFill>
                  <a:prstClr val="black"/>
                </a:solidFill>
              </a:rPr>
              <a:t>13</a:t>
            </a:r>
            <a:r>
              <a:rPr lang="en-US" sz="1060" dirty="0">
                <a:solidFill>
                  <a:prstClr val="black"/>
                </a:solidFill>
              </a:rPr>
              <a:t>% LWC, </a:t>
            </a:r>
            <a:r>
              <a:rPr lang="en-US" sz="1059" dirty="0">
                <a:solidFill>
                  <a:prstClr val="black"/>
                </a:solidFill>
              </a:rPr>
              <a:t>20</a:t>
            </a:r>
            <a:r>
              <a:rPr lang="en-US" sz="1060" dirty="0">
                <a:solidFill>
                  <a:prstClr val="black"/>
                </a:solidFill>
              </a:rPr>
              <a:t>% Days Away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preventable accidents, 24% total mileage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3</a:t>
            </a:r>
            <a:r>
              <a:rPr lang="en-US" sz="1060" dirty="0">
                <a:solidFill>
                  <a:prstClr val="black"/>
                </a:solidFill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</a:rPr>
              <a:t>67</a:t>
            </a:r>
            <a:r>
              <a:rPr lang="en-US" sz="1060" dirty="0">
                <a:solidFill>
                  <a:prstClr val="black"/>
                </a:solidFill>
              </a:rPr>
              <a:t>% of all injuries were recordable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reviewed accidents were ruled preventable</a:t>
            </a:r>
          </a:p>
          <a:p>
            <a:pPr marL="0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6D6F9-24EE-47AA-E747-BB0A463CE8F2}"/>
              </a:ext>
            </a:extLst>
          </p:cNvPr>
          <p:cNvSpPr txBox="1"/>
          <p:nvPr/>
        </p:nvSpPr>
        <p:spPr>
          <a:xfrm>
            <a:off x="164016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Paratransit/Metrolink Safety – March 2026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8904CA-DC91-3908-3BBC-84434AAFD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B56D1-CB1C-0894-5693-6C936EAE6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F9F39F-F059-5269-7057-C73D12C76576}"/>
              </a:ext>
            </a:extLst>
          </p:cNvPr>
          <p:cNvSpPr txBox="1"/>
          <p:nvPr/>
        </p:nvSpPr>
        <p:spPr>
          <a:xfrm>
            <a:off x="2430954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31786-60CE-4605-9051-1133507F7302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401C3B-8EF9-7E88-B0C6-53CD299C09AD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43889-A863-D39C-49E9-050F6280ED1A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230AC0-1D8F-E0BA-E55B-13A0EE42E324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DFB64A-95E8-CDFC-7B21-C64F5870300F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62019F-BB59-DD4B-6EF7-AB6D0DD83297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DB5159-4EEE-B4D9-2AA9-2649A56CE519}"/>
              </a:ext>
            </a:extLst>
          </p:cNvPr>
          <p:cNvSpPr txBox="1"/>
          <p:nvPr/>
        </p:nvSpPr>
        <p:spPr>
          <a:xfrm>
            <a:off x="549885" y="5853408"/>
            <a:ext cx="189545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Mar.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2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95F708-863B-4F5A-5B51-DDC15E819949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0FAE78-48E9-97CA-0811-AF44594CB192}"/>
              </a:ext>
            </a:extLst>
          </p:cNvPr>
          <p:cNvSpPr txBox="1"/>
          <p:nvPr/>
        </p:nvSpPr>
        <p:spPr>
          <a:xfrm>
            <a:off x="2659209" y="5851839"/>
            <a:ext cx="240264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Mar.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35" b="1" dirty="0">
                <a:solidFill>
                  <a:prstClr val="black"/>
                </a:solidFill>
              </a:rPr>
              <a:t>– 38 YTD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DF726C-92AD-EAF8-E856-D3552E09B6A3}"/>
              </a:ext>
            </a:extLst>
          </p:cNvPr>
          <p:cNvSpPr txBox="1"/>
          <p:nvPr/>
        </p:nvSpPr>
        <p:spPr>
          <a:xfrm>
            <a:off x="494348" y="3132942"/>
            <a:ext cx="4688015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 Preventable Accidents Mar. – ZERO YTD (ZERO High Severity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E7D13-B290-5482-7541-B7605C3481D0}"/>
              </a:ext>
            </a:extLst>
          </p:cNvPr>
          <p:cNvSpPr txBox="1"/>
          <p:nvPr/>
        </p:nvSpPr>
        <p:spPr>
          <a:xfrm>
            <a:off x="4652183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195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2C5BAFC-26A0-43F6-C8C8-3F55F8B1F257}"/>
              </a:ext>
            </a:extLst>
          </p:cNvPr>
          <p:cNvSpPr/>
          <p:nvPr/>
        </p:nvSpPr>
        <p:spPr>
          <a:xfrm>
            <a:off x="2416422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F0176A-0602-5629-E760-672684B3EDD0}"/>
              </a:ext>
            </a:extLst>
          </p:cNvPr>
          <p:cNvSpPr txBox="1"/>
          <p:nvPr/>
        </p:nvSpPr>
        <p:spPr>
          <a:xfrm>
            <a:off x="8009595" y="2164819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C83DC57-4F14-D38A-2FA7-7BBEF3A6D251}"/>
              </a:ext>
            </a:extLst>
          </p:cNvPr>
          <p:cNvSpPr/>
          <p:nvPr/>
        </p:nvSpPr>
        <p:spPr>
          <a:xfrm>
            <a:off x="799506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A3C4320-1E96-5419-D6C8-74F1E4A9D443}"/>
              </a:ext>
            </a:extLst>
          </p:cNvPr>
          <p:cNvSpPr/>
          <p:nvPr/>
        </p:nvSpPr>
        <p:spPr>
          <a:xfrm>
            <a:off x="4617473" y="221776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D09A416-809D-6818-0DD5-FC8953E19C2C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A0673-221F-62D1-CB50-A886826E79C2}"/>
              </a:ext>
            </a:extLst>
          </p:cNvPr>
          <p:cNvSpPr txBox="1"/>
          <p:nvPr/>
        </p:nvSpPr>
        <p:spPr>
          <a:xfrm>
            <a:off x="2430954" y="4803864"/>
            <a:ext cx="634191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1000" dirty="0">
                <a:solidFill>
                  <a:prstClr val="black"/>
                </a:solidFill>
              </a:rPr>
              <a:t>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A3F7351-9DB9-276D-876F-26230D2540E2}"/>
              </a:ext>
            </a:extLst>
          </p:cNvPr>
          <p:cNvSpPr/>
          <p:nvPr/>
        </p:nvSpPr>
        <p:spPr>
          <a:xfrm>
            <a:off x="241642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D95B65-9CE4-65BE-5F7C-D37E67EB0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049647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66EC6B-BF81-FDE2-6D6F-8F19E0FC5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933411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F420D6-DCBC-6BC8-03AD-7E3AC02A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460460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14496C3-A63C-FC90-95FB-A8C9CF25BF78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E0E99-05E6-C563-03E1-E1EC3DB2D9D4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18373-5F1D-EF2C-C80E-EF16BDCD7BCE}"/>
              </a:ext>
            </a:extLst>
          </p:cNvPr>
          <p:cNvSpPr txBox="1"/>
          <p:nvPr/>
        </p:nvSpPr>
        <p:spPr>
          <a:xfrm>
            <a:off x="546465" y="3132614"/>
            <a:ext cx="205376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Operations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27624A-A921-3DB0-0FBB-0F13F784475F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AF912D-95C3-203E-0E65-58913F4DBBCE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4A9422-C30E-31B8-1712-4DD0618532C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B6818-D95E-8CC8-1A50-6575EFBD5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37655C-0E3C-ECB5-2610-E790AC13311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9868F-525E-EEEB-6D4E-7A67B919C49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20080-E508-9608-CDAE-E3A78E0CB16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81FA51-2370-3DA5-6D0D-BDB5A9951B09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F0697-8C0D-A655-5A2E-E761B235BD7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B1E41-2980-0485-1C93-4F076AEC3EAE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6A09F-CCC0-C883-85D6-2C9A2A49241D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3C6C3-08FC-6AFA-2D19-8E7DE346237B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068D-A194-0B8D-FAC5-02B04ABB193A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E7C7CB7-04DE-3752-6790-0B9CAAD119DF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1995452-A291-862C-67B7-2FC917DA8550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2F38D4-2EB3-4ADA-332E-9CEFDD2047C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3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7489E1-02BC-0A2B-62F4-13404169D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318262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A4AECE0-0751-8A59-F08A-07938D7BB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470249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7B0ECDF-5CBC-79A0-07AF-B2416EEE1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696723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2EF380B-1864-9747-5CD9-96FB301C1643}"/>
              </a:ext>
            </a:extLst>
          </p:cNvPr>
          <p:cNvSpPr txBox="1"/>
          <p:nvPr/>
        </p:nvSpPr>
        <p:spPr>
          <a:xfrm>
            <a:off x="549885" y="5853408"/>
            <a:ext cx="240424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32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BB7E08-2677-31DA-4381-B9A22B793465}"/>
              </a:ext>
            </a:extLst>
          </p:cNvPr>
          <p:cNvSpPr txBox="1"/>
          <p:nvPr/>
        </p:nvSpPr>
        <p:spPr>
          <a:xfrm>
            <a:off x="4852754" y="3132615"/>
            <a:ext cx="18970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C22D7A-3E56-EDA1-E8A7-7BAE81C13072}"/>
              </a:ext>
            </a:extLst>
          </p:cNvPr>
          <p:cNvSpPr txBox="1"/>
          <p:nvPr/>
        </p:nvSpPr>
        <p:spPr>
          <a:xfrm>
            <a:off x="546465" y="3132614"/>
            <a:ext cx="178600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Cold Spring Maintenance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96C2EC-36C7-1557-68C9-2DE06086742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EA5A-1EF2-4E3C-F7F1-293313AEA760}"/>
              </a:ext>
            </a:extLst>
          </p:cNvPr>
          <p:cNvSpPr txBox="1"/>
          <p:nvPr/>
        </p:nvSpPr>
        <p:spPr>
          <a:xfrm>
            <a:off x="4777998" y="4014378"/>
            <a:ext cx="3836702" cy="134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Cold Spring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6% RII, 7% LWC, 16%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AC1395-2788-C041-024D-DFBB55460E75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332E-DDED-22E1-A04D-A247D430C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0344BA-F59A-343B-7E83-4052A3B95612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6130-B1E6-B34E-BB70-38B531AEF284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0920D-DCEF-4F29-3C3A-F285D6A0A5A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41CF15-B899-1501-2A20-6FD0694286B3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6CEE2-BFF3-68AB-2AC9-81AECE7AE20D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9E6887-7426-34C2-A768-ED449B83F8B6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21E8-F2F8-BB48-C8EE-195CBEA43691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45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64D6D-8827-4748-EDF8-8F96EAA75F37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45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5698B-6E8D-E391-743C-652BBAC3349C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254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A2B8990-4E45-5F19-1B22-C58CAA14A5F8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9006DD0-AB75-610A-0163-C3652D6410E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A78B208E-650B-7E91-BED9-E8389673682A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3D468-D1FA-FC5F-4818-6DE093CD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EC9C53-1AED-5387-4468-2E930C531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471870"/>
              </p:ext>
            </p:extLst>
          </p:nvPr>
        </p:nvGraphicFramePr>
        <p:xfrm>
          <a:off x="74713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E75FF97-48B3-CBD2-F214-C927DDFD90EC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41AE2-B899-BE7D-A3BD-AF20C979FAD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F8497-6DB0-A86E-2BA7-11E824B64DCB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5230A-5F94-A186-86F3-221ADEF4CB92}"/>
              </a:ext>
            </a:extLst>
          </p:cNvPr>
          <p:cNvSpPr txBox="1"/>
          <p:nvPr/>
        </p:nvSpPr>
        <p:spPr>
          <a:xfrm>
            <a:off x="1403646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en-US" sz="1800" b="1" dirty="0"/>
              <a:t> 2026 Year To Date RII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2EC26-510A-C848-B4E5-0B31F45F1179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0                  0        0                                       0                  0                                                                   0                            0        0       0       0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9668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BD03A2-B908-50F6-86CC-7025879A1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847775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65EBC0C-37B8-CD1C-1C10-E63D8C0A1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628536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17D4C2D-EDC1-E0D4-81EA-1E3AAD01C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172255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66A23D7-0929-4FF1-3100-682AD2E7AFCD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B9DFFB-192D-D50B-AE4E-CA260170AC03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DD5B7E-1187-7817-90AF-B9639FA07A8B}"/>
              </a:ext>
            </a:extLst>
          </p:cNvPr>
          <p:cNvSpPr txBox="1"/>
          <p:nvPr/>
        </p:nvSpPr>
        <p:spPr>
          <a:xfrm>
            <a:off x="546465" y="3132614"/>
            <a:ext cx="205376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Shops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9686D-0DD4-E535-505E-1C87BD4B3256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940D2-202D-239F-51E9-CB6708F00F1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Cold Spring Shops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31910-A96B-31CC-8387-91CCDB2E90DB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84756-4C20-0953-B27E-BD3386257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D3780-0026-6CD8-DEC1-6C8E2441D39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FCA23-F6FF-6B35-9917-0606CA56DFE5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DFC63-48A9-AAD4-AE95-A2AD121B09A3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1B63-DA82-3E9B-7070-5C4EC3BFBA9B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7053F-DA54-4794-0920-573AB392A923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AA3DF-E362-60D9-97A4-013BDA93F652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8245E0-012F-7E0C-763C-772EE8BA85CA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3C0B0C8-4ECF-02DC-32FB-76655A551EC4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521433-72E6-8A81-740F-6AF17B658AE2}"/>
              </a:ext>
            </a:extLst>
          </p:cNvPr>
          <p:cNvSpPr/>
          <p:nvPr/>
        </p:nvSpPr>
        <p:spPr>
          <a:xfrm>
            <a:off x="3758369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07A9C3-BB35-E164-D5CE-11429E874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043310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375EC1E-88AA-B680-992D-1B11261A6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226328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1DF849C-8737-48AF-C72A-8E6E7C90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18915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5648437-112F-5D52-FF26-DD696B43167D}"/>
              </a:ext>
            </a:extLst>
          </p:cNvPr>
          <p:cNvSpPr txBox="1"/>
          <p:nvPr/>
        </p:nvSpPr>
        <p:spPr>
          <a:xfrm>
            <a:off x="549885" y="5853408"/>
            <a:ext cx="205473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5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5A3D2-55D3-5F79-77A0-6B568F15279B}"/>
              </a:ext>
            </a:extLst>
          </p:cNvPr>
          <p:cNvSpPr txBox="1"/>
          <p:nvPr/>
        </p:nvSpPr>
        <p:spPr>
          <a:xfrm>
            <a:off x="4852754" y="3132615"/>
            <a:ext cx="162929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18738-E47C-E892-BAA7-25EF39CDCB40}"/>
              </a:ext>
            </a:extLst>
          </p:cNvPr>
          <p:cNvSpPr txBox="1"/>
          <p:nvPr/>
        </p:nvSpPr>
        <p:spPr>
          <a:xfrm>
            <a:off x="546465" y="3132614"/>
            <a:ext cx="151823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Babcock Operations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861DBA-2C53-F754-D6D8-D94B7C98270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8D997-7E2F-9D80-B4D5-D0C8F29F793F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Authority’s employees work in Babcock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12% RII, 7% LWC, 3%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6F113E-8004-1534-88BE-7C0FC260582C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2879F-5F43-F990-FD97-09089781E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5141F3-6375-A0AF-A4E6-1E582370F02C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45A8E-B739-1CCA-ABDC-F664BD10993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E0BFE-4421-064E-9FB9-4D0863A4F93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FDC1B-0B07-CFC0-E3FF-AA82686E2D1C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F1ADB7-705E-7135-3553-4F18EC380ED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2EA3CE-EC29-3DAA-20B6-C8F7A292A8D8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EDC98B-603F-A9AF-02FC-3E064E2D7BC8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747AC-CA34-F775-4E93-BA32C98A7C36}"/>
              </a:ext>
            </a:extLst>
          </p:cNvPr>
          <p:cNvSpPr txBox="1"/>
          <p:nvPr/>
        </p:nvSpPr>
        <p:spPr>
          <a:xfrm>
            <a:off x="3867913" y="1965631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9306B-980F-DF14-0C74-A58E07F41F67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70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A9F0155-8331-A2C6-C071-DA9BBC4A2469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5740F81-0E67-F0F9-A6EC-3979972C125E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CABDD0-36D3-09CC-6E95-D4BC0E1C3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558063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778727-585D-8604-8F74-3D1DC4EA4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74713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3810DF-0A9B-2D00-DA8B-02311DB05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773157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F681140-D044-C322-6466-A457AB1344FD}"/>
              </a:ext>
            </a:extLst>
          </p:cNvPr>
          <p:cNvSpPr txBox="1"/>
          <p:nvPr/>
        </p:nvSpPr>
        <p:spPr>
          <a:xfrm>
            <a:off x="549885" y="5853408"/>
            <a:ext cx="205473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9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C9FBA-AB58-FFDE-D85A-3633E9285376}"/>
              </a:ext>
            </a:extLst>
          </p:cNvPr>
          <p:cNvSpPr txBox="1"/>
          <p:nvPr/>
        </p:nvSpPr>
        <p:spPr>
          <a:xfrm>
            <a:off x="4852754" y="3132615"/>
            <a:ext cx="162769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90BA3-292D-540D-5536-4DFA6EE94FC9}"/>
              </a:ext>
            </a:extLst>
          </p:cNvPr>
          <p:cNvSpPr txBox="1"/>
          <p:nvPr/>
        </p:nvSpPr>
        <p:spPr>
          <a:xfrm>
            <a:off x="546465" y="3132614"/>
            <a:ext cx="15166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2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Maintenance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E8C81-3B85-ABBA-9B1C-5584AA62C84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21CD3-4FE0-CE54-41F1-B96EC03A19AC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Babcock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12% RII, 13% LWC, 5%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100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38BC5-5CB4-FDB2-71CE-87C8459F1D5F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0E580-63C1-E66B-64A3-3AA35140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28AD92-A895-E5EF-D5C3-00335BD48A1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49564-E9D9-58F3-EB39-B0B1190E4E7C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7FD28-1183-AC26-A5CE-58DDFC54CFED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E511A-0998-4A12-5B55-5CF4F6B24AF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05FBC-EFC7-0AB4-B371-95E092EA1560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2238C-C74D-7E7C-A1B4-9DF9EFD86A2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E0138C-D27A-F081-7739-F8D5E12DAE7A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CFE1A-E273-81CB-EBFB-6D153D77AD18}"/>
              </a:ext>
            </a:extLst>
          </p:cNvPr>
          <p:cNvSpPr txBox="1"/>
          <p:nvPr/>
        </p:nvSpPr>
        <p:spPr>
          <a:xfrm>
            <a:off x="3867913" y="1965631"/>
            <a:ext cx="32893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B1DFE-FDF2-9654-A890-D0695BECAD9A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92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3FD5-C938-5B95-1EBC-9791069C9AC8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0919CE3D-F7B4-E5FB-825A-34FC2853046F}"/>
              </a:ext>
            </a:extLst>
          </p:cNvPr>
          <p:cNvSpPr/>
          <p:nvPr/>
        </p:nvSpPr>
        <p:spPr>
          <a:xfrm>
            <a:off x="3860869" y="4691498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DBA875E3-EE7C-9B7F-654A-6D70D72278BB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8A628E-454A-63B4-3848-3DA18D6A6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61355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23B93A-8CB8-D310-01F0-A478EC635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981722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0049B1B-61E6-BDB4-883A-6076B186D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107380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1231CD-2F37-9340-A38A-7E124573B29C}"/>
              </a:ext>
            </a:extLst>
          </p:cNvPr>
          <p:cNvSpPr txBox="1"/>
          <p:nvPr/>
        </p:nvSpPr>
        <p:spPr>
          <a:xfrm>
            <a:off x="549885" y="5853408"/>
            <a:ext cx="213648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57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9BF4EB-FCB6-031C-5576-9083843CE8EE}"/>
              </a:ext>
            </a:extLst>
          </p:cNvPr>
          <p:cNvSpPr txBox="1"/>
          <p:nvPr/>
        </p:nvSpPr>
        <p:spPr>
          <a:xfrm>
            <a:off x="4852754" y="3132615"/>
            <a:ext cx="162929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6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1EB4E-E70C-DFE8-4B2E-198E226E002A}"/>
              </a:ext>
            </a:extLst>
          </p:cNvPr>
          <p:cNvSpPr txBox="1"/>
          <p:nvPr/>
        </p:nvSpPr>
        <p:spPr>
          <a:xfrm>
            <a:off x="546465" y="3132614"/>
            <a:ext cx="151823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6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Operations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28D16A-F450-B2A7-873B-88F8DD05D73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79058-6AFD-FCF7-4CCA-9FDE00CA1070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Frontier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35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40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29%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C4718-A031-EDF1-4E9E-D4CC67B36BA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5515A-15C0-C41E-4C64-79CD49F03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4F16AA-4551-2D35-E196-71CC45A9970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96647A-C833-6C79-D3A5-688B909F9AF9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A45C8-9A97-938E-C67E-F4BCF865A92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E621A-8FA7-ED6E-C028-906775B0AAC6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06CE1-0059-D788-D784-673CBCD0387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839E3-C3F8-9420-F9F6-C1A958DABA5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45498-6964-2C41-5CD8-4D01915FD33E}"/>
              </a:ext>
            </a:extLst>
          </p:cNvPr>
          <p:cNvSpPr txBox="1"/>
          <p:nvPr/>
        </p:nvSpPr>
        <p:spPr>
          <a:xfrm>
            <a:off x="3867913" y="196563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C0DD-6348-D7FA-5A71-E983CAEDFB3A}"/>
              </a:ext>
            </a:extLst>
          </p:cNvPr>
          <p:cNvSpPr txBox="1"/>
          <p:nvPr/>
        </p:nvSpPr>
        <p:spPr>
          <a:xfrm>
            <a:off x="8107279" y="1965261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00BD8-A8BD-2A00-5F31-23368C990323}"/>
              </a:ext>
            </a:extLst>
          </p:cNvPr>
          <p:cNvSpPr txBox="1"/>
          <p:nvPr/>
        </p:nvSpPr>
        <p:spPr>
          <a:xfrm>
            <a:off x="3867913" y="4739183"/>
            <a:ext cx="386644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3045CC-49A3-BD73-F9A3-239313449011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CEDC601-11D3-7C33-31D8-DF22161FBED5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B2509AE-84F9-28C4-F173-3B5932681B8D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1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6C12A4-14BF-6228-7535-62F8B459A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393869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C68B88-2286-ACDD-E07A-CEB5A8A9D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125170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008338-E7AB-3EA7-F971-043725006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597225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8967E52-2C8A-E556-0B17-ACF093DE065B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42171-4698-4D8C-F291-F7F018E6F8BE}"/>
              </a:ext>
            </a:extLst>
          </p:cNvPr>
          <p:cNvSpPr txBox="1"/>
          <p:nvPr/>
        </p:nvSpPr>
        <p:spPr>
          <a:xfrm>
            <a:off x="4852754" y="3132615"/>
            <a:ext cx="162769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54A65-A5C8-33F0-4A6A-D1BC10E7C841}"/>
              </a:ext>
            </a:extLst>
          </p:cNvPr>
          <p:cNvSpPr txBox="1"/>
          <p:nvPr/>
        </p:nvSpPr>
        <p:spPr>
          <a:xfrm>
            <a:off x="546465" y="3132614"/>
            <a:ext cx="15166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Maintenance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057A074-1B8D-D7CA-A8DF-1A36827689F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54E89-00EB-9546-8BA9-1AA289FAA21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of the Authority’s employees work in Frontier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6% RII, 7%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3A03F2-707E-8CC5-4B91-CE5FDB3CEA5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8BF-9DD0-46B4-85C9-0283DA815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312ACE-654B-DAF0-3CA1-A9A809B233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01D30-8624-ED26-E411-B7B437DA8107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A5980-5872-3429-6EB4-B5B9048EB9F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DDB74-9EEB-DC59-1A9F-D1228B11B97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2556C-A8D4-E44E-E9B8-7BA7546877E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E65B9-5789-AAB6-4B70-3DAD222F0080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E209E0C-674F-A147-ED80-F569D6806053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08E4764-50A9-BDD6-5F60-58E783E3BE85}"/>
              </a:ext>
            </a:extLst>
          </p:cNvPr>
          <p:cNvSpPr/>
          <p:nvPr/>
        </p:nvSpPr>
        <p:spPr>
          <a:xfrm>
            <a:off x="8100233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98DA422-8B7E-B12F-764E-9AEB862FECDC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4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B76F017-34AF-56E9-1E9B-2E4183468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365390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CFADBE-2212-E168-A71E-8E473A72F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030664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F1CB256-E825-9B53-C835-F7B0C8994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363214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A7D209E-3FFB-CED5-0058-D4ED1506DF2B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61467-FD83-4933-7CA6-E5529F31B5E5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44BDE-F30C-B26C-7FF0-7D2CF4C4CB8F}"/>
              </a:ext>
            </a:extLst>
          </p:cNvPr>
          <p:cNvSpPr txBox="1"/>
          <p:nvPr/>
        </p:nvSpPr>
        <p:spPr>
          <a:xfrm>
            <a:off x="546465" y="3132614"/>
            <a:ext cx="205376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Operations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4C020E-A551-36F7-E59C-8581133F6743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C2DB-C331-AE9E-B31C-7198FF056FF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Rail Operations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0% RII, 0% LWC, 0%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A7FDAD-5933-2DE6-1531-FEF971317D97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1D09-B131-A7E6-3668-3F26BB4F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00E14-09E6-50BD-7AD4-C3E95E351940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E33A3-A661-0EAC-95DC-3B17BA95BE03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01163-2899-73E9-46B3-FFB45A3EEF9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751610-83C5-33C6-BC66-E7A7DEF53E1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A56E1-CB90-5806-5BC3-B05537849EC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9AEC1-7F0A-C7B5-0197-53BAA1F15015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4F41D-35AC-9410-2ED9-39F45811C78B}"/>
              </a:ext>
            </a:extLst>
          </p:cNvPr>
          <p:cNvSpPr txBox="1"/>
          <p:nvPr/>
        </p:nvSpPr>
        <p:spPr>
          <a:xfrm>
            <a:off x="3867913" y="196563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892AD-D6CC-91D5-E593-BD1DAC0B9706}"/>
              </a:ext>
            </a:extLst>
          </p:cNvPr>
          <p:cNvSpPr txBox="1"/>
          <p:nvPr/>
        </p:nvSpPr>
        <p:spPr>
          <a:xfrm>
            <a:off x="8107279" y="1965261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lang="en-US" sz="900" b="1" dirty="0">
                <a:solidFill>
                  <a:prstClr val="black"/>
                </a:solidFill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3A2C3-3D2D-5798-21EB-D10694DB9B01}"/>
              </a:ext>
            </a:extLst>
          </p:cNvPr>
          <p:cNvSpPr txBox="1"/>
          <p:nvPr/>
        </p:nvSpPr>
        <p:spPr>
          <a:xfrm>
            <a:off x="3867913" y="4739183"/>
            <a:ext cx="44435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6867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E91641F-959F-5ED1-756E-23D065878790}"/>
              </a:ext>
            </a:extLst>
          </p:cNvPr>
          <p:cNvSpPr/>
          <p:nvPr/>
        </p:nvSpPr>
        <p:spPr>
          <a:xfrm>
            <a:off x="3860870" y="469193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5ED1179-588C-93C4-3AFF-FE9175798B30}"/>
              </a:ext>
            </a:extLst>
          </p:cNvPr>
          <p:cNvSpPr/>
          <p:nvPr/>
        </p:nvSpPr>
        <p:spPr>
          <a:xfrm>
            <a:off x="8100232" y="193706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5CEC183-F36A-10B5-7602-8DDEF50E2DEF}"/>
              </a:ext>
            </a:extLst>
          </p:cNvPr>
          <p:cNvSpPr/>
          <p:nvPr/>
        </p:nvSpPr>
        <p:spPr>
          <a:xfrm>
            <a:off x="3860870" y="1945871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9B0CB63-1968-466A-BA5C-E47D76025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636174"/>
              </p:ext>
            </p:extLst>
          </p:nvPr>
        </p:nvGraphicFramePr>
        <p:xfrm>
          <a:off x="477799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68C794D-2313-D33B-2911-BE8AD9125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279975"/>
              </p:ext>
            </p:extLst>
          </p:nvPr>
        </p:nvGraphicFramePr>
        <p:xfrm>
          <a:off x="546466" y="1333776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ED344D2-6201-5DFE-32B3-B3F7579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355653"/>
              </p:ext>
            </p:extLst>
          </p:nvPr>
        </p:nvGraphicFramePr>
        <p:xfrm>
          <a:off x="546465" y="4067062"/>
          <a:ext cx="3836704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6D64BA1-4A86-33E1-16BF-4B0F77999334}"/>
              </a:ext>
            </a:extLst>
          </p:cNvPr>
          <p:cNvSpPr txBox="1"/>
          <p:nvPr/>
        </p:nvSpPr>
        <p:spPr>
          <a:xfrm>
            <a:off x="549885" y="5853408"/>
            <a:ext cx="259186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077CC-1D1D-D21C-E018-0495A1CAFFA6}"/>
              </a:ext>
            </a:extLst>
          </p:cNvPr>
          <p:cNvSpPr txBox="1"/>
          <p:nvPr/>
        </p:nvSpPr>
        <p:spPr>
          <a:xfrm>
            <a:off x="4852754" y="3132615"/>
            <a:ext cx="216482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ZERO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A335A-EC9A-0A8E-5D4D-089794A5165D}"/>
              </a:ext>
            </a:extLst>
          </p:cNvPr>
          <p:cNvSpPr txBox="1"/>
          <p:nvPr/>
        </p:nvSpPr>
        <p:spPr>
          <a:xfrm>
            <a:off x="546465" y="3132614"/>
            <a:ext cx="15166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 YTD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Maintenance – March 2026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0F611E1-B562-7686-F30D-37446E5E5EE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C7C3E-943C-2B5A-FFF8-E4F286B5E94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lvl="0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Maintenance</a:t>
            </a:r>
          </a:p>
          <a:p>
            <a:pPr marL="363633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6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LWC, </a:t>
            </a:r>
            <a:r>
              <a:rPr lang="en-US" sz="1060" dirty="0">
                <a:solidFill>
                  <a:prstClr val="black"/>
                </a:solidFill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36700" lvl="1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lvl="2" indent="-139859" defTabSz="223773">
              <a:buFont typeface="Wingdings" panose="05000000000000000000" pitchFamily="2" charset="2"/>
              <a:buChar char="§"/>
              <a:defRPr/>
            </a:pPr>
            <a:r>
              <a:rPr lang="en-US" sz="1060" dirty="0">
                <a:solidFill>
                  <a:prstClr val="black"/>
                </a:solidFill>
              </a:rPr>
              <a:t>50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82FE6-E99A-F3D9-2712-8BCD4216B94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41F8B-09FF-9B88-943E-61E55FEDD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018BB5-C208-B124-116C-D00CE5B0843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BB627-5C13-5AC0-FFA1-89FF2D351EE0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1EE8C-70FE-72DA-370A-107EE3B9CC17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74083-A46F-169F-94DF-58D0C1941107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98252-4C90-B42A-69C3-F69AD95EF8B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7F5B3-8846-7DB7-B453-BF7BD4ECC69C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793EB4F-79FA-907D-8326-DA4C55A6F012}"/>
              </a:ext>
            </a:extLst>
          </p:cNvPr>
          <p:cNvSpPr/>
          <p:nvPr/>
        </p:nvSpPr>
        <p:spPr>
          <a:xfrm>
            <a:off x="3758369" y="4766454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9EB0EE-0027-B184-A02E-23CA68F57F7B}"/>
              </a:ext>
            </a:extLst>
          </p:cNvPr>
          <p:cNvSpPr/>
          <p:nvPr/>
        </p:nvSpPr>
        <p:spPr>
          <a:xfrm>
            <a:off x="7997732" y="2037353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2B71162D-965D-865F-6489-677F8AECAE1B}"/>
              </a:ext>
            </a:extLst>
          </p:cNvPr>
          <p:cNvSpPr/>
          <p:nvPr/>
        </p:nvSpPr>
        <p:spPr>
          <a:xfrm>
            <a:off x="3860868" y="19283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89393-4760-D420-55AA-86CC4EE5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6E32BAC-E47A-D920-0619-66D8D62FF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377276"/>
              </p:ext>
            </p:extLst>
          </p:nvPr>
        </p:nvGraphicFramePr>
        <p:xfrm>
          <a:off x="747135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210411-9631-13AE-A81B-D5E8EEA652D2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AAD72-8792-1458-D15C-B8533E326A4F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6EBAC-ED67-BF86-A6F1-385B70FE6937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9D959-822A-81BE-DB01-E0AA7816A316}"/>
              </a:ext>
            </a:extLst>
          </p:cNvPr>
          <p:cNvSpPr txBox="1"/>
          <p:nvPr/>
        </p:nvSpPr>
        <p:spPr>
          <a:xfrm>
            <a:off x="1403646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en-US" sz="1800" b="1" dirty="0"/>
              <a:t> 2026 Year To Date LWC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F704F-4641-CBF7-2376-2AD600CACA17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0                  0        0                                       0                  0                                                                   0       0                   0        0       0       0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1335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CDB08-5E5D-8537-EF2F-2389523D0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75E763-731C-1F16-6299-1E62498B6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990300"/>
              </p:ext>
            </p:extLst>
          </p:nvPr>
        </p:nvGraphicFramePr>
        <p:xfrm>
          <a:off x="684940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67093A-03AE-17B8-5532-DF494A032347}"/>
              </a:ext>
            </a:extLst>
          </p:cNvPr>
          <p:cNvSpPr txBox="1"/>
          <p:nvPr/>
        </p:nvSpPr>
        <p:spPr>
          <a:xfrm>
            <a:off x="1591267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0BADF-EBBB-1214-732B-528DD462A320}"/>
              </a:ext>
            </a:extLst>
          </p:cNvPr>
          <p:cNvSpPr txBox="1"/>
          <p:nvPr/>
        </p:nvSpPr>
        <p:spPr>
          <a:xfrm>
            <a:off x="4481580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78528-B601-52F5-9490-ACD7B67B38BF}"/>
              </a:ext>
            </a:extLst>
          </p:cNvPr>
          <p:cNvSpPr txBox="1"/>
          <p:nvPr/>
        </p:nvSpPr>
        <p:spPr>
          <a:xfrm>
            <a:off x="7309942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18B48-C6AB-2837-ADC5-350E77FBF936}"/>
              </a:ext>
            </a:extLst>
          </p:cNvPr>
          <p:cNvSpPr txBox="1"/>
          <p:nvPr/>
        </p:nvSpPr>
        <p:spPr>
          <a:xfrm>
            <a:off x="1489371" y="482923"/>
            <a:ext cx="6336707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en-US" sz="1800" b="1" dirty="0"/>
              <a:t> 2026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Days Away Rate per 100 Employees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B8605-DA2B-46BE-9EB0-63E5435DD6FB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0                  0        0                                       0                  0                                    0                   0       0       0                   0        0       0       0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5711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544427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B95110-69CE-3D80-3AEB-E98DD0930AB9}"/>
              </a:ext>
            </a:extLst>
          </p:cNvPr>
          <p:cNvSpPr txBox="1"/>
          <p:nvPr/>
        </p:nvSpPr>
        <p:spPr>
          <a:xfrm>
            <a:off x="4055445" y="5986913"/>
            <a:ext cx="103311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927" dirty="0">
                <a:solidFill>
                  <a:prstClr val="black"/>
                </a:solidFill>
                <a:latin typeface="Calibri" panose="020F0502020204030204"/>
              </a:rPr>
              <a:t>n/f  = No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2CE2-99A6-F3DF-0914-619C4E8A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E43EB-0E0E-3835-BFB7-AD0F7738BF7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 </a:t>
            </a:r>
            <a:r>
              <a:rPr lang="en-US" sz="1800" b="1" dirty="0"/>
              <a:t>2026 Year To Date</a:t>
            </a:r>
            <a:r>
              <a:rPr lang="en-US" sz="1800" b="1" baseline="0" dirty="0"/>
              <a:t> Hazard Resolution Rate</a:t>
            </a:r>
            <a:endParaRPr lang="en-US" sz="1800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73D04CF-7394-4511-46F8-2AECA12554ED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  n/f                                                                                                                                                       0         0        n/f       n/f        0         0</a:t>
            </a:r>
          </a:p>
        </p:txBody>
      </p:sp>
    </p:spTree>
    <p:extLst>
      <p:ext uri="{BB962C8B-B14F-4D97-AF65-F5344CB8AC3E}">
        <p14:creationId xmlns:p14="http://schemas.microsoft.com/office/powerpoint/2010/main" val="37316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0125"/>
              </p:ext>
            </p:extLst>
          </p:nvPr>
        </p:nvGraphicFramePr>
        <p:xfrm>
          <a:off x="747137" y="617881"/>
          <a:ext cx="7649728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802CCA3-97F2-E6EA-FCB2-4DD83D4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81A-7DE4-4F8E-2139-B73029E2194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en-US" sz="1800" b="1" dirty="0"/>
              <a:t> 2026 Year to Date Open Overdue</a:t>
            </a:r>
            <a:r>
              <a:rPr lang="en-US" sz="1800" b="1" baseline="0" dirty="0"/>
              <a:t> Hazards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B30376-553B-441E-A53C-6AF9E37F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005947"/>
              </p:ext>
            </p:extLst>
          </p:nvPr>
        </p:nvGraphicFramePr>
        <p:xfrm>
          <a:off x="747135" y="614433"/>
          <a:ext cx="7649731" cy="5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7AC26-1A17-9E1C-2374-8BAE9D2B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13AC-C654-0A6F-0D1E-5448E749BF67}"/>
              </a:ext>
            </a:extLst>
          </p:cNvPr>
          <p:cNvSpPr txBox="1"/>
          <p:nvPr/>
        </p:nvSpPr>
        <p:spPr>
          <a:xfrm>
            <a:off x="1403646" y="482923"/>
            <a:ext cx="633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en-US" sz="1800" b="1" dirty="0"/>
              <a:t> 2026 Year to Date Preventable Accidents Rate 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 100,000 miles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ED5A1-0361-05DD-E8D9-C5AE5903DE6D}"/>
              </a:ext>
            </a:extLst>
          </p:cNvPr>
          <p:cNvSpPr txBox="1"/>
          <p:nvPr/>
        </p:nvSpPr>
        <p:spPr>
          <a:xfrm>
            <a:off x="7740353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31098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FA938E-690D-FAA3-CF92-11D241E61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786558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85B4DE-FDFC-F8B6-07C7-ACDC2B8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69D8F-ECBA-6478-EB61-5D5E83440549}"/>
              </a:ext>
            </a:extLst>
          </p:cNvPr>
          <p:cNvSpPr txBox="1"/>
          <p:nvPr/>
        </p:nvSpPr>
        <p:spPr>
          <a:xfrm>
            <a:off x="1403646" y="482923"/>
            <a:ext cx="643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en-US" sz="1800" b="1" dirty="0"/>
              <a:t> 2026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High Severity Rate per 100,000 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C6529-0CD2-6B84-8585-79369F2E847F}"/>
              </a:ext>
            </a:extLst>
          </p:cNvPr>
          <p:cNvSpPr txBox="1"/>
          <p:nvPr/>
        </p:nvSpPr>
        <p:spPr>
          <a:xfrm>
            <a:off x="6806529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C6622-77D9-B52B-0AEE-6DED147D307A}"/>
              </a:ext>
            </a:extLst>
          </p:cNvPr>
          <p:cNvSpPr txBox="1"/>
          <p:nvPr/>
        </p:nvSpPr>
        <p:spPr>
          <a:xfrm>
            <a:off x="6381413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30BB6-F370-603E-60F7-8417C1CCAAC0}"/>
              </a:ext>
            </a:extLst>
          </p:cNvPr>
          <p:cNvSpPr txBox="1"/>
          <p:nvPr/>
        </p:nvSpPr>
        <p:spPr>
          <a:xfrm>
            <a:off x="2525735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3"/>
                </a:solidFill>
              </a:rPr>
              <a:t>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9300D-1916-BD68-F03B-BFECE9CAA54C}"/>
              </a:ext>
            </a:extLst>
          </p:cNvPr>
          <p:cNvSpPr txBox="1"/>
          <p:nvPr/>
        </p:nvSpPr>
        <p:spPr>
          <a:xfrm>
            <a:off x="2081184" y="5165387"/>
            <a:ext cx="42511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E380C-6DBF-A603-F6CA-73654BFD806D}"/>
              </a:ext>
            </a:extLst>
          </p:cNvPr>
          <p:cNvSpPr txBox="1"/>
          <p:nvPr/>
        </p:nvSpPr>
        <p:spPr>
          <a:xfrm>
            <a:off x="4696350" y="5165387"/>
            <a:ext cx="71365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3"/>
                </a:solidFill>
              </a:rPr>
              <a:t>ZERO  </a:t>
            </a:r>
            <a:r>
              <a:rPr lang="en-US" sz="850" b="1" dirty="0" err="1">
                <a:solidFill>
                  <a:schemeClr val="accent4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7535D0D-01E9-96E2-1173-AE2C2C359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349993"/>
              </p:ext>
            </p:extLst>
          </p:nvPr>
        </p:nvGraphicFramePr>
        <p:xfrm>
          <a:off x="2775575" y="1303560"/>
          <a:ext cx="2177712" cy="182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216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 Field Operations has 61% of the Authority’s employees</a:t>
            </a:r>
          </a:p>
          <a:p>
            <a:pPr marL="386340" lvl="1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88% RII, </a:t>
            </a:r>
            <a:r>
              <a:rPr lang="en-US" sz="1059" dirty="0">
                <a:solidFill>
                  <a:prstClr val="black"/>
                </a:solidFill>
              </a:rPr>
              <a:t>87%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LWC, </a:t>
            </a:r>
            <a:r>
              <a:rPr lang="en-US" sz="1059" dirty="0">
                <a:solidFill>
                  <a:prstClr val="black"/>
                </a:solidFill>
              </a:rPr>
              <a:t>73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Days Away</a:t>
            </a:r>
          </a:p>
          <a:p>
            <a:pPr marL="145236" lvl="1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29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Recordable + Non-Recordable Injuries/Illness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126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lvl="2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YTD Hazards Identified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Closed</a:t>
            </a:r>
          </a:p>
          <a:p>
            <a:pPr marL="548669" lvl="2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DDC2-B013-0BE1-9A9E-68BB7DF3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0651-668D-05D6-A488-54D6E45D74CD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Safety – March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4917-3C22-8604-2944-C9C279956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F34E-D27C-11B1-4A37-3CF34C4AA86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57022-DC09-3154-C397-094A5E4F228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A160-307B-8813-BAD7-B404C3AD6756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1BB8D-8D39-6B0C-172B-39C0C12427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3866737-2419-A7E1-6667-53E583074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456588"/>
              </p:ext>
            </p:extLst>
          </p:nvPr>
        </p:nvGraphicFramePr>
        <p:xfrm>
          <a:off x="5872560" y="1303560"/>
          <a:ext cx="2395140" cy="18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8328C7C-5822-8888-2B5D-E4E2EFC7D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358539"/>
              </p:ext>
            </p:extLst>
          </p:nvPr>
        </p:nvGraphicFramePr>
        <p:xfrm>
          <a:off x="536939" y="1302913"/>
          <a:ext cx="2103059" cy="18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B969616-38D1-A54F-A49B-F93262306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429238"/>
              </p:ext>
            </p:extLst>
          </p:nvPr>
        </p:nvGraphicFramePr>
        <p:xfrm>
          <a:off x="536939" y="4029934"/>
          <a:ext cx="2103059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BBD4987-ADBB-AF95-9575-9121F1DAA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128834"/>
              </p:ext>
            </p:extLst>
          </p:nvPr>
        </p:nvGraphicFramePr>
        <p:xfrm>
          <a:off x="2805202" y="4028799"/>
          <a:ext cx="2248501" cy="18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8DD99CB-A052-2C90-5E24-C938BB79B1A4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62524-8B24-AEE5-EB98-9E966AE94316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27B69-4E62-6C04-2F05-23CABEBF2C30}"/>
              </a:ext>
            </a:extLst>
          </p:cNvPr>
          <p:cNvSpPr txBox="1"/>
          <p:nvPr/>
        </p:nvSpPr>
        <p:spPr>
          <a:xfrm>
            <a:off x="549885" y="5853408"/>
            <a:ext cx="16741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5 LWC Mar. – 13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4728D-206D-A04A-43F2-5DA483F43A5F}"/>
              </a:ext>
            </a:extLst>
          </p:cNvPr>
          <p:cNvSpPr txBox="1"/>
          <p:nvPr/>
        </p:nvSpPr>
        <p:spPr>
          <a:xfrm>
            <a:off x="5412547" y="3132615"/>
            <a:ext cx="317995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Mar. </a:t>
            </a:r>
            <a:r>
              <a:rPr lang="en-US" sz="1235" b="1" dirty="0">
                <a:solidFill>
                  <a:prstClr val="black"/>
                </a:solidFill>
              </a:rPr>
              <a:t>– 15 YTD</a:t>
            </a:r>
            <a:endParaRPr kumimoji="0" lang="en-US" sz="12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6470-2AFD-3496-094F-CECD931A0556}"/>
              </a:ext>
            </a:extLst>
          </p:cNvPr>
          <p:cNvSpPr txBox="1"/>
          <p:nvPr/>
        </p:nvSpPr>
        <p:spPr>
          <a:xfrm>
            <a:off x="2792559" y="5851839"/>
            <a:ext cx="22615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13 Days Away Mar. – 141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D6A44-E6CA-75C0-6841-E76A9C2D552A}"/>
              </a:ext>
            </a:extLst>
          </p:cNvPr>
          <p:cNvSpPr txBox="1"/>
          <p:nvPr/>
        </p:nvSpPr>
        <p:spPr>
          <a:xfrm>
            <a:off x="551498" y="3132942"/>
            <a:ext cx="43929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Preventable Accidents Mar. – 59 YTD (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3B376-4115-30A4-4072-6EE68797ADF2}"/>
              </a:ext>
            </a:extLst>
          </p:cNvPr>
          <p:cNvSpPr txBox="1"/>
          <p:nvPr/>
        </p:nvSpPr>
        <p:spPr>
          <a:xfrm>
            <a:off x="2488104" y="4803864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90BAA-BDD9-3567-8141-0DCE53CCEA09}"/>
              </a:ext>
            </a:extLst>
          </p:cNvPr>
          <p:cNvSpPr txBox="1"/>
          <p:nvPr/>
        </p:nvSpPr>
        <p:spPr>
          <a:xfrm>
            <a:off x="4652183" y="2179030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4FDE829-2805-BB00-5959-890D2DF15618}"/>
              </a:ext>
            </a:extLst>
          </p:cNvPr>
          <p:cNvSpPr/>
          <p:nvPr/>
        </p:nvSpPr>
        <p:spPr>
          <a:xfrm>
            <a:off x="4637651" y="2136619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5F410E2-EF61-FBD8-E56B-426775C22C99}"/>
              </a:ext>
            </a:extLst>
          </p:cNvPr>
          <p:cNvSpPr/>
          <p:nvPr/>
        </p:nvSpPr>
        <p:spPr>
          <a:xfrm>
            <a:off x="2473572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C7E81B-9BDB-BCA4-2D17-7837A4FD1952}"/>
              </a:ext>
            </a:extLst>
          </p:cNvPr>
          <p:cNvSpPr txBox="1"/>
          <p:nvPr/>
        </p:nvSpPr>
        <p:spPr>
          <a:xfrm>
            <a:off x="2488104" y="2164819"/>
            <a:ext cx="6313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200%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6833B15-8313-DC68-EE38-2F1073158886}"/>
              </a:ext>
            </a:extLst>
          </p:cNvPr>
          <p:cNvSpPr/>
          <p:nvPr/>
        </p:nvSpPr>
        <p:spPr>
          <a:xfrm>
            <a:off x="8052213" y="212240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D1C5BF16-CBA1-6371-BF8F-C876F643C43D}"/>
              </a:ext>
            </a:extLst>
          </p:cNvPr>
          <p:cNvSpPr/>
          <p:nvPr/>
        </p:nvSpPr>
        <p:spPr>
          <a:xfrm>
            <a:off x="2472532" y="2136619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92833-C267-4DD4-394B-158DB5DFB971}"/>
              </a:ext>
            </a:extLst>
          </p:cNvPr>
          <p:cNvSpPr txBox="1"/>
          <p:nvPr/>
        </p:nvSpPr>
        <p:spPr>
          <a:xfrm>
            <a:off x="8066745" y="2164819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0179D6-545A-6DEE-0A6D-CF684618FDB2}"/>
              </a:ext>
            </a:extLst>
          </p:cNvPr>
          <p:cNvSpPr txBox="1"/>
          <p:nvPr/>
        </p:nvSpPr>
        <p:spPr>
          <a:xfrm>
            <a:off x="4652183" y="4803864"/>
            <a:ext cx="634191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435E069-E867-FA54-CBB3-EF430B2D3C43}"/>
              </a:ext>
            </a:extLst>
          </p:cNvPr>
          <p:cNvSpPr/>
          <p:nvPr/>
        </p:nvSpPr>
        <p:spPr>
          <a:xfrm>
            <a:off x="4637652" y="476145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4_~3804048">
  <a:themeElements>
    <a:clrScheme name="Praxair Color Theme">
      <a:dk1>
        <a:srgbClr val="000000"/>
      </a:dk1>
      <a:lt1>
        <a:srgbClr val="FFFFFF"/>
      </a:lt1>
      <a:dk2>
        <a:srgbClr val="00AF3F"/>
      </a:dk2>
      <a:lt2>
        <a:srgbClr val="E1E1E1"/>
      </a:lt2>
      <a:accent1>
        <a:srgbClr val="ED4E24"/>
      </a:accent1>
      <a:accent2>
        <a:srgbClr val="F78500"/>
      </a:accent2>
      <a:accent3>
        <a:srgbClr val="5D71BC"/>
      </a:accent3>
      <a:accent4>
        <a:srgbClr val="1AA8DB"/>
      </a:accent4>
      <a:accent5>
        <a:srgbClr val="51C71A"/>
      </a:accent5>
      <a:accent6>
        <a:srgbClr val="DCF014"/>
      </a:accent6>
      <a:hlink>
        <a:srgbClr val="F785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CBA00E76744D9F20B3246642291F" ma:contentTypeVersion="6" ma:contentTypeDescription="Create a new document." ma:contentTypeScope="" ma:versionID="afd9308f47c3443a05535ba1eee11fef">
  <xsd:schema xmlns:xsd="http://www.w3.org/2001/XMLSchema" xmlns:xs="http://www.w3.org/2001/XMLSchema" xmlns:p="http://schemas.microsoft.com/office/2006/metadata/properties" xmlns:ns3="43f0a38b-cfc1-4893-8ea8-6a87d52f9452" targetNamespace="http://schemas.microsoft.com/office/2006/metadata/properties" ma:root="true" ma:fieldsID="3866583ecbcfeeee4b4abed8474b61be" ns3:_="">
    <xsd:import namespace="43f0a38b-cfc1-4893-8ea8-6a87d52f945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a38b-cfc1-4893-8ea8-6a87d52f94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0a38b-cfc1-4893-8ea8-6a87d52f94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E51D7E-0CFC-4EA5-B50A-B2790688B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0a38b-cfc1-4893-8ea8-6a87d52f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44795-AE6F-4F58-A805-0EC7E5E7FEC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43f0a38b-cfc1-4893-8ea8-6a87d52f9452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5C8288-0807-4E47-A3A4-7464ACA00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13-0313_PX_Template.thmx</Template>
  <TotalTime>86055</TotalTime>
  <Words>2750</Words>
  <Application>Microsoft Office PowerPoint</Application>
  <PresentationFormat>On-screen Show (4:3)</PresentationFormat>
  <Paragraphs>609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4_~3804048</vt:lpstr>
      <vt:lpstr>1_Office Theme</vt:lpstr>
      <vt:lpstr>Safety - March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Ananna Khan</cp:lastModifiedBy>
  <cp:revision>2691</cp:revision>
  <cp:lastPrinted>2020-11-17T12:45:57Z</cp:lastPrinted>
  <dcterms:created xsi:type="dcterms:W3CDTF">2013-03-13T18:14:08Z</dcterms:created>
  <dcterms:modified xsi:type="dcterms:W3CDTF">2026-04-21T13:31:50Z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0x010100DB46CBA00E76744D9F20B3246642291F</vt:lpwstr>
  </property>
</Properties>
</file>