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8"/>
  </p:notesMasterIdLst>
  <p:handoutMasterIdLst>
    <p:handoutMasterId r:id="rId19"/>
  </p:handoutMasterIdLst>
  <p:sldIdLst>
    <p:sldId id="280" r:id="rId2"/>
    <p:sldId id="399" r:id="rId3"/>
    <p:sldId id="440" r:id="rId4"/>
    <p:sldId id="444" r:id="rId5"/>
    <p:sldId id="445" r:id="rId6"/>
    <p:sldId id="442" r:id="rId7"/>
    <p:sldId id="441" r:id="rId8"/>
    <p:sldId id="447" r:id="rId9"/>
    <p:sldId id="446" r:id="rId10"/>
    <p:sldId id="448" r:id="rId11"/>
    <p:sldId id="449" r:id="rId12"/>
    <p:sldId id="450" r:id="rId13"/>
    <p:sldId id="410" r:id="rId14"/>
    <p:sldId id="451" r:id="rId15"/>
    <p:sldId id="452" r:id="rId16"/>
    <p:sldId id="329" r:id="rId17"/>
  </p:sldIdLst>
  <p:sldSz cx="9144000" cy="6858000" type="screen4x3"/>
  <p:notesSz cx="6954838" cy="9240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272D"/>
    <a:srgbClr val="29ABE2"/>
    <a:srgbClr val="8864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94660"/>
  </p:normalViewPr>
  <p:slideViewPr>
    <p:cSldViewPr snapToGrid="0">
      <p:cViewPr varScale="1">
        <p:scale>
          <a:sx n="106" d="100"/>
          <a:sy n="106" d="100"/>
        </p:scale>
        <p:origin x="1968"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1DA5E2-1B71-A617-FB50-4842F9B0D700}"/>
              </a:ext>
            </a:extLst>
          </p:cNvPr>
          <p:cNvSpPr>
            <a:spLocks noGrp="1"/>
          </p:cNvSpPr>
          <p:nvPr>
            <p:ph type="hdr" sz="quarter"/>
          </p:nvPr>
        </p:nvSpPr>
        <p:spPr>
          <a:xfrm>
            <a:off x="1" y="1"/>
            <a:ext cx="3013075" cy="463550"/>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0083048-995F-781F-C5B4-ABD2DD4157B7}"/>
              </a:ext>
            </a:extLst>
          </p:cNvPr>
          <p:cNvSpPr>
            <a:spLocks noGrp="1"/>
          </p:cNvSpPr>
          <p:nvPr>
            <p:ph type="dt" sz="quarter" idx="1"/>
          </p:nvPr>
        </p:nvSpPr>
        <p:spPr>
          <a:xfrm>
            <a:off x="3940176" y="1"/>
            <a:ext cx="3013075" cy="463550"/>
          </a:xfrm>
          <a:prstGeom prst="rect">
            <a:avLst/>
          </a:prstGeom>
        </p:spPr>
        <p:txBody>
          <a:bodyPr vert="horz" lIns="91440" tIns="45720" rIns="91440" bIns="45720" rtlCol="0"/>
          <a:lstStyle>
            <a:lvl1pPr algn="r">
              <a:defRPr sz="1200"/>
            </a:lvl1pPr>
          </a:lstStyle>
          <a:p>
            <a:endParaRPr lang="en-US"/>
          </a:p>
        </p:txBody>
      </p:sp>
      <p:sp>
        <p:nvSpPr>
          <p:cNvPr id="4" name="Footer Placeholder 3">
            <a:extLst>
              <a:ext uri="{FF2B5EF4-FFF2-40B4-BE49-F238E27FC236}">
                <a16:creationId xmlns:a16="http://schemas.microsoft.com/office/drawing/2014/main" id="{E6956426-028B-7656-354A-B7F8E985E323}"/>
              </a:ext>
            </a:extLst>
          </p:cNvPr>
          <p:cNvSpPr>
            <a:spLocks noGrp="1"/>
          </p:cNvSpPr>
          <p:nvPr>
            <p:ph type="ftr" sz="quarter" idx="2"/>
          </p:nvPr>
        </p:nvSpPr>
        <p:spPr>
          <a:xfrm>
            <a:off x="1" y="8777289"/>
            <a:ext cx="3013075" cy="46355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8A0460E-17A9-EBAF-7660-C8CC53EB3843}"/>
              </a:ext>
            </a:extLst>
          </p:cNvPr>
          <p:cNvSpPr>
            <a:spLocks noGrp="1"/>
          </p:cNvSpPr>
          <p:nvPr>
            <p:ph type="sldNum" sz="quarter" idx="3"/>
          </p:nvPr>
        </p:nvSpPr>
        <p:spPr>
          <a:xfrm>
            <a:off x="3940176" y="8777289"/>
            <a:ext cx="3013075" cy="463550"/>
          </a:xfrm>
          <a:prstGeom prst="rect">
            <a:avLst/>
          </a:prstGeom>
        </p:spPr>
        <p:txBody>
          <a:bodyPr vert="horz" lIns="91440" tIns="45720" rIns="91440" bIns="45720" rtlCol="0" anchor="b"/>
          <a:lstStyle>
            <a:lvl1pPr algn="r">
              <a:defRPr sz="1200"/>
            </a:lvl1pPr>
          </a:lstStyle>
          <a:p>
            <a:fld id="{9CC0686D-0519-4458-A93F-999F655904BB}" type="slidenum">
              <a:rPr lang="en-US" smtClean="0"/>
              <a:t>‹#›</a:t>
            </a:fld>
            <a:endParaRPr lang="en-US"/>
          </a:p>
        </p:txBody>
      </p:sp>
    </p:spTree>
    <p:extLst>
      <p:ext uri="{BB962C8B-B14F-4D97-AF65-F5344CB8AC3E}">
        <p14:creationId xmlns:p14="http://schemas.microsoft.com/office/powerpoint/2010/main" val="2996237080"/>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0"/>
            <a:ext cx="3014393" cy="463937"/>
          </a:xfrm>
          <a:prstGeom prst="rect">
            <a:avLst/>
          </a:prstGeom>
        </p:spPr>
        <p:txBody>
          <a:bodyPr vert="horz" lIns="90809" tIns="45405" rIns="90809" bIns="45405" rtlCol="0"/>
          <a:lstStyle>
            <a:lvl1pPr algn="l">
              <a:defRPr sz="1200"/>
            </a:lvl1pPr>
          </a:lstStyle>
          <a:p>
            <a:endParaRPr lang="en-US"/>
          </a:p>
        </p:txBody>
      </p:sp>
      <p:sp>
        <p:nvSpPr>
          <p:cNvPr id="3" name="Date Placeholder 2"/>
          <p:cNvSpPr>
            <a:spLocks noGrp="1"/>
          </p:cNvSpPr>
          <p:nvPr>
            <p:ph type="dt" idx="1"/>
          </p:nvPr>
        </p:nvSpPr>
        <p:spPr>
          <a:xfrm>
            <a:off x="3938871" y="0"/>
            <a:ext cx="3014393" cy="463937"/>
          </a:xfrm>
          <a:prstGeom prst="rect">
            <a:avLst/>
          </a:prstGeom>
        </p:spPr>
        <p:txBody>
          <a:bodyPr vert="horz" lIns="90809" tIns="45405" rIns="90809" bIns="45405" rtlCol="0"/>
          <a:lstStyle>
            <a:lvl1pPr algn="r">
              <a:defRPr sz="1200"/>
            </a:lvl1pPr>
          </a:lstStyle>
          <a:p>
            <a:endParaRPr lang="en-US"/>
          </a:p>
        </p:txBody>
      </p:sp>
      <p:sp>
        <p:nvSpPr>
          <p:cNvPr id="4" name="Slide Image Placeholder 3"/>
          <p:cNvSpPr>
            <a:spLocks noGrp="1" noRot="1" noChangeAspect="1"/>
          </p:cNvSpPr>
          <p:nvPr>
            <p:ph type="sldImg" idx="2"/>
          </p:nvPr>
        </p:nvSpPr>
        <p:spPr>
          <a:xfrm>
            <a:off x="1400175" y="1155700"/>
            <a:ext cx="4154488" cy="3117850"/>
          </a:xfrm>
          <a:prstGeom prst="rect">
            <a:avLst/>
          </a:prstGeom>
          <a:noFill/>
          <a:ln w="12700">
            <a:solidFill>
              <a:prstClr val="black"/>
            </a:solidFill>
          </a:ln>
        </p:spPr>
        <p:txBody>
          <a:bodyPr vert="horz" lIns="90809" tIns="45405" rIns="90809" bIns="45405" rtlCol="0" anchor="ctr"/>
          <a:lstStyle/>
          <a:p>
            <a:endParaRPr lang="en-US"/>
          </a:p>
        </p:txBody>
      </p:sp>
      <p:sp>
        <p:nvSpPr>
          <p:cNvPr id="5" name="Notes Placeholder 4"/>
          <p:cNvSpPr>
            <a:spLocks noGrp="1"/>
          </p:cNvSpPr>
          <p:nvPr>
            <p:ph type="body" sz="quarter" idx="3"/>
          </p:nvPr>
        </p:nvSpPr>
        <p:spPr>
          <a:xfrm>
            <a:off x="696114" y="4446839"/>
            <a:ext cx="5562610" cy="3638896"/>
          </a:xfrm>
          <a:prstGeom prst="rect">
            <a:avLst/>
          </a:prstGeom>
        </p:spPr>
        <p:txBody>
          <a:bodyPr vert="horz" lIns="90809" tIns="45405" rIns="90809" bIns="4540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2" y="8776904"/>
            <a:ext cx="3014393" cy="463937"/>
          </a:xfrm>
          <a:prstGeom prst="rect">
            <a:avLst/>
          </a:prstGeom>
        </p:spPr>
        <p:txBody>
          <a:bodyPr vert="horz" lIns="90809" tIns="45405" rIns="90809" bIns="45405" rtlCol="0" anchor="b"/>
          <a:lstStyle>
            <a:lvl1pPr algn="l">
              <a:defRPr sz="1200"/>
            </a:lvl1pPr>
          </a:lstStyle>
          <a:p>
            <a:endParaRPr lang="en-US"/>
          </a:p>
        </p:txBody>
      </p:sp>
      <p:sp>
        <p:nvSpPr>
          <p:cNvPr id="7" name="Slide Number Placeholder 6"/>
          <p:cNvSpPr>
            <a:spLocks noGrp="1"/>
          </p:cNvSpPr>
          <p:nvPr>
            <p:ph type="sldNum" sz="quarter" idx="5"/>
          </p:nvPr>
        </p:nvSpPr>
        <p:spPr>
          <a:xfrm>
            <a:off x="3938871" y="8776904"/>
            <a:ext cx="3014393" cy="463937"/>
          </a:xfrm>
          <a:prstGeom prst="rect">
            <a:avLst/>
          </a:prstGeom>
        </p:spPr>
        <p:txBody>
          <a:bodyPr vert="horz" lIns="90809" tIns="45405" rIns="90809" bIns="45405" rtlCol="0" anchor="b"/>
          <a:lstStyle>
            <a:lvl1pPr algn="r">
              <a:defRPr sz="1200"/>
            </a:lvl1pPr>
          </a:lstStyle>
          <a:p>
            <a:fld id="{25F6C24C-D603-4851-B334-B668F6E12102}" type="slidenum">
              <a:rPr lang="en-US" smtClean="0"/>
              <a:t>‹#›</a:t>
            </a:fld>
            <a:endParaRPr lang="en-US"/>
          </a:p>
        </p:txBody>
      </p:sp>
    </p:spTree>
    <p:extLst>
      <p:ext uri="{BB962C8B-B14F-4D97-AF65-F5344CB8AC3E}">
        <p14:creationId xmlns:p14="http://schemas.microsoft.com/office/powerpoint/2010/main" val="2140493774"/>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B68D82F-AF70-3C8E-230B-3FB1D1E0B461}"/>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243220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D5EF758-671F-37C5-0E67-DFC0804C072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6931939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D4E9196-BEF4-F124-B0E8-A2915BA9FA5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981046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2B15B47-8F98-E1D6-3763-F31EB781CD67}"/>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16850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267DBA8-48F7-C2B3-682F-0F3A429697D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021388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CFC6A9B-FB83-132A-56A1-2E914C42225C}"/>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037696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B496229-25E1-9216-9EBD-59A1A434760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591352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2D089E7-69AB-3BED-6FEB-28263861E2E4}"/>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553829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018728B-41DF-9D94-651A-07A4AD9EF236}"/>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166845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F704DA2-8896-200A-22C5-00654F90389D}"/>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8943952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E1B744E-1700-87C7-5BAF-6C106D648CE9}"/>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14672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0F7E3A5-B480-C234-1D9F-9076281CEF0E}"/>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4122019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651D8E2-2112-17CC-E9A3-8AFC65EB1FCA}"/>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439159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E0A7AB7-3523-4194-78A5-9F5FDFD33415}"/>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37127601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611A7A3-C4C4-2065-43F6-8C1D4C941752}"/>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1761457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851E3DA-35D0-4F9A-C138-0DC1C8D68ADB}"/>
              </a:ext>
            </a:extLst>
          </p:cNvPr>
          <p:cNvSpPr>
            <a:spLocks noGrp="1"/>
          </p:cNvSpPr>
          <p:nvPr>
            <p:ph type="dt" idx="1"/>
          </p:nvPr>
        </p:nvSpPr>
        <p:spPr/>
        <p:txBody>
          <a:bodyPr/>
          <a:lstStyle/>
          <a:p>
            <a:endParaRPr lang="en-US"/>
          </a:p>
        </p:txBody>
      </p:sp>
    </p:spTree>
    <p:extLst>
      <p:ext uri="{BB962C8B-B14F-4D97-AF65-F5344CB8AC3E}">
        <p14:creationId xmlns:p14="http://schemas.microsoft.com/office/powerpoint/2010/main" val="21528187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2.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5.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6.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7.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_rels/slideLayout8.xml.rels><?xml version="1.0" encoding="UTF-8" standalone="yes"?>
<Relationships xmlns="http://schemas.openxmlformats.org/package/2006/relationships"><Relationship Id="rId3" Type="http://schemas.openxmlformats.org/officeDocument/2006/relationships/image" Target="//Users/michaelmartineck/Desktop/Presentation%20Photos/background.png" TargetMode="External"/><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gi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sp>
        <p:nvSpPr>
          <p:cNvPr id="7" name="Slide Number Placeholder 17"/>
          <p:cNvSpPr txBox="1">
            <a:spLocks/>
          </p:cNvSpPr>
          <p:nvPr/>
        </p:nvSpPr>
        <p:spPr>
          <a:xfrm>
            <a:off x="4191000" y="6324602"/>
            <a:ext cx="762000" cy="365125"/>
          </a:xfrm>
          <a:prstGeom prst="rect">
            <a:avLst/>
          </a:prstGeom>
        </p:spPr>
        <p:txBody>
          <a:bodyPr anchor="b"/>
          <a:lstStyle/>
          <a:p>
            <a:pPr algn="ctr"/>
            <a:endParaRPr lang="en-US" sz="750" i="1" dirty="0">
              <a:latin typeface="Calibri" pitchFamily="34" charset="0"/>
            </a:endParaRPr>
          </a:p>
        </p:txBody>
      </p:sp>
      <p:pic>
        <p:nvPicPr>
          <p:cNvPr id="10" name="background.png" descr="/Users/michaelmartineck/Desktop/Presentation Photos/background.png"/>
          <p:cNvPicPr>
            <a:picLocks noChangeAspect="1"/>
          </p:cNvPicPr>
          <p:nvPr/>
        </p:nvPicPr>
        <p:blipFill>
          <a:blip r:embed="rId2" r:link="rId3" cstate="print"/>
          <a:srcRect b="62857"/>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3600" b="0">
                <a:ln>
                  <a:noFill/>
                </a:ln>
                <a:solidFill>
                  <a:srgbClr val="981A1A"/>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17" name="Subtitle 16"/>
          <p:cNvSpPr>
            <a:spLocks noGrp="1"/>
          </p:cNvSpPr>
          <p:nvPr>
            <p:ph type="subTitle" idx="1"/>
          </p:nvPr>
        </p:nvSpPr>
        <p:spPr>
          <a:xfrm>
            <a:off x="533400" y="3228536"/>
            <a:ext cx="7854696" cy="1752600"/>
          </a:xfrm>
        </p:spPr>
        <p:txBody>
          <a:bodyPr lIns="0" rIns="18288"/>
          <a:lstStyle>
            <a:lvl1pPr marL="0" marR="34290" indent="0" algn="r">
              <a:buNone/>
              <a:defRPr>
                <a:solidFill>
                  <a:schemeClr val="tx1"/>
                </a:solidFill>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en-US"/>
              <a:t>Click to edit Master subtitle style</a:t>
            </a:r>
            <a:endParaRPr lang="en-US" dirty="0"/>
          </a:p>
        </p:txBody>
      </p:sp>
      <p:pic>
        <p:nvPicPr>
          <p:cNvPr id="11"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428786632"/>
      </p:ext>
    </p:extLst>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5"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pic>
        <p:nvPicPr>
          <p:cNvPr id="9" name="background.png" descr="/Users/michaelmartineck/Desktop/Presentation Photos/background.png"/>
          <p:cNvPicPr>
            <a:picLocks noChangeAspect="1"/>
          </p:cNvPicPr>
          <p:nvPr/>
        </p:nvPicPr>
        <p:blipFill>
          <a:blip r:embed="rId2" r:link="rId3" cstate="print"/>
          <a:srcRect b="60489"/>
          <a:stretch>
            <a:fillRect/>
          </a:stretch>
        </p:blipFill>
        <p:spPr bwMode="auto">
          <a:xfrm>
            <a:off x="0" y="-152400"/>
            <a:ext cx="9144000" cy="1066800"/>
          </a:xfrm>
          <a:prstGeom prst="rect">
            <a:avLst/>
          </a:prstGeom>
          <a:noFill/>
          <a:ln w="9525">
            <a:noFill/>
            <a:miter lim="800000"/>
            <a:headEnd/>
            <a:tailEnd/>
          </a:ln>
          <a:effectLst>
            <a:outerShdw dist="139700" dir="2700000" algn="tl" rotWithShape="0">
              <a:srgbClr val="333333">
                <a:alpha val="64998"/>
              </a:srgbClr>
            </a:outerShdw>
          </a:effectLst>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buFont typeface="Wingdings" pitchFamily="2" charset="2"/>
              <a:buChar char="§"/>
              <a:defRPr sz="1800">
                <a:latin typeface="+mj-lt"/>
              </a:defRPr>
            </a:lvl1pPr>
            <a:lvl2pPr>
              <a:buClr>
                <a:schemeClr val="accent3"/>
              </a:buClr>
              <a:defRPr sz="1500">
                <a:latin typeface="+mj-lt"/>
              </a:defRPr>
            </a:lvl2pPr>
            <a:lvl3pPr>
              <a:buFont typeface="Calibri" pitchFamily="34" charset="0"/>
              <a:buChar char="–"/>
              <a:defRPr sz="1350">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p:txBody>
      </p:sp>
      <p:pic>
        <p:nvPicPr>
          <p:cNvPr id="10"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2172205626"/>
      </p:ext>
    </p:extLst>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a:effectLst/>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3600" b="0" cap="none" baseline="0" dirty="0">
                <a:ln w="635">
                  <a:noFill/>
                </a:ln>
                <a:solidFill>
                  <a:schemeClr val="accent4"/>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1650">
                <a:solidFill>
                  <a:schemeClr val="tx1"/>
                </a:solidFill>
              </a:defRPr>
            </a:lvl1pPr>
            <a:lvl2pPr>
              <a:buNone/>
              <a:defRPr sz="1350">
                <a:solidFill>
                  <a:schemeClr val="tx1">
                    <a:tint val="75000"/>
                  </a:schemeClr>
                </a:solidFill>
              </a:defRPr>
            </a:lvl2pPr>
            <a:lvl3pPr>
              <a:buNone/>
              <a:defRPr sz="1200">
                <a:solidFill>
                  <a:schemeClr val="tx1">
                    <a:tint val="75000"/>
                  </a:schemeClr>
                </a:solidFill>
              </a:defRPr>
            </a:lvl3pPr>
            <a:lvl4pPr>
              <a:buNone/>
              <a:defRPr sz="1050">
                <a:solidFill>
                  <a:schemeClr val="tx1">
                    <a:tint val="75000"/>
                  </a:schemeClr>
                </a:solidFill>
              </a:defRPr>
            </a:lvl4pPr>
            <a:lvl5pPr>
              <a:buNone/>
              <a:defRPr sz="1050">
                <a:solidFill>
                  <a:schemeClr val="tx1">
                    <a:tint val="75000"/>
                  </a:schemeClr>
                </a:solidFill>
              </a:defRPr>
            </a:lvl5pPr>
          </a:lstStyle>
          <a:p>
            <a:pPr lvl="0"/>
            <a:r>
              <a:rPr lang="en-US"/>
              <a:t>Click to edit Master text styles</a:t>
            </a:r>
          </a:p>
        </p:txBody>
      </p:sp>
    </p:spTree>
    <p:extLst>
      <p:ext uri="{BB962C8B-B14F-4D97-AF65-F5344CB8AC3E}">
        <p14:creationId xmlns:p14="http://schemas.microsoft.com/office/powerpoint/2010/main" val="899103503"/>
      </p:ext>
    </p:extLst>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pic>
        <p:nvPicPr>
          <p:cNvPr id="10" name="background.png" descr="/Users/michaelmartineck/Desktop/Presentation Photos/background.png"/>
          <p:cNvPicPr>
            <a:picLocks noChangeAspect="1"/>
          </p:cNvPicPr>
          <p:nvPr/>
        </p:nvPicPr>
        <p:blipFill>
          <a:blip r:embed="rId2" r:link="rId3" cstate="print"/>
          <a:srcRect b="63312"/>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1950"/>
            </a:lvl1pPr>
            <a:lvl2pPr>
              <a:defRPr sz="1800"/>
            </a:lvl2pPr>
            <a:lvl3pPr>
              <a:defRPr sz="1500"/>
            </a:lvl3pPr>
            <a:lvl4pPr>
              <a:defRPr sz="135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260813507"/>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8"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pic>
        <p:nvPicPr>
          <p:cNvPr id="12" name="background.png" descr="/Users/michaelmartineck/Desktop/Presentation Photos/background.png"/>
          <p:cNvPicPr>
            <a:picLocks noChangeAspect="1"/>
          </p:cNvPicPr>
          <p:nvPr/>
        </p:nvPicPr>
        <p:blipFill>
          <a:blip r:embed="rId2" r:link="rId3" cstate="print"/>
          <a:srcRect b="63312"/>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1800" b="1" cap="none" baseline="0">
                <a:solidFill>
                  <a:schemeClr val="tx2"/>
                </a:solidFill>
                <a:effectLst/>
              </a:defRPr>
            </a:lvl1pPr>
            <a:lvl2pPr>
              <a:buNone/>
              <a:defRPr sz="1500" b="1"/>
            </a:lvl2pPr>
            <a:lvl3pPr>
              <a:buNone/>
              <a:defRPr sz="1350" b="1"/>
            </a:lvl3pPr>
            <a:lvl4pPr>
              <a:buNone/>
              <a:defRPr sz="1200" b="1"/>
            </a:lvl4pPr>
            <a:lvl5pPr>
              <a:buNone/>
              <a:defRPr sz="12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6" y="2514600"/>
            <a:ext cx="4041775" cy="3845720"/>
          </a:xfrm>
        </p:spPr>
        <p:txBody>
          <a:bodyPr tIns="0"/>
          <a:lstStyle>
            <a:lvl1pPr>
              <a:defRPr sz="1650"/>
            </a:lvl1pPr>
            <a:lvl2pPr>
              <a:defRPr sz="1500"/>
            </a:lvl2pPr>
            <a:lvl3pPr>
              <a:defRPr sz="135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61344269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4"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sp>
        <p:nvSpPr>
          <p:cNvPr id="5" name="Slide Number Placeholder 17"/>
          <p:cNvSpPr txBox="1">
            <a:spLocks/>
          </p:cNvSpPr>
          <p:nvPr/>
        </p:nvSpPr>
        <p:spPr>
          <a:xfrm>
            <a:off x="4191000" y="6324602"/>
            <a:ext cx="762000" cy="365125"/>
          </a:xfrm>
          <a:prstGeom prst="rect">
            <a:avLst/>
          </a:prstGeom>
        </p:spPr>
        <p:txBody>
          <a:bodyPr anchor="b"/>
          <a:lstStyle/>
          <a:p>
            <a:pPr algn="ctr"/>
            <a:endParaRPr lang="en-US" sz="750" i="1" dirty="0">
              <a:latin typeface="Calibri" pitchFamily="34" charset="0"/>
            </a:endParaRPr>
          </a:p>
        </p:txBody>
      </p:sp>
      <p:pic>
        <p:nvPicPr>
          <p:cNvPr id="8" name="background.png" descr="/Users/michaelmartineck/Desktop/Presentation Photos/background.png"/>
          <p:cNvPicPr>
            <a:picLocks noChangeAspect="1"/>
          </p:cNvPicPr>
          <p:nvPr/>
        </p:nvPicPr>
        <p:blipFill>
          <a:blip r:embed="rId2" r:link="rId3" cstate="print"/>
          <a:srcRect b="57668"/>
          <a:stretch>
            <a:fillRect/>
          </a:stretch>
        </p:blipFill>
        <p:spPr bwMode="auto">
          <a:xfrm>
            <a:off x="0" y="0"/>
            <a:ext cx="9144000" cy="1143000"/>
          </a:xfrm>
          <a:prstGeom prst="rect">
            <a:avLst/>
          </a:prstGeom>
          <a:noFill/>
          <a:ln w="9525">
            <a:noFill/>
            <a:miter lim="800000"/>
            <a:headEnd/>
            <a:tailEnd/>
          </a:ln>
          <a:effectLst>
            <a:outerShdw dist="139700" dir="2700000" algn="tl" rotWithShape="0">
              <a:srgbClr val="333333">
                <a:alpha val="64998"/>
              </a:srgbClr>
            </a:outerShdw>
          </a:effectLst>
        </p:spPr>
      </p:pic>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3600" b="0">
                <a:ln>
                  <a:noFill/>
                </a:ln>
                <a:solidFill>
                  <a:srgbClr val="981A1A"/>
                </a:solidFill>
                <a:effectLst/>
                <a:latin typeface="+mj-lt"/>
                <a:ea typeface="+mj-ea"/>
                <a:cs typeface="+mj-cs"/>
              </a:defRPr>
            </a:lvl1pPr>
          </a:lstStyle>
          <a:p>
            <a:r>
              <a:rPr lang="en-US"/>
              <a:t>Click to edit Master title style</a:t>
            </a:r>
            <a:endParaRPr lang="en-US" dirty="0"/>
          </a:p>
        </p:txBody>
      </p:sp>
      <p:pic>
        <p:nvPicPr>
          <p:cNvPr id="9"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4048439955"/>
      </p:ext>
    </p:extLst>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sp>
        <p:nvSpPr>
          <p:cNvPr id="5" name="Slide Number Placeholder 17"/>
          <p:cNvSpPr txBox="1">
            <a:spLocks/>
          </p:cNvSpPr>
          <p:nvPr/>
        </p:nvSpPr>
        <p:spPr>
          <a:xfrm>
            <a:off x="4191000" y="6324602"/>
            <a:ext cx="762000" cy="365125"/>
          </a:xfrm>
          <a:prstGeom prst="rect">
            <a:avLst/>
          </a:prstGeom>
        </p:spPr>
        <p:txBody>
          <a:bodyPr anchor="b"/>
          <a:lstStyle/>
          <a:p>
            <a:pPr algn="ctr"/>
            <a:endParaRPr lang="en-US" sz="750" i="1" dirty="0">
              <a:latin typeface="Calibri" pitchFamily="34" charset="0"/>
            </a:endParaRPr>
          </a:p>
        </p:txBody>
      </p:sp>
      <p:sp>
        <p:nvSpPr>
          <p:cNvPr id="6" name="Slide Number Placeholder 17"/>
          <p:cNvSpPr txBox="1">
            <a:spLocks/>
          </p:cNvSpPr>
          <p:nvPr/>
        </p:nvSpPr>
        <p:spPr>
          <a:xfrm>
            <a:off x="4191000" y="6324602"/>
            <a:ext cx="762000" cy="365125"/>
          </a:xfrm>
          <a:prstGeom prst="rect">
            <a:avLst/>
          </a:prstGeom>
        </p:spPr>
        <p:txBody>
          <a:bodyPr anchor="b"/>
          <a:lstStyle/>
          <a:p>
            <a:pPr algn="ctr"/>
            <a:endParaRPr lang="en-US" sz="750" i="1" dirty="0">
              <a:latin typeface="Calibri" pitchFamily="34" charset="0"/>
            </a:endParaRPr>
          </a:p>
        </p:txBody>
      </p:sp>
      <p:pic>
        <p:nvPicPr>
          <p:cNvPr id="7" name="background.png" descr="/Users/michaelmartineck/Desktop/Presentation Photos/background.png"/>
          <p:cNvPicPr>
            <a:picLocks noChangeAspect="1"/>
          </p:cNvPicPr>
          <p:nvPr/>
        </p:nvPicPr>
        <p:blipFill>
          <a:blip r:embed="rId2" r:link="rId3" cstate="print"/>
          <a:srcRect b="63310"/>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pic>
        <p:nvPicPr>
          <p:cNvPr id="8"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2616599811"/>
      </p:ext>
    </p:extLst>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6" name="Rectangle 11"/>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pic>
        <p:nvPicPr>
          <p:cNvPr id="10" name="background.png" descr="/Users/michaelmartineck/Desktop/Presentation Photos/background.png"/>
          <p:cNvPicPr>
            <a:picLocks noChangeAspect="1"/>
          </p:cNvPicPr>
          <p:nvPr/>
        </p:nvPicPr>
        <p:blipFill>
          <a:blip r:embed="rId2" r:link="rId3" cstate="print"/>
          <a:srcRect b="63312"/>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sp>
        <p:nvSpPr>
          <p:cNvPr id="2" name="Title 1"/>
          <p:cNvSpPr>
            <a:spLocks noGrp="1"/>
          </p:cNvSpPr>
          <p:nvPr>
            <p:ph type="title"/>
          </p:nvPr>
        </p:nvSpPr>
        <p:spPr>
          <a:xfrm>
            <a:off x="685800" y="1143000"/>
            <a:ext cx="2743200" cy="1162050"/>
          </a:xfrm>
        </p:spPr>
        <p:txBody>
          <a:bodyPr>
            <a:noAutofit/>
          </a:bodyPr>
          <a:lstStyle>
            <a:lvl1pPr algn="l" rtl="0">
              <a:spcBef>
                <a:spcPct val="0"/>
              </a:spcBef>
              <a:buNone/>
              <a:defRPr sz="1500" b="0">
                <a:ln>
                  <a:noFill/>
                </a:ln>
                <a:solidFill>
                  <a:schemeClr val="tx2"/>
                </a:solidFill>
                <a:effectLst/>
                <a:latin typeface="+mj-lt"/>
                <a:ea typeface="+mj-ea"/>
                <a:cs typeface="+mj-cs"/>
              </a:defRPr>
            </a:lvl1pPr>
          </a:lstStyle>
          <a:p>
            <a:r>
              <a:rPr lang="en-US"/>
              <a:t>Click to edit Master title style</a:t>
            </a:r>
            <a:endParaRPr lang="en-US" dirty="0"/>
          </a:p>
        </p:txBody>
      </p:sp>
      <p:sp>
        <p:nvSpPr>
          <p:cNvPr id="3" name="Text Placeholder 2"/>
          <p:cNvSpPr>
            <a:spLocks noGrp="1"/>
          </p:cNvSpPr>
          <p:nvPr>
            <p:ph type="body" idx="2"/>
          </p:nvPr>
        </p:nvSpPr>
        <p:spPr>
          <a:xfrm>
            <a:off x="685800" y="2362200"/>
            <a:ext cx="2743200" cy="3886200"/>
          </a:xfrm>
        </p:spPr>
        <p:txBody>
          <a:bodyPr lIns="18288" rIns="18288"/>
          <a:lstStyle>
            <a:lvl1pPr marL="0" indent="0" algn="l">
              <a:buNone/>
              <a:defRPr sz="1350"/>
            </a:lvl1pPr>
            <a:lvl2pPr indent="0" algn="l">
              <a:buNone/>
              <a:defRPr sz="900"/>
            </a:lvl2pPr>
            <a:lvl3pPr indent="0" algn="l">
              <a:buNone/>
              <a:defRPr sz="750"/>
            </a:lvl3pPr>
            <a:lvl4pPr indent="0" algn="l">
              <a:buNone/>
              <a:defRPr sz="675"/>
            </a:lvl4pPr>
            <a:lvl5pPr indent="0" algn="l">
              <a:buNone/>
              <a:defRPr sz="675"/>
            </a:lvl5pPr>
          </a:lstStyle>
          <a:p>
            <a:pPr lvl="0"/>
            <a:r>
              <a:rPr lang="en-US"/>
              <a:t>Click to edit Master text styles</a:t>
            </a:r>
          </a:p>
        </p:txBody>
      </p:sp>
      <p:sp>
        <p:nvSpPr>
          <p:cNvPr id="4" name="Content Placeholder 3"/>
          <p:cNvSpPr>
            <a:spLocks noGrp="1"/>
          </p:cNvSpPr>
          <p:nvPr>
            <p:ph sz="half" idx="1"/>
          </p:nvPr>
        </p:nvSpPr>
        <p:spPr>
          <a:xfrm>
            <a:off x="3575050" y="1143000"/>
            <a:ext cx="5111750" cy="5105400"/>
          </a:xfrm>
        </p:spPr>
        <p:txBody>
          <a:bodyPr tIns="0"/>
          <a:lstStyle>
            <a:lvl1pPr>
              <a:defRPr sz="1800"/>
            </a:lvl1pPr>
            <a:lvl2pPr>
              <a:defRPr sz="1500"/>
            </a:lvl2pPr>
            <a:lvl3pPr>
              <a:defRPr sz="1350"/>
            </a:lvl3pPr>
            <a:lvl4pPr>
              <a:defRPr sz="1500"/>
            </a:lvl4pPr>
            <a:lvl5pPr>
              <a:defRPr sz="13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2" descr="NFTA-Metronew"/>
          <p:cNvPicPr>
            <a:picLocks noChangeAspect="1" noChangeArrowheads="1"/>
          </p:cNvPicPr>
          <p:nvPr/>
        </p:nvPicPr>
        <p:blipFill>
          <a:blip r:embed="rId4" cstate="print"/>
          <a:stretch>
            <a:fillRect/>
          </a:stretch>
        </p:blipFill>
        <p:spPr bwMode="auto">
          <a:xfrm>
            <a:off x="7848600" y="6428269"/>
            <a:ext cx="1183408" cy="353533"/>
          </a:xfrm>
          <a:prstGeom prst="rect">
            <a:avLst/>
          </a:prstGeom>
          <a:noFill/>
          <a:ln w="9525">
            <a:noFill/>
            <a:miter lim="800000"/>
            <a:headEnd/>
            <a:tailEnd/>
          </a:ln>
        </p:spPr>
      </p:pic>
    </p:spTree>
    <p:extLst>
      <p:ext uri="{BB962C8B-B14F-4D97-AF65-F5344CB8AC3E}">
        <p14:creationId xmlns:p14="http://schemas.microsoft.com/office/powerpoint/2010/main" val="3757684348"/>
      </p:ext>
    </p:extLst>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Users/michaelmartineck/Desktop/Presentation%20Photos/background.png" TargetMode="Externa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png"/><Relationship Id="rId5" Type="http://schemas.openxmlformats.org/officeDocument/2006/relationships/slideLayout" Target="../slideLayouts/slideLayout5.xml"/><Relationship Id="rId10" Type="http://schemas.openxmlformats.org/officeDocument/2006/relationships/image" Target="../media/image2.gi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a:t>Click to edit Master title style</a:t>
            </a:r>
          </a:p>
        </p:txBody>
      </p:sp>
      <p:sp>
        <p:nvSpPr>
          <p:cNvPr id="1027" name="Text Placeholder 29"/>
          <p:cNvSpPr>
            <a:spLocks noGrp="1"/>
          </p:cNvSpPr>
          <p:nvPr>
            <p:ph type="body" idx="1"/>
          </p:nvPr>
        </p:nvSpPr>
        <p:spPr bwMode="auto">
          <a:xfrm>
            <a:off x="457200" y="1935165"/>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28" name="Picture 2" descr="NFTA-Metronew"/>
          <p:cNvPicPr>
            <a:picLocks noChangeAspect="1" noChangeArrowheads="1"/>
          </p:cNvPicPr>
          <p:nvPr/>
        </p:nvPicPr>
        <p:blipFill>
          <a:blip r:embed="rId10" cstate="print"/>
          <a:stretch>
            <a:fillRect/>
          </a:stretch>
        </p:blipFill>
        <p:spPr bwMode="auto">
          <a:xfrm>
            <a:off x="4191000" y="6428269"/>
            <a:ext cx="1183408" cy="353533"/>
          </a:xfrm>
          <a:prstGeom prst="rect">
            <a:avLst/>
          </a:prstGeom>
          <a:noFill/>
          <a:ln w="9525">
            <a:noFill/>
            <a:miter lim="800000"/>
            <a:headEnd/>
            <a:tailEnd/>
          </a:ln>
        </p:spPr>
      </p:pic>
      <p:sp>
        <p:nvSpPr>
          <p:cNvPr id="1029" name="Rectangle 8"/>
          <p:cNvSpPr>
            <a:spLocks noChangeArrowheads="1"/>
          </p:cNvSpPr>
          <p:nvPr/>
        </p:nvSpPr>
        <p:spPr bwMode="auto">
          <a:xfrm>
            <a:off x="0" y="4648200"/>
            <a:ext cx="9144000" cy="1676400"/>
          </a:xfrm>
          <a:prstGeom prst="rect">
            <a:avLst/>
          </a:prstGeom>
          <a:gradFill rotWithShape="1">
            <a:gsLst>
              <a:gs pos="0">
                <a:srgbClr val="FFFFFF"/>
              </a:gs>
              <a:gs pos="98000">
                <a:srgbClr val="BFBFBF"/>
              </a:gs>
              <a:gs pos="100000">
                <a:srgbClr val="BFBFBF"/>
              </a:gs>
            </a:gsLst>
            <a:lin ang="5400000"/>
          </a:gradFill>
          <a:ln w="9525">
            <a:noFill/>
            <a:miter lim="800000"/>
            <a:headEnd/>
            <a:tailEnd/>
          </a:ln>
          <a:effectLst>
            <a:outerShdw dist="38100" dir="5400000" algn="ctr" rotWithShape="0">
              <a:srgbClr val="7F7F7F"/>
            </a:outerShdw>
          </a:effectLst>
        </p:spPr>
        <p:txBody>
          <a:bodyPr anchor="ctr"/>
          <a:lstStyle/>
          <a:p>
            <a:pPr algn="ctr"/>
            <a:endParaRPr lang="en-US" sz="1350" dirty="0">
              <a:solidFill>
                <a:srgbClr val="981A1A"/>
              </a:solidFill>
              <a:latin typeface="Calibri" pitchFamily="34" charset="0"/>
              <a:cs typeface="Arial" pitchFamily="34" charset="0"/>
            </a:endParaRPr>
          </a:p>
        </p:txBody>
      </p:sp>
      <p:pic>
        <p:nvPicPr>
          <p:cNvPr id="1030" name="background.png" descr="/Users/michaelmartineck/Desktop/Presentation Photos/background.png"/>
          <p:cNvPicPr>
            <a:picLocks noChangeAspect="1"/>
          </p:cNvPicPr>
          <p:nvPr/>
        </p:nvPicPr>
        <p:blipFill>
          <a:blip r:embed="rId11" r:link="rId12" cstate="print"/>
          <a:srcRect b="63310"/>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pic>
        <p:nvPicPr>
          <p:cNvPr id="1031" name="background.png" descr="/Users/michaelmartineck/Desktop/Presentation Photos/background.png"/>
          <p:cNvPicPr>
            <a:picLocks noChangeAspect="1"/>
          </p:cNvPicPr>
          <p:nvPr/>
        </p:nvPicPr>
        <p:blipFill>
          <a:blip r:embed="rId11" r:link="rId12" cstate="print"/>
          <a:srcRect b="63310"/>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pic>
        <p:nvPicPr>
          <p:cNvPr id="1032" name="background.png" descr="/Users/michaelmartineck/Desktop/Presentation Photos/background.png"/>
          <p:cNvPicPr>
            <a:picLocks noChangeAspect="1"/>
          </p:cNvPicPr>
          <p:nvPr/>
        </p:nvPicPr>
        <p:blipFill>
          <a:blip r:embed="rId11" r:link="rId12" cstate="print"/>
          <a:srcRect b="63310"/>
          <a:stretch>
            <a:fillRect/>
          </a:stretch>
        </p:blipFill>
        <p:spPr bwMode="auto">
          <a:xfrm>
            <a:off x="0" y="0"/>
            <a:ext cx="9144000" cy="990600"/>
          </a:xfrm>
          <a:prstGeom prst="rect">
            <a:avLst/>
          </a:prstGeom>
          <a:noFill/>
          <a:ln w="9525">
            <a:noFill/>
            <a:miter lim="800000"/>
            <a:headEnd/>
            <a:tailEnd/>
          </a:ln>
          <a:effectLst>
            <a:outerShdw dist="139700" dir="2700000" algn="tl" rotWithShape="0">
              <a:srgbClr val="333333">
                <a:alpha val="64998"/>
              </a:srgbClr>
            </a:outerShdw>
          </a:effectLst>
        </p:spPr>
      </p:pic>
    </p:spTree>
    <p:extLst>
      <p:ext uri="{BB962C8B-B14F-4D97-AF65-F5344CB8AC3E}">
        <p14:creationId xmlns:p14="http://schemas.microsoft.com/office/powerpoint/2010/main" val="40967495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p:fade thruBlk="1"/>
  </p:transition>
  <p:txStyles>
    <p:titleStyle>
      <a:lvl1pPr algn="l" rtl="0" eaLnBrk="1" fontAlgn="base" hangingPunct="1">
        <a:spcBef>
          <a:spcPct val="0"/>
        </a:spcBef>
        <a:spcAft>
          <a:spcPct val="0"/>
        </a:spcAft>
        <a:defRPr sz="3300" kern="1200">
          <a:solidFill>
            <a:srgbClr val="981A1A"/>
          </a:solidFill>
          <a:latin typeface="+mj-lt"/>
          <a:ea typeface="ＭＳ Ｐゴシック" charset="-128"/>
          <a:cs typeface="ＭＳ Ｐゴシック" charset="-128"/>
        </a:defRPr>
      </a:lvl1pPr>
      <a:lvl2pPr algn="l" rtl="0" eaLnBrk="1" fontAlgn="base" hangingPunct="1">
        <a:spcBef>
          <a:spcPct val="0"/>
        </a:spcBef>
        <a:spcAft>
          <a:spcPct val="0"/>
        </a:spcAft>
        <a:defRPr sz="3300">
          <a:solidFill>
            <a:srgbClr val="981A1A"/>
          </a:solidFill>
          <a:latin typeface="Calibri" pitchFamily="34" charset="0"/>
          <a:ea typeface="ＭＳ Ｐゴシック" charset="-128"/>
          <a:cs typeface="ＭＳ Ｐゴシック" charset="-128"/>
        </a:defRPr>
      </a:lvl2pPr>
      <a:lvl3pPr algn="l" rtl="0" eaLnBrk="1" fontAlgn="base" hangingPunct="1">
        <a:spcBef>
          <a:spcPct val="0"/>
        </a:spcBef>
        <a:spcAft>
          <a:spcPct val="0"/>
        </a:spcAft>
        <a:defRPr sz="3300">
          <a:solidFill>
            <a:srgbClr val="981A1A"/>
          </a:solidFill>
          <a:latin typeface="Calibri" pitchFamily="34" charset="0"/>
          <a:ea typeface="ＭＳ Ｐゴシック" charset="-128"/>
          <a:cs typeface="ＭＳ Ｐゴシック" charset="-128"/>
        </a:defRPr>
      </a:lvl3pPr>
      <a:lvl4pPr algn="l" rtl="0" eaLnBrk="1" fontAlgn="base" hangingPunct="1">
        <a:spcBef>
          <a:spcPct val="0"/>
        </a:spcBef>
        <a:spcAft>
          <a:spcPct val="0"/>
        </a:spcAft>
        <a:defRPr sz="3300">
          <a:solidFill>
            <a:srgbClr val="981A1A"/>
          </a:solidFill>
          <a:latin typeface="Calibri" pitchFamily="34" charset="0"/>
          <a:ea typeface="ＭＳ Ｐゴシック" charset="-128"/>
          <a:cs typeface="ＭＳ Ｐゴシック" charset="-128"/>
        </a:defRPr>
      </a:lvl4pPr>
      <a:lvl5pPr algn="l" rtl="0" eaLnBrk="1" fontAlgn="base" hangingPunct="1">
        <a:spcBef>
          <a:spcPct val="0"/>
        </a:spcBef>
        <a:spcAft>
          <a:spcPct val="0"/>
        </a:spcAft>
        <a:defRPr sz="3300">
          <a:solidFill>
            <a:srgbClr val="981A1A"/>
          </a:solidFill>
          <a:latin typeface="Calibri" pitchFamily="34" charset="0"/>
          <a:ea typeface="ＭＳ Ｐゴシック" charset="-128"/>
          <a:cs typeface="ＭＳ Ｐゴシック" charset="-128"/>
        </a:defRPr>
      </a:lvl5pPr>
      <a:lvl6pPr marL="342900" algn="l" rtl="0" eaLnBrk="1" fontAlgn="base" hangingPunct="1">
        <a:spcBef>
          <a:spcPct val="0"/>
        </a:spcBef>
        <a:spcAft>
          <a:spcPct val="0"/>
        </a:spcAft>
        <a:defRPr sz="3750">
          <a:solidFill>
            <a:schemeClr val="tx2"/>
          </a:solidFill>
          <a:latin typeface="Calibri" pitchFamily="34" charset="0"/>
        </a:defRPr>
      </a:lvl6pPr>
      <a:lvl7pPr marL="685800" algn="l" rtl="0" eaLnBrk="1" fontAlgn="base" hangingPunct="1">
        <a:spcBef>
          <a:spcPct val="0"/>
        </a:spcBef>
        <a:spcAft>
          <a:spcPct val="0"/>
        </a:spcAft>
        <a:defRPr sz="3750">
          <a:solidFill>
            <a:schemeClr val="tx2"/>
          </a:solidFill>
          <a:latin typeface="Calibri" pitchFamily="34" charset="0"/>
        </a:defRPr>
      </a:lvl7pPr>
      <a:lvl8pPr marL="1028700" algn="l" rtl="0" eaLnBrk="1" fontAlgn="base" hangingPunct="1">
        <a:spcBef>
          <a:spcPct val="0"/>
        </a:spcBef>
        <a:spcAft>
          <a:spcPct val="0"/>
        </a:spcAft>
        <a:defRPr sz="3750">
          <a:solidFill>
            <a:schemeClr val="tx2"/>
          </a:solidFill>
          <a:latin typeface="Calibri" pitchFamily="34" charset="0"/>
        </a:defRPr>
      </a:lvl8pPr>
      <a:lvl9pPr marL="1371600" algn="l" rtl="0" eaLnBrk="1" fontAlgn="base" hangingPunct="1">
        <a:spcBef>
          <a:spcPct val="0"/>
        </a:spcBef>
        <a:spcAft>
          <a:spcPct val="0"/>
        </a:spcAft>
        <a:defRPr sz="3750">
          <a:solidFill>
            <a:schemeClr val="tx2"/>
          </a:solidFill>
          <a:latin typeface="Calibri" pitchFamily="34" charset="0"/>
        </a:defRPr>
      </a:lvl9pPr>
    </p:titleStyle>
    <p:bodyStyle>
      <a:lvl1pPr marL="204788" indent="-204788" algn="l" rtl="0" eaLnBrk="1" fontAlgn="base" hangingPunct="1">
        <a:spcBef>
          <a:spcPct val="20000"/>
        </a:spcBef>
        <a:spcAft>
          <a:spcPct val="0"/>
        </a:spcAft>
        <a:buClr>
          <a:srgbClr val="7276A0"/>
        </a:buClr>
        <a:buSzPct val="95000"/>
        <a:buFont typeface="Wingdings" pitchFamily="2" charset="2"/>
        <a:buChar char="§"/>
        <a:defRPr sz="1950" kern="1200">
          <a:solidFill>
            <a:schemeClr val="tx1"/>
          </a:solidFill>
          <a:latin typeface="+mj-lt"/>
          <a:ea typeface="ＭＳ Ｐゴシック" charset="-128"/>
          <a:cs typeface="ＭＳ Ｐゴシック" charset="-128"/>
        </a:defRPr>
      </a:lvl1pPr>
      <a:lvl2pPr marL="479822" indent="-184547" algn="l" rtl="0" eaLnBrk="1" fontAlgn="base" hangingPunct="1">
        <a:spcBef>
          <a:spcPct val="20000"/>
        </a:spcBef>
        <a:spcAft>
          <a:spcPct val="0"/>
        </a:spcAft>
        <a:buClr>
          <a:schemeClr val="accent1"/>
        </a:buClr>
        <a:buSzPct val="85000"/>
        <a:buFont typeface="Wingdings 2" pitchFamily="18" charset="2"/>
        <a:buChar char=""/>
        <a:defRPr sz="1800" kern="1200">
          <a:solidFill>
            <a:schemeClr val="tx1"/>
          </a:solidFill>
          <a:latin typeface="+mj-lt"/>
          <a:ea typeface="ＭＳ Ｐゴシック" charset="-128"/>
          <a:cs typeface="+mn-cs"/>
        </a:defRPr>
      </a:lvl2pPr>
      <a:lvl3pPr marL="685800" indent="-184547" algn="l" rtl="0" eaLnBrk="1" fontAlgn="base" hangingPunct="1">
        <a:spcBef>
          <a:spcPct val="20000"/>
        </a:spcBef>
        <a:spcAft>
          <a:spcPct val="0"/>
        </a:spcAft>
        <a:buClr>
          <a:schemeClr val="accent2"/>
        </a:buClr>
        <a:buSzPct val="70000"/>
        <a:buFont typeface="Wingdings 2" pitchFamily="18" charset="2"/>
        <a:buChar char=""/>
        <a:defRPr sz="1575" kern="1200">
          <a:solidFill>
            <a:schemeClr val="tx1"/>
          </a:solidFill>
          <a:latin typeface="+mj-lt"/>
          <a:ea typeface="ＭＳ Ｐゴシック" charset="-128"/>
          <a:cs typeface="+mn-cs"/>
        </a:defRPr>
      </a:lvl3pPr>
      <a:lvl4pPr marL="890588" indent="-157163" algn="l" rtl="0" eaLnBrk="1" fontAlgn="base" hangingPunct="1">
        <a:spcBef>
          <a:spcPct val="20000"/>
        </a:spcBef>
        <a:spcAft>
          <a:spcPct val="0"/>
        </a:spcAft>
        <a:buClr>
          <a:srgbClr val="7276A0"/>
        </a:buClr>
        <a:buSzPct val="65000"/>
        <a:buFont typeface="Wingdings 2" pitchFamily="18" charset="2"/>
        <a:buChar char=""/>
        <a:defRPr sz="1500" kern="1200">
          <a:solidFill>
            <a:schemeClr val="tx1"/>
          </a:solidFill>
          <a:latin typeface="+mj-lt"/>
          <a:ea typeface="ＭＳ Ｐゴシック" charset="-128"/>
          <a:cs typeface="+mn-cs"/>
        </a:defRPr>
      </a:lvl4pPr>
      <a:lvl5pPr marL="1096566" indent="-157163" algn="l" rtl="0" eaLnBrk="1" fontAlgn="base" hangingPunct="1">
        <a:spcBef>
          <a:spcPct val="20000"/>
        </a:spcBef>
        <a:spcAft>
          <a:spcPct val="0"/>
        </a:spcAft>
        <a:buClr>
          <a:srgbClr val="7DB434"/>
        </a:buClr>
        <a:buSzPct val="65000"/>
        <a:buFont typeface="Wingdings 2" pitchFamily="18" charset="2"/>
        <a:buChar char=""/>
        <a:defRPr sz="1500" kern="1200">
          <a:solidFill>
            <a:schemeClr val="tx1"/>
          </a:solidFill>
          <a:latin typeface="+mj-lt"/>
          <a:ea typeface="ＭＳ Ｐゴシック" charset="-128"/>
          <a:cs typeface="+mn-cs"/>
        </a:defRPr>
      </a:lvl5pPr>
      <a:lvl6pPr marL="1303020" indent="-157734" algn="l" rtl="0" eaLnBrk="1" latinLnBrk="0" hangingPunct="1">
        <a:spcBef>
          <a:spcPct val="20000"/>
        </a:spcBef>
        <a:buClr>
          <a:schemeClr val="accent5"/>
        </a:buClr>
        <a:buSzPct val="80000"/>
        <a:buFont typeface="Wingdings 2"/>
        <a:buChar char=""/>
        <a:defRPr kumimoji="0" sz="1350" kern="1200">
          <a:solidFill>
            <a:schemeClr val="tx1"/>
          </a:solidFill>
          <a:latin typeface="+mn-lt"/>
          <a:ea typeface="+mn-ea"/>
          <a:cs typeface="+mn-cs"/>
        </a:defRPr>
      </a:lvl6pPr>
      <a:lvl7pPr marL="1440180" indent="-137160" algn="l" rtl="0" eaLnBrk="1" latinLnBrk="0" hangingPunct="1">
        <a:spcBef>
          <a:spcPct val="20000"/>
        </a:spcBef>
        <a:buClr>
          <a:schemeClr val="accent6"/>
        </a:buClr>
        <a:buSzPct val="80000"/>
        <a:buFont typeface="Wingdings 2"/>
        <a:buChar char=""/>
        <a:defRPr kumimoji="0" sz="1200" kern="1200" baseline="0">
          <a:solidFill>
            <a:schemeClr val="tx1"/>
          </a:solidFill>
          <a:latin typeface="+mn-lt"/>
          <a:ea typeface="+mn-ea"/>
          <a:cs typeface="+mn-cs"/>
        </a:defRPr>
      </a:lvl7pPr>
      <a:lvl8pPr marL="1645920" indent="-137160" algn="l" rtl="0" eaLnBrk="1" latinLnBrk="0" hangingPunct="1">
        <a:spcBef>
          <a:spcPct val="20000"/>
        </a:spcBef>
        <a:buClr>
          <a:schemeClr val="tx2"/>
        </a:buClr>
        <a:buChar char="•"/>
        <a:defRPr kumimoji="0" sz="1200" kern="1200">
          <a:solidFill>
            <a:schemeClr val="tx1"/>
          </a:solidFill>
          <a:latin typeface="+mn-lt"/>
          <a:ea typeface="+mn-ea"/>
          <a:cs typeface="+mn-cs"/>
        </a:defRPr>
      </a:lvl8pPr>
      <a:lvl9pPr marL="1851660" indent="-137160" algn="l" rtl="0" eaLnBrk="1" latinLnBrk="0" hangingPunct="1">
        <a:spcBef>
          <a:spcPct val="20000"/>
        </a:spcBef>
        <a:buClr>
          <a:schemeClr val="tx2"/>
        </a:buClr>
        <a:buFontTx/>
        <a:buChar char="•"/>
        <a:defRPr kumimoji="0" sz="105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33BAE91-ED9E-4904-AB1E-59592F01AA23}"/>
              </a:ext>
            </a:extLst>
          </p:cNvPr>
          <p:cNvSpPr>
            <a:spLocks noGrp="1"/>
          </p:cNvSpPr>
          <p:nvPr>
            <p:ph type="subTitle" idx="4294967295"/>
          </p:nvPr>
        </p:nvSpPr>
        <p:spPr>
          <a:xfrm>
            <a:off x="0" y="4516438"/>
            <a:ext cx="9144000" cy="1101725"/>
          </a:xfrm>
        </p:spPr>
        <p:txBody>
          <a:bodyPr/>
          <a:lstStyle/>
          <a:p>
            <a:pPr marL="0" indent="0" algn="ctr">
              <a:buNone/>
            </a:pPr>
            <a:endParaRPr lang="en-US" sz="2400" b="1" dirty="0">
              <a:solidFill>
                <a:srgbClr val="002878"/>
              </a:solidFill>
            </a:endParaRPr>
          </a:p>
        </p:txBody>
      </p:sp>
      <p:pic>
        <p:nvPicPr>
          <p:cNvPr id="5" name="Picture 4" descr="Logo, company name&#10;&#10;Description automatically generated">
            <a:extLst>
              <a:ext uri="{FF2B5EF4-FFF2-40B4-BE49-F238E27FC236}">
                <a16:creationId xmlns:a16="http://schemas.microsoft.com/office/drawing/2014/main" id="{FB33A9E7-297C-4527-9144-8BBC90E0DC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02634" y="1742293"/>
            <a:ext cx="3538732" cy="1446143"/>
          </a:xfrm>
          <a:prstGeom prst="rect">
            <a:avLst/>
          </a:prstGeom>
        </p:spPr>
      </p:pic>
      <p:sp>
        <p:nvSpPr>
          <p:cNvPr id="7" name="TextBox 6">
            <a:extLst>
              <a:ext uri="{FF2B5EF4-FFF2-40B4-BE49-F238E27FC236}">
                <a16:creationId xmlns:a16="http://schemas.microsoft.com/office/drawing/2014/main" id="{5F178F29-1521-407B-9A22-360AB2FBCA6D}"/>
              </a:ext>
            </a:extLst>
          </p:cNvPr>
          <p:cNvSpPr txBox="1"/>
          <p:nvPr/>
        </p:nvSpPr>
        <p:spPr>
          <a:xfrm>
            <a:off x="-1" y="3370631"/>
            <a:ext cx="9143999" cy="596445"/>
          </a:xfrm>
          <a:prstGeom prst="rect">
            <a:avLst/>
          </a:prstGeom>
          <a:noFill/>
        </p:spPr>
        <p:txBody>
          <a:bodyPr wrap="square" rtlCol="0">
            <a:spAutoFit/>
          </a:bodyPr>
          <a:lstStyle/>
          <a:p>
            <a:pPr algn="ctr">
              <a:lnSpc>
                <a:spcPct val="91000"/>
              </a:lnSpc>
            </a:pPr>
            <a:r>
              <a:rPr lang="en-US" sz="3600" b="1" dirty="0">
                <a:solidFill>
                  <a:srgbClr val="AC1A2F"/>
                </a:solidFill>
              </a:rPr>
              <a:t>Welcome</a:t>
            </a:r>
          </a:p>
        </p:txBody>
      </p:sp>
    </p:spTree>
    <p:extLst>
      <p:ext uri="{BB962C8B-B14F-4D97-AF65-F5344CB8AC3E}">
        <p14:creationId xmlns:p14="http://schemas.microsoft.com/office/powerpoint/2010/main" val="3412495941"/>
      </p:ext>
    </p:extLst>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Core Values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a:p>
            <a:pPr marL="295275" lvl="1" indent="0">
              <a:buClr>
                <a:srgbClr val="002878"/>
              </a:buClr>
              <a:buNone/>
            </a:pPr>
            <a:endParaRPr lang="en-US" sz="1200" dirty="0"/>
          </a:p>
        </p:txBody>
      </p:sp>
      <p:sp>
        <p:nvSpPr>
          <p:cNvPr id="4" name="Rectangle 5">
            <a:extLst>
              <a:ext uri="{FF2B5EF4-FFF2-40B4-BE49-F238E27FC236}">
                <a16:creationId xmlns:a16="http://schemas.microsoft.com/office/drawing/2014/main" id="{3907A56B-4DE7-2B47-A96B-F3A4D4F719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381" tIns="63480" rIns="0" bIns="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04C9F016-B167-AB23-764B-55E41240FB2F}"/>
              </a:ext>
            </a:extLst>
          </p:cNvPr>
          <p:cNvSpPr>
            <a:spLocks noChangeArrowheads="1"/>
          </p:cNvSpPr>
          <p:nvPr/>
        </p:nvSpPr>
        <p:spPr bwMode="auto">
          <a:xfrm flipH="1">
            <a:off x="171451" y="-5118606"/>
            <a:ext cx="8882012" cy="10987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Environmental Stewardship</a:t>
            </a:r>
          </a:p>
          <a:p>
            <a:pPr marL="0" marR="0" lvl="0" indent="0" algn="l" defTabSz="914400" rtl="0" eaLnBrk="0" fontAlgn="base" latinLnBrk="0" hangingPunct="0">
              <a:lnSpc>
                <a:spcPct val="100000"/>
              </a:lnSpc>
              <a:spcBef>
                <a:spcPct val="0"/>
              </a:spcBef>
              <a:spcAft>
                <a:spcPct val="0"/>
              </a:spcAft>
              <a:buClrTx/>
              <a:buSzTx/>
              <a:tabLst/>
            </a:pPr>
            <a:r>
              <a:rPr lang="en-US" altLang="en-US" sz="20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We are committed to being a leader in sustainability.  We are committed to improve air quality, reducing emissions that impact climate change, improve water quality and promoting net zero impact to the environment as we complete energy efficient projects, eliminate waste and embrace technology to reduce the environment footprint in Western New York.</a:t>
            </a:r>
            <a:endParaRPr kumimoji="0" lang="en-US" altLang="en-US" sz="2000"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i="1" u="none" strike="noStrike" cap="none" normalizeH="0" baseline="0" dirty="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p:txBody>
      </p:sp>
      <p:grpSp>
        <p:nvGrpSpPr>
          <p:cNvPr id="5" name="Group 4">
            <a:extLst>
              <a:ext uri="{FF2B5EF4-FFF2-40B4-BE49-F238E27FC236}">
                <a16:creationId xmlns:a16="http://schemas.microsoft.com/office/drawing/2014/main" id="{776C6375-AFD1-6B56-390A-2133A2D046DF}"/>
              </a:ext>
            </a:extLst>
          </p:cNvPr>
          <p:cNvGrpSpPr>
            <a:grpSpLocks/>
          </p:cNvGrpSpPr>
          <p:nvPr/>
        </p:nvGrpSpPr>
        <p:grpSpPr>
          <a:xfrm>
            <a:off x="295608" y="1211130"/>
            <a:ext cx="2099945" cy="2099945"/>
            <a:chOff x="44450" y="44450"/>
            <a:chExt cx="2099945" cy="2099945"/>
          </a:xfrm>
        </p:grpSpPr>
        <p:sp>
          <p:nvSpPr>
            <p:cNvPr id="6" name="Graphic 57">
              <a:extLst>
                <a:ext uri="{FF2B5EF4-FFF2-40B4-BE49-F238E27FC236}">
                  <a16:creationId xmlns:a16="http://schemas.microsoft.com/office/drawing/2014/main" id="{74356CAC-735B-1C92-78EB-0318CE981286}"/>
                </a:ext>
              </a:extLst>
            </p:cNvPr>
            <p:cNvSpPr/>
            <p:nvPr/>
          </p:nvSpPr>
          <p:spPr>
            <a:xfrm>
              <a:off x="44450" y="44450"/>
              <a:ext cx="2099945" cy="2099945"/>
            </a:xfrm>
            <a:custGeom>
              <a:avLst/>
              <a:gdLst/>
              <a:ahLst/>
              <a:cxnLst/>
              <a:rect l="l" t="t" r="r" b="b"/>
              <a:pathLst>
                <a:path w="2099945" h="2099945">
                  <a:moveTo>
                    <a:pt x="1049791" y="0"/>
                  </a:moveTo>
                  <a:lnTo>
                    <a:pt x="1010588" y="7739"/>
                  </a:lnTo>
                  <a:lnTo>
                    <a:pt x="977376" y="29984"/>
                  </a:lnTo>
                  <a:lnTo>
                    <a:pt x="29956" y="977417"/>
                  </a:lnTo>
                  <a:lnTo>
                    <a:pt x="7489" y="1011284"/>
                  </a:lnTo>
                  <a:lnTo>
                    <a:pt x="0" y="1049845"/>
                  </a:lnTo>
                  <a:lnTo>
                    <a:pt x="7489" y="1088406"/>
                  </a:lnTo>
                  <a:lnTo>
                    <a:pt x="29956" y="1122273"/>
                  </a:lnTo>
                  <a:lnTo>
                    <a:pt x="977363" y="2069693"/>
                  </a:lnTo>
                  <a:lnTo>
                    <a:pt x="1010586" y="2091945"/>
                  </a:lnTo>
                  <a:lnTo>
                    <a:pt x="1049791" y="2099691"/>
                  </a:lnTo>
                  <a:lnTo>
                    <a:pt x="1069920" y="2097723"/>
                  </a:lnTo>
                  <a:lnTo>
                    <a:pt x="1106571" y="2082540"/>
                  </a:lnTo>
                  <a:lnTo>
                    <a:pt x="2069639" y="1122273"/>
                  </a:lnTo>
                  <a:lnTo>
                    <a:pt x="2091902" y="1089050"/>
                  </a:lnTo>
                  <a:lnTo>
                    <a:pt x="2099649" y="1049845"/>
                  </a:lnTo>
                  <a:lnTo>
                    <a:pt x="2097682" y="1029716"/>
                  </a:lnTo>
                  <a:lnTo>
                    <a:pt x="2082499" y="993065"/>
                  </a:lnTo>
                  <a:lnTo>
                    <a:pt x="1122219" y="29997"/>
                  </a:lnTo>
                  <a:lnTo>
                    <a:pt x="1088996" y="7740"/>
                  </a:lnTo>
                  <a:lnTo>
                    <a:pt x="1049791" y="0"/>
                  </a:lnTo>
                  <a:close/>
                </a:path>
              </a:pathLst>
            </a:custGeom>
            <a:solidFill>
              <a:srgbClr val="0F0F0D"/>
            </a:solidFill>
          </p:spPr>
          <p:txBody>
            <a:bodyPr wrap="square" lIns="0" tIns="0" rIns="0" bIns="0" rtlCol="0">
              <a:prstTxWarp prst="textNoShape">
                <a:avLst/>
              </a:prstTxWarp>
              <a:noAutofit/>
            </a:bodyPr>
            <a:lstStyle/>
            <a:p>
              <a:endParaRPr lang="en-US"/>
            </a:p>
          </p:txBody>
        </p:sp>
        <p:pic>
          <p:nvPicPr>
            <p:cNvPr id="7" name="Image 58">
              <a:extLst>
                <a:ext uri="{FF2B5EF4-FFF2-40B4-BE49-F238E27FC236}">
                  <a16:creationId xmlns:a16="http://schemas.microsoft.com/office/drawing/2014/main" id="{73323EFE-2DB6-D5D0-2830-5CB280DEF008}"/>
                </a:ext>
              </a:extLst>
            </p:cNvPr>
            <p:cNvPicPr/>
            <p:nvPr/>
          </p:nvPicPr>
          <p:blipFill>
            <a:blip r:embed="rId3" cstate="print"/>
            <a:stretch>
              <a:fillRect/>
            </a:stretch>
          </p:blipFill>
          <p:spPr>
            <a:xfrm>
              <a:off x="88884" y="88903"/>
              <a:ext cx="2010756" cy="2010778"/>
            </a:xfrm>
            <a:prstGeom prst="rect">
              <a:avLst/>
            </a:prstGeom>
          </p:spPr>
        </p:pic>
        <p:sp>
          <p:nvSpPr>
            <p:cNvPr id="8" name="Graphic 59">
              <a:extLst>
                <a:ext uri="{FF2B5EF4-FFF2-40B4-BE49-F238E27FC236}">
                  <a16:creationId xmlns:a16="http://schemas.microsoft.com/office/drawing/2014/main" id="{D9AE3C21-D550-5B29-CC63-E33BB29D6CD8}"/>
                </a:ext>
              </a:extLst>
            </p:cNvPr>
            <p:cNvSpPr/>
            <p:nvPr/>
          </p:nvSpPr>
          <p:spPr>
            <a:xfrm>
              <a:off x="44450" y="44450"/>
              <a:ext cx="2099945" cy="2099945"/>
            </a:xfrm>
            <a:custGeom>
              <a:avLst/>
              <a:gdLst/>
              <a:ahLst/>
              <a:cxnLst/>
              <a:rect l="l" t="t" r="r" b="b"/>
              <a:pathLst>
                <a:path w="2099945" h="2099945">
                  <a:moveTo>
                    <a:pt x="1049791" y="2099691"/>
                  </a:moveTo>
                  <a:lnTo>
                    <a:pt x="1088994" y="2091945"/>
                  </a:lnTo>
                  <a:lnTo>
                    <a:pt x="1122206" y="2069693"/>
                  </a:lnTo>
                  <a:lnTo>
                    <a:pt x="2069639" y="1122273"/>
                  </a:lnTo>
                  <a:lnTo>
                    <a:pt x="2091902" y="1089050"/>
                  </a:lnTo>
                  <a:lnTo>
                    <a:pt x="2099649" y="1049845"/>
                  </a:lnTo>
                  <a:lnTo>
                    <a:pt x="2097682" y="1029716"/>
                  </a:lnTo>
                  <a:lnTo>
                    <a:pt x="2082499" y="993065"/>
                  </a:lnTo>
                  <a:lnTo>
                    <a:pt x="1122219" y="29997"/>
                  </a:lnTo>
                  <a:lnTo>
                    <a:pt x="1088996" y="7740"/>
                  </a:lnTo>
                  <a:lnTo>
                    <a:pt x="1049791" y="0"/>
                  </a:lnTo>
                  <a:lnTo>
                    <a:pt x="1029663" y="1965"/>
                  </a:lnTo>
                  <a:lnTo>
                    <a:pt x="993011" y="17139"/>
                  </a:lnTo>
                  <a:lnTo>
                    <a:pt x="29956" y="977417"/>
                  </a:lnTo>
                  <a:lnTo>
                    <a:pt x="7489" y="1011284"/>
                  </a:lnTo>
                  <a:lnTo>
                    <a:pt x="0" y="1049845"/>
                  </a:lnTo>
                  <a:lnTo>
                    <a:pt x="7489" y="1088406"/>
                  </a:lnTo>
                  <a:lnTo>
                    <a:pt x="29956" y="1122273"/>
                  </a:lnTo>
                  <a:lnTo>
                    <a:pt x="977363" y="2069693"/>
                  </a:lnTo>
                  <a:lnTo>
                    <a:pt x="1010586" y="2091945"/>
                  </a:lnTo>
                  <a:lnTo>
                    <a:pt x="1049791" y="2099691"/>
                  </a:lnTo>
                  <a:close/>
                </a:path>
              </a:pathLst>
            </a:custGeom>
            <a:ln w="88900">
              <a:solidFill>
                <a:srgbClr val="EDB845"/>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371967054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Core Values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a:p>
            <a:pPr marL="295275" lvl="1" indent="0">
              <a:buClr>
                <a:srgbClr val="002878"/>
              </a:buClr>
              <a:buNone/>
            </a:pPr>
            <a:endParaRPr lang="en-US" sz="1200" dirty="0"/>
          </a:p>
        </p:txBody>
      </p:sp>
      <p:sp>
        <p:nvSpPr>
          <p:cNvPr id="4" name="Rectangle 5">
            <a:extLst>
              <a:ext uri="{FF2B5EF4-FFF2-40B4-BE49-F238E27FC236}">
                <a16:creationId xmlns:a16="http://schemas.microsoft.com/office/drawing/2014/main" id="{3907A56B-4DE7-2B47-A96B-F3A4D4F719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381" tIns="63480" rIns="0" bIns="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04C9F016-B167-AB23-764B-55E41240FB2F}"/>
              </a:ext>
            </a:extLst>
          </p:cNvPr>
          <p:cNvSpPr>
            <a:spLocks noChangeArrowheads="1"/>
          </p:cNvSpPr>
          <p:nvPr/>
        </p:nvSpPr>
        <p:spPr bwMode="auto">
          <a:xfrm flipH="1">
            <a:off x="90534" y="-3995602"/>
            <a:ext cx="8962927" cy="883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Safety and Security</a:t>
            </a: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i="1" u="none" strike="noStrike" cap="none" normalizeH="0" baseline="0" dirty="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rPr>
              <a:t>The NFTA maintains the  highest level of safety and security for our workers, passengers and the general public.</a:t>
            </a:r>
          </a:p>
        </p:txBody>
      </p:sp>
      <p:grpSp>
        <p:nvGrpSpPr>
          <p:cNvPr id="10" name="Group 9">
            <a:extLst>
              <a:ext uri="{FF2B5EF4-FFF2-40B4-BE49-F238E27FC236}">
                <a16:creationId xmlns:a16="http://schemas.microsoft.com/office/drawing/2014/main" id="{D5C8DDD2-E12B-582D-424C-2B8483E7A2BD}"/>
              </a:ext>
            </a:extLst>
          </p:cNvPr>
          <p:cNvGrpSpPr>
            <a:grpSpLocks/>
          </p:cNvGrpSpPr>
          <p:nvPr/>
        </p:nvGrpSpPr>
        <p:grpSpPr>
          <a:xfrm>
            <a:off x="268448" y="1229238"/>
            <a:ext cx="2099945" cy="2099945"/>
            <a:chOff x="44450" y="44450"/>
            <a:chExt cx="2099945" cy="2099945"/>
          </a:xfrm>
        </p:grpSpPr>
        <p:sp>
          <p:nvSpPr>
            <p:cNvPr id="11" name="Graphic 65">
              <a:extLst>
                <a:ext uri="{FF2B5EF4-FFF2-40B4-BE49-F238E27FC236}">
                  <a16:creationId xmlns:a16="http://schemas.microsoft.com/office/drawing/2014/main" id="{7AAD0731-96A8-E88B-7FA6-8CDD4B561EC6}"/>
                </a:ext>
              </a:extLst>
            </p:cNvPr>
            <p:cNvSpPr/>
            <p:nvPr/>
          </p:nvSpPr>
          <p:spPr>
            <a:xfrm>
              <a:off x="44450" y="44450"/>
              <a:ext cx="2099945" cy="2099945"/>
            </a:xfrm>
            <a:custGeom>
              <a:avLst/>
              <a:gdLst/>
              <a:ahLst/>
              <a:cxnLst/>
              <a:rect l="l" t="t" r="r" b="b"/>
              <a:pathLst>
                <a:path w="2099945" h="2099945">
                  <a:moveTo>
                    <a:pt x="1049791" y="0"/>
                  </a:moveTo>
                  <a:lnTo>
                    <a:pt x="1010588" y="7739"/>
                  </a:lnTo>
                  <a:lnTo>
                    <a:pt x="977376" y="29984"/>
                  </a:lnTo>
                  <a:lnTo>
                    <a:pt x="29956" y="977417"/>
                  </a:lnTo>
                  <a:lnTo>
                    <a:pt x="7489" y="1011284"/>
                  </a:lnTo>
                  <a:lnTo>
                    <a:pt x="0" y="1049845"/>
                  </a:lnTo>
                  <a:lnTo>
                    <a:pt x="7489" y="1088406"/>
                  </a:lnTo>
                  <a:lnTo>
                    <a:pt x="29956" y="1122273"/>
                  </a:lnTo>
                  <a:lnTo>
                    <a:pt x="977363" y="2069693"/>
                  </a:lnTo>
                  <a:lnTo>
                    <a:pt x="1010586" y="2091945"/>
                  </a:lnTo>
                  <a:lnTo>
                    <a:pt x="1049791" y="2099691"/>
                  </a:lnTo>
                  <a:lnTo>
                    <a:pt x="1069920" y="2097723"/>
                  </a:lnTo>
                  <a:lnTo>
                    <a:pt x="1106571" y="2082540"/>
                  </a:lnTo>
                  <a:lnTo>
                    <a:pt x="2069639" y="1122273"/>
                  </a:lnTo>
                  <a:lnTo>
                    <a:pt x="2091902" y="1089050"/>
                  </a:lnTo>
                  <a:lnTo>
                    <a:pt x="2099649" y="1049845"/>
                  </a:lnTo>
                  <a:lnTo>
                    <a:pt x="2097682" y="1029716"/>
                  </a:lnTo>
                  <a:lnTo>
                    <a:pt x="2082499" y="993065"/>
                  </a:lnTo>
                  <a:lnTo>
                    <a:pt x="1122219" y="29997"/>
                  </a:lnTo>
                  <a:lnTo>
                    <a:pt x="1088996" y="7740"/>
                  </a:lnTo>
                  <a:lnTo>
                    <a:pt x="1049791" y="0"/>
                  </a:lnTo>
                  <a:close/>
                </a:path>
              </a:pathLst>
            </a:custGeom>
            <a:solidFill>
              <a:srgbClr val="0F0F0D"/>
            </a:solidFill>
          </p:spPr>
          <p:txBody>
            <a:bodyPr wrap="square" lIns="0" tIns="0" rIns="0" bIns="0" rtlCol="0">
              <a:prstTxWarp prst="textNoShape">
                <a:avLst/>
              </a:prstTxWarp>
              <a:noAutofit/>
            </a:bodyPr>
            <a:lstStyle/>
            <a:p>
              <a:endParaRPr lang="en-US"/>
            </a:p>
          </p:txBody>
        </p:sp>
        <p:pic>
          <p:nvPicPr>
            <p:cNvPr id="12" name="Image 66">
              <a:extLst>
                <a:ext uri="{FF2B5EF4-FFF2-40B4-BE49-F238E27FC236}">
                  <a16:creationId xmlns:a16="http://schemas.microsoft.com/office/drawing/2014/main" id="{C101597B-A0FB-8B39-CDAB-7B935FF14270}"/>
                </a:ext>
              </a:extLst>
            </p:cNvPr>
            <p:cNvPicPr/>
            <p:nvPr/>
          </p:nvPicPr>
          <p:blipFill>
            <a:blip r:embed="rId3" cstate="print"/>
            <a:stretch>
              <a:fillRect/>
            </a:stretch>
          </p:blipFill>
          <p:spPr>
            <a:xfrm>
              <a:off x="88884" y="88891"/>
              <a:ext cx="2010756" cy="2010803"/>
            </a:xfrm>
            <a:prstGeom prst="rect">
              <a:avLst/>
            </a:prstGeom>
          </p:spPr>
        </p:pic>
        <p:sp>
          <p:nvSpPr>
            <p:cNvPr id="13" name="Graphic 67">
              <a:extLst>
                <a:ext uri="{FF2B5EF4-FFF2-40B4-BE49-F238E27FC236}">
                  <a16:creationId xmlns:a16="http://schemas.microsoft.com/office/drawing/2014/main" id="{87BB23E8-D67C-BCB5-C7F8-1FB87FE8610B}"/>
                </a:ext>
              </a:extLst>
            </p:cNvPr>
            <p:cNvSpPr/>
            <p:nvPr/>
          </p:nvSpPr>
          <p:spPr>
            <a:xfrm>
              <a:off x="44450" y="44450"/>
              <a:ext cx="2099945" cy="2099945"/>
            </a:xfrm>
            <a:custGeom>
              <a:avLst/>
              <a:gdLst/>
              <a:ahLst/>
              <a:cxnLst/>
              <a:rect l="l" t="t" r="r" b="b"/>
              <a:pathLst>
                <a:path w="2099945" h="2099945">
                  <a:moveTo>
                    <a:pt x="1049791" y="2099691"/>
                  </a:moveTo>
                  <a:lnTo>
                    <a:pt x="1088994" y="2091945"/>
                  </a:lnTo>
                  <a:lnTo>
                    <a:pt x="1122206" y="2069693"/>
                  </a:lnTo>
                  <a:lnTo>
                    <a:pt x="2069639" y="1122273"/>
                  </a:lnTo>
                  <a:lnTo>
                    <a:pt x="2091902" y="1089050"/>
                  </a:lnTo>
                  <a:lnTo>
                    <a:pt x="2099649" y="1049845"/>
                  </a:lnTo>
                  <a:lnTo>
                    <a:pt x="2097682" y="1029716"/>
                  </a:lnTo>
                  <a:lnTo>
                    <a:pt x="2082499" y="993065"/>
                  </a:lnTo>
                  <a:lnTo>
                    <a:pt x="1122219" y="29997"/>
                  </a:lnTo>
                  <a:lnTo>
                    <a:pt x="1088996" y="7740"/>
                  </a:lnTo>
                  <a:lnTo>
                    <a:pt x="1049791" y="0"/>
                  </a:lnTo>
                  <a:lnTo>
                    <a:pt x="1029663" y="1965"/>
                  </a:lnTo>
                  <a:lnTo>
                    <a:pt x="993011" y="17139"/>
                  </a:lnTo>
                  <a:lnTo>
                    <a:pt x="29956" y="977417"/>
                  </a:lnTo>
                  <a:lnTo>
                    <a:pt x="7489" y="1011284"/>
                  </a:lnTo>
                  <a:lnTo>
                    <a:pt x="0" y="1049845"/>
                  </a:lnTo>
                  <a:lnTo>
                    <a:pt x="7489" y="1088406"/>
                  </a:lnTo>
                  <a:lnTo>
                    <a:pt x="29956" y="1122273"/>
                  </a:lnTo>
                  <a:lnTo>
                    <a:pt x="977363" y="2069693"/>
                  </a:lnTo>
                  <a:lnTo>
                    <a:pt x="1010586" y="2091945"/>
                  </a:lnTo>
                  <a:lnTo>
                    <a:pt x="1049791" y="2099691"/>
                  </a:lnTo>
                  <a:close/>
                </a:path>
              </a:pathLst>
            </a:custGeom>
            <a:ln w="88900">
              <a:solidFill>
                <a:srgbClr val="EDB845"/>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134796456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Core Values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181097" y="1245783"/>
            <a:ext cx="5644739" cy="2424953"/>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a:p>
            <a:pPr marL="295275" lvl="1" indent="0">
              <a:buClr>
                <a:srgbClr val="002878"/>
              </a:buClr>
              <a:buNone/>
            </a:pPr>
            <a:endParaRPr lang="en-US" sz="1200" dirty="0"/>
          </a:p>
        </p:txBody>
      </p:sp>
      <p:sp>
        <p:nvSpPr>
          <p:cNvPr id="4" name="Rectangle 5">
            <a:extLst>
              <a:ext uri="{FF2B5EF4-FFF2-40B4-BE49-F238E27FC236}">
                <a16:creationId xmlns:a16="http://schemas.microsoft.com/office/drawing/2014/main" id="{3907A56B-4DE7-2B47-A96B-F3A4D4F719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381" tIns="63480" rIns="0" bIns="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04C9F016-B167-AB23-764B-55E41240FB2F}"/>
              </a:ext>
            </a:extLst>
          </p:cNvPr>
          <p:cNvSpPr>
            <a:spLocks noChangeArrowheads="1"/>
          </p:cNvSpPr>
          <p:nvPr/>
        </p:nvSpPr>
        <p:spPr bwMode="auto">
          <a:xfrm flipH="1">
            <a:off x="72428" y="-4445081"/>
            <a:ext cx="8999143" cy="10372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Trust, Transparency, and Integrity</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Integrity stands at the top of the </a:t>
            </a:r>
            <a:r>
              <a:rPr lang="en-US" altLang="en-US" sz="20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NFTA’s agenda, and we are committed to strong ethical standards.  We follow strict ethical standards for our board of commissioners and all NFTA employees.  Employing efficient and effective management practices, the agency is a good steward of public funds.  We are an organization that is open and transparent with the highest standards of accountability.  Our meeting and our website contain timely information to share with the public in advance of public board and committee meetings.</a:t>
            </a:r>
            <a:endParaRPr kumimoji="0" lang="en-US" altLang="en-US" sz="2000"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p:txBody>
      </p:sp>
      <p:pic>
        <p:nvPicPr>
          <p:cNvPr id="8196" name="Picture 4" descr="Parks Bus NFTA">
            <a:extLst>
              <a:ext uri="{FF2B5EF4-FFF2-40B4-BE49-F238E27FC236}">
                <a16:creationId xmlns:a16="http://schemas.microsoft.com/office/drawing/2014/main" id="{113DFABB-F275-78C1-1011-D4F22B0205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1" y="1111313"/>
            <a:ext cx="4364619" cy="183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319756"/>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cs typeface="Arial" panose="020B0604020202020204" pitchFamily="34" charset="0"/>
              </a:rPr>
              <a:t>NFTA Elements – https://elements.nfta.com</a:t>
            </a:r>
            <a:endParaRPr lang="en-US" sz="3600" dirty="0">
              <a:solidFill>
                <a:schemeClr val="bg1"/>
              </a:solidFill>
              <a:latin typeface="Quicksand Bold"/>
              <a:cs typeface="Arial" panose="020B0604020202020204" pitchFamily="34" charset="0"/>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200" dirty="0"/>
          </a:p>
        </p:txBody>
      </p:sp>
      <p:pic>
        <p:nvPicPr>
          <p:cNvPr id="5" name="Picture 4">
            <a:extLst>
              <a:ext uri="{FF2B5EF4-FFF2-40B4-BE49-F238E27FC236}">
                <a16:creationId xmlns:a16="http://schemas.microsoft.com/office/drawing/2014/main" id="{D3B7F68F-B24D-2027-2AF6-2BE610947A71}"/>
              </a:ext>
            </a:extLst>
          </p:cNvPr>
          <p:cNvPicPr>
            <a:picLocks noChangeAspect="1"/>
          </p:cNvPicPr>
          <p:nvPr/>
        </p:nvPicPr>
        <p:blipFill>
          <a:blip r:embed="rId3"/>
          <a:stretch>
            <a:fillRect/>
          </a:stretch>
        </p:blipFill>
        <p:spPr>
          <a:xfrm>
            <a:off x="0" y="869577"/>
            <a:ext cx="9144000" cy="5513117"/>
          </a:xfrm>
          <a:prstGeom prst="rect">
            <a:avLst/>
          </a:prstGeom>
        </p:spPr>
      </p:pic>
    </p:spTree>
    <p:extLst>
      <p:ext uri="{BB962C8B-B14F-4D97-AF65-F5344CB8AC3E}">
        <p14:creationId xmlns:p14="http://schemas.microsoft.com/office/powerpoint/2010/main" val="1374371423"/>
      </p:ext>
    </p:extLst>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Referral Program</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000" dirty="0">
              <a:latin typeface="Trebuchet MS" panose="020B0603020202020204" pitchFamily="34" charset="0"/>
            </a:endParaRPr>
          </a:p>
          <a:p>
            <a:pPr marL="295275" lvl="1" indent="0">
              <a:buClr>
                <a:srgbClr val="002878"/>
              </a:buClr>
              <a:buNone/>
            </a:pPr>
            <a:r>
              <a:rPr lang="en-US" sz="2400" dirty="0">
                <a:latin typeface="Trebuchet MS" panose="020B0603020202020204" pitchFamily="34" charset="0"/>
              </a:rPr>
              <a:t>The NFTA is seeking to hire full-time permanent bus and rail operators (including paratransit operators) as well as full-time Mechanics (at Mechanic A level and above).  Effective December 1, 2021, all employees of the NFTA, whether represented by a bargaining unit or not, will be eligible for an employee referral payment through this program for the successful referral of an individual who becomes in the future a full-time employee of the NFTA in a position covered by the Employee Referral Program.</a:t>
            </a:r>
          </a:p>
        </p:txBody>
      </p:sp>
    </p:spTree>
    <p:extLst>
      <p:ext uri="{BB962C8B-B14F-4D97-AF65-F5344CB8AC3E}">
        <p14:creationId xmlns:p14="http://schemas.microsoft.com/office/powerpoint/2010/main" val="3651244478"/>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dirty="0">
                <a:solidFill>
                  <a:schemeClr val="bg1"/>
                </a:solidFill>
              </a:rPr>
              <a:t>Additional Benefits</a:t>
            </a: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84841" y="987691"/>
            <a:ext cx="8704100" cy="849410"/>
          </a:xfrm>
        </p:spPr>
        <p:txBody>
          <a:bodyPr numCol="1"/>
          <a:lstStyle/>
          <a:p>
            <a:pPr marL="295275" lvl="1" indent="0">
              <a:buClr>
                <a:srgbClr val="002878"/>
              </a:buClr>
              <a:buNone/>
            </a:pPr>
            <a:r>
              <a:rPr lang="en-US" sz="2000" dirty="0">
                <a:latin typeface="Trebuchet MS" panose="020B0603020202020204" pitchFamily="34" charset="0"/>
              </a:rPr>
              <a:t>Student Loan Forgiveness</a:t>
            </a:r>
          </a:p>
          <a:p>
            <a:pPr marL="295275" lvl="1" indent="0">
              <a:buClr>
                <a:srgbClr val="002878"/>
              </a:buClr>
              <a:buNone/>
            </a:pPr>
            <a:endParaRPr lang="en-US" sz="2000" dirty="0">
              <a:latin typeface="Trebuchet MS" panose="020B0603020202020204" pitchFamily="34" charset="0"/>
            </a:endParaRPr>
          </a:p>
          <a:p>
            <a:pPr marL="295275" lvl="1" indent="0">
              <a:buClr>
                <a:srgbClr val="002878"/>
              </a:buClr>
              <a:buNone/>
            </a:pPr>
            <a:r>
              <a:rPr lang="en-US" sz="2000" dirty="0">
                <a:latin typeface="Trebuchet MS" panose="020B0603020202020204" pitchFamily="34" charset="0"/>
              </a:rPr>
              <a:t>Cellular Phone Discounts</a:t>
            </a:r>
          </a:p>
          <a:p>
            <a:pPr marL="295275" lvl="1" indent="0">
              <a:buClr>
                <a:srgbClr val="002878"/>
              </a:buClr>
              <a:buNone/>
            </a:pPr>
            <a:endParaRPr lang="en-US" sz="2000" dirty="0">
              <a:latin typeface="Trebuchet MS" panose="020B0603020202020204" pitchFamily="34" charset="0"/>
            </a:endParaRPr>
          </a:p>
          <a:p>
            <a:pPr marL="295275" lvl="1" indent="0">
              <a:buClr>
                <a:srgbClr val="002878"/>
              </a:buClr>
              <a:buNone/>
            </a:pPr>
            <a:r>
              <a:rPr lang="en-US" sz="2000" dirty="0">
                <a:latin typeface="Trebuchet MS" panose="020B0603020202020204" pitchFamily="34" charset="0"/>
              </a:rPr>
              <a:t>EAP – Employee Assistance Program – Child and Family Services</a:t>
            </a:r>
          </a:p>
          <a:p>
            <a:pPr marL="295275" lvl="1" indent="0">
              <a:buClr>
                <a:srgbClr val="002878"/>
              </a:buClr>
              <a:buNone/>
            </a:pPr>
            <a:r>
              <a:rPr lang="en-US" sz="2000" dirty="0">
                <a:latin typeface="Trebuchet MS" panose="020B0603020202020204" pitchFamily="34" charset="0"/>
              </a:rPr>
              <a:t>eap.cbsbny.org	    716-681-4300		   800-888-4162</a:t>
            </a:r>
          </a:p>
          <a:p>
            <a:pPr marL="295275" lvl="1" indent="0">
              <a:buClr>
                <a:srgbClr val="002878"/>
              </a:buClr>
              <a:buNone/>
            </a:pPr>
            <a:endParaRPr lang="en-US" sz="1900" dirty="0">
              <a:latin typeface="Trebuchet MS" panose="020B0603020202020204" pitchFamily="34" charset="0"/>
            </a:endParaRPr>
          </a:p>
          <a:p>
            <a:pPr marL="295275" lvl="1" indent="0">
              <a:buClr>
                <a:srgbClr val="002878"/>
              </a:buClr>
              <a:buNone/>
            </a:pPr>
            <a:endParaRPr lang="en-US" sz="1900" dirty="0">
              <a:latin typeface="Trebuchet MS" panose="020B0603020202020204" pitchFamily="34" charset="0"/>
            </a:endParaRPr>
          </a:p>
          <a:p>
            <a:pPr marL="295275" lvl="1" indent="0">
              <a:buClr>
                <a:srgbClr val="002878"/>
              </a:buClr>
              <a:buNone/>
            </a:pPr>
            <a:r>
              <a:rPr lang="en-US" sz="1900" dirty="0">
                <a:latin typeface="Trebuchet MS" panose="020B0603020202020204" pitchFamily="34" charset="0"/>
              </a:rPr>
              <a:t>Free and confidential services to support you and anyone in your household</a:t>
            </a:r>
          </a:p>
          <a:p>
            <a:pPr lvl="1">
              <a:buClr>
                <a:srgbClr val="002878"/>
              </a:buClr>
            </a:pPr>
            <a:r>
              <a:rPr lang="en-US" sz="1900" dirty="0">
                <a:latin typeface="Trebuchet MS" panose="020B0603020202020204" pitchFamily="34" charset="0"/>
              </a:rPr>
              <a:t>24/7 telephonic crisis counseling</a:t>
            </a:r>
          </a:p>
          <a:p>
            <a:pPr lvl="1">
              <a:buClr>
                <a:srgbClr val="002878"/>
              </a:buClr>
            </a:pPr>
            <a:r>
              <a:rPr lang="en-US" sz="1900" dirty="0">
                <a:latin typeface="Trebuchet MS" panose="020B0603020202020204" pitchFamily="34" charset="0"/>
              </a:rPr>
              <a:t>Solution focused counseling services</a:t>
            </a:r>
          </a:p>
          <a:p>
            <a:pPr lvl="1">
              <a:buClr>
                <a:srgbClr val="002878"/>
              </a:buClr>
            </a:pPr>
            <a:r>
              <a:rPr lang="en-US" sz="1900" dirty="0">
                <a:latin typeface="Trebuchet MS" panose="020B0603020202020204" pitchFamily="34" charset="0"/>
              </a:rPr>
              <a:t>Individual coaching</a:t>
            </a:r>
          </a:p>
          <a:p>
            <a:pPr lvl="1">
              <a:buClr>
                <a:srgbClr val="002878"/>
              </a:buClr>
            </a:pPr>
            <a:r>
              <a:rPr lang="en-US" sz="1900" dirty="0">
                <a:latin typeface="Trebuchet MS" panose="020B0603020202020204" pitchFamily="34" charset="0"/>
              </a:rPr>
              <a:t>Mediation and conflict resolution services</a:t>
            </a:r>
          </a:p>
          <a:p>
            <a:pPr lvl="1">
              <a:buClr>
                <a:srgbClr val="002878"/>
              </a:buClr>
            </a:pPr>
            <a:r>
              <a:rPr lang="en-US" sz="1900" dirty="0">
                <a:latin typeface="Trebuchet MS" panose="020B0603020202020204" pitchFamily="34" charset="0"/>
              </a:rPr>
              <a:t>Counseling and referral for nutritional, financial, legal, elder care, and child care concerns</a:t>
            </a:r>
          </a:p>
          <a:p>
            <a:pPr lvl="1">
              <a:buClr>
                <a:srgbClr val="002878"/>
              </a:buClr>
            </a:pPr>
            <a:endParaRPr lang="en-US" sz="2000" dirty="0">
              <a:latin typeface="Trebuchet MS" panose="020B0603020202020204" pitchFamily="34" charset="0"/>
            </a:endParaRPr>
          </a:p>
          <a:p>
            <a:pPr marL="295275" lvl="1" indent="0">
              <a:buClr>
                <a:srgbClr val="002878"/>
              </a:buClr>
              <a:buNone/>
            </a:pPr>
            <a:endParaRPr lang="en-US" sz="2000" dirty="0">
              <a:latin typeface="Trebuchet MS" panose="020B0603020202020204" pitchFamily="34" charset="0"/>
            </a:endParaRPr>
          </a:p>
          <a:p>
            <a:pPr marL="295275" lvl="1" indent="0">
              <a:buClr>
                <a:srgbClr val="002878"/>
              </a:buClr>
              <a:buNone/>
            </a:pPr>
            <a:endParaRPr lang="en-US" sz="2000" dirty="0">
              <a:latin typeface="Trebuchet MS" panose="020B0603020202020204" pitchFamily="34" charset="0"/>
            </a:endParaRPr>
          </a:p>
          <a:p>
            <a:pPr marL="295275" lvl="1" indent="0">
              <a:buClr>
                <a:srgbClr val="002878"/>
              </a:buClr>
              <a:buNone/>
            </a:pPr>
            <a:endParaRPr lang="en-US" sz="2000" dirty="0">
              <a:latin typeface="Trebuchet MS" panose="020B0603020202020204" pitchFamily="34" charset="0"/>
            </a:endParaRPr>
          </a:p>
        </p:txBody>
      </p:sp>
      <p:pic>
        <p:nvPicPr>
          <p:cNvPr id="1030" name="Picture 6" descr="EAP (1)">
            <a:extLst>
              <a:ext uri="{FF2B5EF4-FFF2-40B4-BE49-F238E27FC236}">
                <a16:creationId xmlns:a16="http://schemas.microsoft.com/office/drawing/2014/main" id="{2DB447C6-DF97-01AF-1209-C39E1B3743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2247" y="3193471"/>
            <a:ext cx="1545996" cy="635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43310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2" end="1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endParaRPr lang="en-US" sz="2000" dirty="0">
              <a:solidFill>
                <a:schemeClr val="bg1"/>
              </a:solidFill>
            </a:endParaRPr>
          </a:p>
        </p:txBody>
      </p:sp>
      <p:pic>
        <p:nvPicPr>
          <p:cNvPr id="8" name="Picture 7" descr="Logo, company name&#10;&#10;Description automatically generated">
            <a:extLst>
              <a:ext uri="{FF2B5EF4-FFF2-40B4-BE49-F238E27FC236}">
                <a16:creationId xmlns:a16="http://schemas.microsoft.com/office/drawing/2014/main" id="{F1146CC8-A1F8-4A0D-A9AC-9358AA0F57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38040" y="2638042"/>
            <a:ext cx="3867920" cy="1581915"/>
          </a:xfrm>
          <a:prstGeom prst="rect">
            <a:avLst/>
          </a:prstGeom>
        </p:spPr>
      </p:pic>
    </p:spTree>
    <p:extLst>
      <p:ext uri="{BB962C8B-B14F-4D97-AF65-F5344CB8AC3E}">
        <p14:creationId xmlns:p14="http://schemas.microsoft.com/office/powerpoint/2010/main" val="3791467566"/>
      </p:ext>
    </p:extLst>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Mission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lgn="ctr">
              <a:buClr>
                <a:srgbClr val="002878"/>
              </a:buClr>
              <a:buNone/>
            </a:pPr>
            <a:r>
              <a:rPr lang="en-US" sz="24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The Mission Statement of a strategic plan is a concise summary of the purpose of an organization and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how</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it</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intends</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to</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realize</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its</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vision.</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It</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also</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helps</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everyone</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understand</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what</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would</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not</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be</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happening</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if</a:t>
            </a:r>
            <a:r>
              <a:rPr lang="en-US" sz="2400" b="1" i="1" spc="-25"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the agency did not exist. The following mission statement confirms the NFTA’s main focus is on high-quality </a:t>
            </a:r>
            <a:r>
              <a:rPr lang="en-US" sz="2400" b="1" i="1" spc="-4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transportation services</a:t>
            </a:r>
            <a:endParaRPr lang="en-US" sz="2400" dirty="0">
              <a:effectLst/>
              <a:latin typeface="Arial Black" panose="020B0A040201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p:txBody>
      </p:sp>
    </p:spTree>
    <p:extLst>
      <p:ext uri="{BB962C8B-B14F-4D97-AF65-F5344CB8AC3E}">
        <p14:creationId xmlns:p14="http://schemas.microsoft.com/office/powerpoint/2010/main" val="3690371811"/>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Mission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0" marR="213995" indent="0" algn="ctr">
              <a:lnSpc>
                <a:spcPct val="102000"/>
              </a:lnSpc>
              <a:spcBef>
                <a:spcPts val="0"/>
              </a:spcBef>
              <a:spcAft>
                <a:spcPts val="0"/>
              </a:spcAft>
              <a:buNone/>
            </a:pP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The</a:t>
            </a:r>
            <a:r>
              <a:rPr lang="en-US" sz="2400" b="1" spc="-9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Niagara</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Frontier</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Transportation</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Authority</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is</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multi-modal</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entity</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encompassing</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skilled </a:t>
            </a:r>
            <a:r>
              <a:rPr lang="en-US" sz="2400" b="1" spc="-3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and dedicated workforce. We are firmly committed to providing safe, efficient, professional and</a:t>
            </a:r>
            <a:r>
              <a:rPr lang="en-US" sz="2400" dirty="0">
                <a:latin typeface="Arial Black" panose="020B0A040201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sustainable</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transportation</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services</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that</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enhance</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the</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quality</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of</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life</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throughout</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the</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Buffalo</a:t>
            </a:r>
            <a:r>
              <a:rPr lang="en-US" sz="2400" b="1" spc="-3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spc="-2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Niagara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region</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in</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manner</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consistent</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with</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the</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needs</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of</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our</a:t>
            </a:r>
            <a:r>
              <a:rPr lang="en-US" sz="2400" b="1" spc="-9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community</a:t>
            </a:r>
            <a:endParaRPr lang="en-US" sz="2400" dirty="0"/>
          </a:p>
        </p:txBody>
      </p:sp>
    </p:spTree>
    <p:extLst>
      <p:ext uri="{BB962C8B-B14F-4D97-AF65-F5344CB8AC3E}">
        <p14:creationId xmlns:p14="http://schemas.microsoft.com/office/powerpoint/2010/main" val="144217312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Mission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1" y="-3741300"/>
            <a:ext cx="8704100" cy="4849905"/>
          </a:xfrm>
        </p:spPr>
        <p:txBody>
          <a:bodyPr numCol="1"/>
          <a:lstStyle/>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p:txBody>
      </p:sp>
      <p:sp>
        <p:nvSpPr>
          <p:cNvPr id="14" name="Rectangle 14">
            <a:extLst>
              <a:ext uri="{FF2B5EF4-FFF2-40B4-BE49-F238E27FC236}">
                <a16:creationId xmlns:a16="http://schemas.microsoft.com/office/drawing/2014/main" id="{669A6094-CB8E-3289-3882-6403932557E8}"/>
              </a:ext>
            </a:extLst>
          </p:cNvPr>
          <p:cNvSpPr>
            <a:spLocks noChangeArrowheads="1"/>
          </p:cNvSpPr>
          <p:nvPr/>
        </p:nvSpPr>
        <p:spPr bwMode="auto">
          <a:xfrm>
            <a:off x="-1" y="-48798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9">
            <a:extLst>
              <a:ext uri="{FF2B5EF4-FFF2-40B4-BE49-F238E27FC236}">
                <a16:creationId xmlns:a16="http://schemas.microsoft.com/office/drawing/2014/main" id="{F18A1F6C-1CF2-CF71-6AEC-D74BDA912BD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0">
            <a:extLst>
              <a:ext uri="{FF2B5EF4-FFF2-40B4-BE49-F238E27FC236}">
                <a16:creationId xmlns:a16="http://schemas.microsoft.com/office/drawing/2014/main" id="{DB7AF58A-6D6E-3833-36B3-CDB672FB94C2}"/>
              </a:ext>
            </a:extLst>
          </p:cNvPr>
          <p:cNvSpPr>
            <a:spLocks noChangeArrowheads="1"/>
          </p:cNvSpPr>
          <p:nvPr/>
        </p:nvSpPr>
        <p:spPr bwMode="auto">
          <a:xfrm>
            <a:off x="72428" y="1228031"/>
            <a:ext cx="8803123" cy="603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rgbClr val="231F20"/>
              </a:solidFill>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Aviation</a:t>
            </a:r>
            <a:endParaRPr kumimoji="0" lang="en-US" altLang="en-US" sz="2000" b="0" i="0" u="none" strike="noStrike" cap="none" normalizeH="0" baseline="0" dirty="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Serves as a catalyst for economic growth by maintaining cost effective, customer oriented, efficient airports to attract and</a:t>
            </a:r>
            <a:endParaRPr kumimoji="0" lang="en-US" altLang="en-US" sz="2000" b="0" i="0" u="none" strike="noStrike" cap="none" normalizeH="0" baseline="0" dirty="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retain comprehensive and competitive air transportation services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Property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Manage and develop the NFTA</a:t>
            </a:r>
            <a:r>
              <a:rPr lang="en-US" altLang="en-US" sz="2000" dirty="0">
                <a:solidFill>
                  <a:srgbClr val="434747"/>
                </a:solidFill>
                <a:latin typeface="Trebuchet MS" panose="020B0603020202020204" pitchFamily="34" charset="0"/>
                <a:ea typeface="Arial Black" panose="020B0A04020102020204" pitchFamily="34" charset="0"/>
                <a:cs typeface="Arial Black" panose="020B0A04020102020204" pitchFamily="34" charset="0"/>
              </a:rPr>
              <a:t>-owned real property to optimize the generation of self-supporting discretionary revenue to help support our transportation centers while fostering economic growth</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11752970"/>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Mission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1" y="-3741300"/>
            <a:ext cx="8704100" cy="4849905"/>
          </a:xfrm>
        </p:spPr>
        <p:txBody>
          <a:bodyPr numCol="1"/>
          <a:lstStyle/>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p:txBody>
      </p:sp>
      <p:sp>
        <p:nvSpPr>
          <p:cNvPr id="14" name="Rectangle 14">
            <a:extLst>
              <a:ext uri="{FF2B5EF4-FFF2-40B4-BE49-F238E27FC236}">
                <a16:creationId xmlns:a16="http://schemas.microsoft.com/office/drawing/2014/main" id="{669A6094-CB8E-3289-3882-6403932557E8}"/>
              </a:ext>
            </a:extLst>
          </p:cNvPr>
          <p:cNvSpPr>
            <a:spLocks noChangeArrowheads="1"/>
          </p:cNvSpPr>
          <p:nvPr/>
        </p:nvSpPr>
        <p:spPr bwMode="auto">
          <a:xfrm>
            <a:off x="-1" y="-487981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9">
            <a:extLst>
              <a:ext uri="{FF2B5EF4-FFF2-40B4-BE49-F238E27FC236}">
                <a16:creationId xmlns:a16="http://schemas.microsoft.com/office/drawing/2014/main" id="{F18A1F6C-1CF2-CF71-6AEC-D74BDA912BD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3" name="Rectangle 20">
            <a:extLst>
              <a:ext uri="{FF2B5EF4-FFF2-40B4-BE49-F238E27FC236}">
                <a16:creationId xmlns:a16="http://schemas.microsoft.com/office/drawing/2014/main" id="{DB7AF58A-6D6E-3833-36B3-CDB672FB94C2}"/>
              </a:ext>
            </a:extLst>
          </p:cNvPr>
          <p:cNvSpPr>
            <a:spLocks noChangeArrowheads="1"/>
          </p:cNvSpPr>
          <p:nvPr/>
        </p:nvSpPr>
        <p:spPr bwMode="auto">
          <a:xfrm>
            <a:off x="72428" y="1381921"/>
            <a:ext cx="8803123"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b="1" dirty="0">
              <a:solidFill>
                <a:srgbClr val="231F20"/>
              </a:solidFill>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000" b="1" i="0" u="none" strike="noStrike" cap="none" normalizeH="0" baseline="0" dirty="0">
              <a:ln>
                <a:noFill/>
              </a:ln>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231F20"/>
                </a:solidFill>
                <a:latin typeface="Trebuchet MS" panose="020B0603020202020204" pitchFamily="34" charset="0"/>
              </a:rPr>
              <a:t>Surface</a:t>
            </a:r>
            <a:endParaRPr kumimoji="0" lang="en-US" altLang="en-US" sz="2000" b="0" i="0" u="none" strike="noStrike" cap="none" normalizeH="0" baseline="0" dirty="0">
              <a:ln>
                <a:noFill/>
              </a:ln>
              <a:solidFill>
                <a:schemeClr val="tx1"/>
              </a:solidFill>
              <a:effectLst/>
              <a:latin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dirty="0">
                <a:solidFill>
                  <a:srgbClr val="434747"/>
                </a:solidFill>
                <a:latin typeface="Trebuchet MS" panose="020B0603020202020204" pitchFamily="34" charset="0"/>
                <a:ea typeface="Arial Black" panose="020B0A04020102020204" pitchFamily="34" charset="0"/>
                <a:cs typeface="Arial Black" panose="020B0A04020102020204" pitchFamily="34" charset="0"/>
              </a:rPr>
              <a:t>Enhance the quality of life of residents and visitors by providing the highest level of safe, clean, affordable, responsive, and reliable transportation through a coordinated and convenient bus and rail system</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00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2000" b="1" dirty="0">
                <a:solidFill>
                  <a:srgbClr val="434747"/>
                </a:solidFill>
                <a:latin typeface="Trebuchet MS" panose="020B0603020202020204" pitchFamily="34" charset="0"/>
                <a:ea typeface="Arial Black" panose="020B0A04020102020204" pitchFamily="34" charset="0"/>
                <a:cs typeface="Arial Black" panose="020B0A04020102020204" pitchFamily="34" charset="0"/>
              </a:rPr>
              <a:t>Support Services</a:t>
            </a:r>
            <a:endParaRPr kumimoji="0" lang="en-US" altLang="en-US" sz="2000" b="1"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Proactively provide high quality, coordinated, innovative, technological, cost-effective support service solutions for our internal and external stakeholders</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200" dirty="0">
              <a:solidFill>
                <a:srgbClr val="434747"/>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200" b="0" i="0" u="none" strike="noStrike" cap="none" normalizeH="0" baseline="0" dirty="0">
              <a:ln>
                <a:noFill/>
              </a:ln>
              <a:solidFill>
                <a:srgbClr val="434747"/>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18939113"/>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Vision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0" marR="138430" indent="0" algn="ctr">
              <a:lnSpc>
                <a:spcPts val="1530"/>
              </a:lnSpc>
              <a:spcBef>
                <a:spcPts val="0"/>
              </a:spcBef>
              <a:spcAft>
                <a:spcPts val="0"/>
              </a:spcAft>
              <a:buNone/>
            </a:pPr>
            <a:endParaRPr lang="en-US" sz="18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138430" indent="0" algn="ctr">
              <a:lnSpc>
                <a:spcPts val="1530"/>
              </a:lnSpc>
              <a:spcBef>
                <a:spcPts val="0"/>
              </a:spcBef>
              <a:spcAft>
                <a:spcPts val="0"/>
              </a:spcAft>
              <a:buNone/>
            </a:pPr>
            <a:endParaRPr lang="en-US" b="1" i="1" dirty="0">
              <a:solidFill>
                <a:srgbClr val="231F20"/>
              </a:solidFill>
              <a:latin typeface="Trebuchet MS" panose="020B0603020202020204" pitchFamily="34" charset="0"/>
              <a:ea typeface="Arial Black" panose="020B0A04020102020204" pitchFamily="34" charset="0"/>
              <a:cs typeface="Arial Black" panose="020B0A04020102020204" pitchFamily="34" charset="0"/>
            </a:endParaRPr>
          </a:p>
          <a:p>
            <a:pPr marL="0" marR="138430" indent="0" algn="ctr">
              <a:lnSpc>
                <a:spcPts val="1530"/>
              </a:lnSpc>
              <a:spcBef>
                <a:spcPts val="0"/>
              </a:spcBef>
              <a:spcAft>
                <a:spcPts val="0"/>
              </a:spcAft>
              <a:buNone/>
            </a:pPr>
            <a:endParaRPr lang="en-US" sz="18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endParaRPr>
          </a:p>
          <a:p>
            <a:pPr marL="0" marR="138430" indent="0" algn="ctr">
              <a:lnSpc>
                <a:spcPts val="1530"/>
              </a:lnSpc>
              <a:spcBef>
                <a:spcPts val="0"/>
              </a:spcBef>
              <a:spcAft>
                <a:spcPts val="0"/>
              </a:spcAft>
              <a:buNone/>
            </a:pP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The</a:t>
            </a:r>
            <a:r>
              <a:rPr lang="en-US" sz="2400" b="1" i="1" spc="-1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NFTA</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is</a:t>
            </a:r>
            <a:r>
              <a:rPr lang="en-US" sz="2400" b="1" i="1" spc="-1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firmly</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committed</a:t>
            </a:r>
            <a:r>
              <a:rPr lang="en-US" sz="2400" b="1" i="1" spc="-1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to</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providing</a:t>
            </a:r>
            <a:r>
              <a:rPr lang="en-US" sz="2400" b="1" i="1" spc="-1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safe,</a:t>
            </a:r>
          </a:p>
          <a:p>
            <a:pPr marL="0" marR="138430" indent="0" algn="ctr">
              <a:lnSpc>
                <a:spcPts val="1530"/>
              </a:lnSpc>
              <a:spcBef>
                <a:spcPts val="0"/>
              </a:spcBef>
              <a:spcAft>
                <a:spcPts val="0"/>
              </a:spcAft>
              <a:buNone/>
            </a:pP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p>
          <a:p>
            <a:pPr marL="0" marR="138430" indent="0" algn="ctr">
              <a:lnSpc>
                <a:spcPts val="1530"/>
              </a:lnSpc>
              <a:spcBef>
                <a:spcPts val="0"/>
              </a:spcBef>
              <a:spcAft>
                <a:spcPts val="0"/>
              </a:spcAft>
              <a:buNone/>
            </a:pP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efficient,</a:t>
            </a:r>
            <a:r>
              <a:rPr lang="en-US" sz="2400" b="1" i="1" spc="-1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professional,</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spc="-2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and</a:t>
            </a:r>
          </a:p>
          <a:p>
            <a:pPr marL="0" marR="138430" indent="0" algn="ctr">
              <a:lnSpc>
                <a:spcPct val="102000"/>
              </a:lnSpc>
              <a:spcBef>
                <a:spcPts val="55"/>
              </a:spcBef>
              <a:spcAft>
                <a:spcPts val="0"/>
              </a:spcAft>
              <a:buNone/>
            </a:pPr>
            <a:r>
              <a:rPr lang="en-US" sz="2400" b="1" i="1"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sustainable transportation services that enhance the quality of life </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throughout</a:t>
            </a:r>
            <a:r>
              <a:rPr lang="en-US" sz="2400" b="1" i="1" spc="-10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the</a:t>
            </a:r>
            <a:r>
              <a:rPr lang="en-US" sz="2400" b="1" i="1" spc="-9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Buffalo</a:t>
            </a:r>
            <a:r>
              <a:rPr lang="en-US" sz="2400" b="1" i="1" spc="-9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Niagara</a:t>
            </a:r>
            <a:r>
              <a:rPr lang="en-US" sz="2400" b="1" i="1" spc="-95"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 </a:t>
            </a:r>
            <a:r>
              <a:rPr lang="en-US" sz="2400" b="1" i="1" spc="-10" dirty="0">
                <a:solidFill>
                  <a:srgbClr val="231F20"/>
                </a:solidFill>
                <a:effectLst/>
                <a:latin typeface="Trebuchet MS" panose="020B0603020202020204" pitchFamily="34" charset="0"/>
                <a:ea typeface="Arial Black" panose="020B0A04020102020204" pitchFamily="34" charset="0"/>
                <a:cs typeface="Arial Black" panose="020B0A04020102020204" pitchFamily="34" charset="0"/>
              </a:rPr>
              <a:t>region</a:t>
            </a:r>
            <a:endParaRPr lang="en-US" sz="2400" dirty="0">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p:txBody>
      </p:sp>
    </p:spTree>
    <p:extLst>
      <p:ext uri="{BB962C8B-B14F-4D97-AF65-F5344CB8AC3E}">
        <p14:creationId xmlns:p14="http://schemas.microsoft.com/office/powerpoint/2010/main" val="189629059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Core Values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p:txBody>
      </p:sp>
      <p:sp>
        <p:nvSpPr>
          <p:cNvPr id="4" name="Rectangle 5">
            <a:extLst>
              <a:ext uri="{FF2B5EF4-FFF2-40B4-BE49-F238E27FC236}">
                <a16:creationId xmlns:a16="http://schemas.microsoft.com/office/drawing/2014/main" id="{3907A56B-4DE7-2B47-A96B-F3A4D4F719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381" tIns="63480" rIns="0" bIns="0" numCol="1" anchor="ctr" anchorCtr="0" compatLnSpc="1">
            <a:prstTxWarp prst="textNoShape">
              <a:avLst/>
            </a:prstTxWarp>
            <a:spAutoFit/>
          </a:bodyPr>
          <a:lstStyle/>
          <a:p>
            <a:endParaRPr lang="en-US"/>
          </a:p>
        </p:txBody>
      </p:sp>
      <p:grpSp>
        <p:nvGrpSpPr>
          <p:cNvPr id="5" name="Group 4">
            <a:extLst>
              <a:ext uri="{FF2B5EF4-FFF2-40B4-BE49-F238E27FC236}">
                <a16:creationId xmlns:a16="http://schemas.microsoft.com/office/drawing/2014/main" id="{F3C0CCE7-4012-46BE-D8B9-2E89147534DA}"/>
              </a:ext>
            </a:extLst>
          </p:cNvPr>
          <p:cNvGrpSpPr>
            <a:grpSpLocks/>
          </p:cNvGrpSpPr>
          <p:nvPr/>
        </p:nvGrpSpPr>
        <p:grpSpPr>
          <a:xfrm>
            <a:off x="171451" y="1138518"/>
            <a:ext cx="2188845" cy="2188845"/>
            <a:chOff x="0" y="0"/>
            <a:chExt cx="2188845" cy="2188845"/>
          </a:xfrm>
        </p:grpSpPr>
        <p:sp>
          <p:nvSpPr>
            <p:cNvPr id="6" name="Graphic 49">
              <a:extLst>
                <a:ext uri="{FF2B5EF4-FFF2-40B4-BE49-F238E27FC236}">
                  <a16:creationId xmlns:a16="http://schemas.microsoft.com/office/drawing/2014/main" id="{CC8C6C87-60C8-10A7-A76E-91C29203236C}"/>
                </a:ext>
              </a:extLst>
            </p:cNvPr>
            <p:cNvSpPr/>
            <p:nvPr/>
          </p:nvSpPr>
          <p:spPr>
            <a:xfrm>
              <a:off x="44450" y="44450"/>
              <a:ext cx="2099945" cy="2099945"/>
            </a:xfrm>
            <a:custGeom>
              <a:avLst/>
              <a:gdLst/>
              <a:ahLst/>
              <a:cxnLst/>
              <a:rect l="l" t="t" r="r" b="b"/>
              <a:pathLst>
                <a:path w="2099945" h="2099945">
                  <a:moveTo>
                    <a:pt x="1049791" y="0"/>
                  </a:moveTo>
                  <a:lnTo>
                    <a:pt x="1010588" y="7739"/>
                  </a:lnTo>
                  <a:lnTo>
                    <a:pt x="977376" y="29984"/>
                  </a:lnTo>
                  <a:lnTo>
                    <a:pt x="29956" y="977417"/>
                  </a:lnTo>
                  <a:lnTo>
                    <a:pt x="7489" y="1011284"/>
                  </a:lnTo>
                  <a:lnTo>
                    <a:pt x="0" y="1049845"/>
                  </a:lnTo>
                  <a:lnTo>
                    <a:pt x="7489" y="1088406"/>
                  </a:lnTo>
                  <a:lnTo>
                    <a:pt x="29956" y="1122273"/>
                  </a:lnTo>
                  <a:lnTo>
                    <a:pt x="977363" y="2069693"/>
                  </a:lnTo>
                  <a:lnTo>
                    <a:pt x="1010586" y="2091945"/>
                  </a:lnTo>
                  <a:lnTo>
                    <a:pt x="1049791" y="2099691"/>
                  </a:lnTo>
                  <a:lnTo>
                    <a:pt x="1069920" y="2097723"/>
                  </a:lnTo>
                  <a:lnTo>
                    <a:pt x="1106571" y="2082540"/>
                  </a:lnTo>
                  <a:lnTo>
                    <a:pt x="2069639" y="1122273"/>
                  </a:lnTo>
                  <a:lnTo>
                    <a:pt x="2091902" y="1089050"/>
                  </a:lnTo>
                  <a:lnTo>
                    <a:pt x="2099649" y="1049845"/>
                  </a:lnTo>
                  <a:lnTo>
                    <a:pt x="2097682" y="1029716"/>
                  </a:lnTo>
                  <a:lnTo>
                    <a:pt x="2082499" y="993065"/>
                  </a:lnTo>
                  <a:lnTo>
                    <a:pt x="1122219" y="29997"/>
                  </a:lnTo>
                  <a:lnTo>
                    <a:pt x="1088996" y="7740"/>
                  </a:lnTo>
                  <a:lnTo>
                    <a:pt x="1049791" y="0"/>
                  </a:lnTo>
                  <a:close/>
                </a:path>
              </a:pathLst>
            </a:custGeom>
            <a:solidFill>
              <a:srgbClr val="0F0F0D"/>
            </a:solidFill>
          </p:spPr>
          <p:txBody>
            <a:bodyPr wrap="square" lIns="0" tIns="0" rIns="0" bIns="0" rtlCol="0">
              <a:prstTxWarp prst="textNoShape">
                <a:avLst/>
              </a:prstTxWarp>
              <a:noAutofit/>
            </a:bodyPr>
            <a:lstStyle/>
            <a:p>
              <a:endParaRPr lang="en-US"/>
            </a:p>
          </p:txBody>
        </p:sp>
        <p:pic>
          <p:nvPicPr>
            <p:cNvPr id="7" name="Image 50">
              <a:extLst>
                <a:ext uri="{FF2B5EF4-FFF2-40B4-BE49-F238E27FC236}">
                  <a16:creationId xmlns:a16="http://schemas.microsoft.com/office/drawing/2014/main" id="{E34ACA05-A4C9-0D21-CD5E-B2EC3AC02F46}"/>
                </a:ext>
              </a:extLst>
            </p:cNvPr>
            <p:cNvPicPr/>
            <p:nvPr/>
          </p:nvPicPr>
          <p:blipFill>
            <a:blip r:embed="rId3" cstate="print"/>
            <a:stretch>
              <a:fillRect/>
            </a:stretch>
          </p:blipFill>
          <p:spPr>
            <a:xfrm>
              <a:off x="88875" y="88889"/>
              <a:ext cx="2010765" cy="2010803"/>
            </a:xfrm>
            <a:prstGeom prst="rect">
              <a:avLst/>
            </a:prstGeom>
          </p:spPr>
        </p:pic>
        <p:sp>
          <p:nvSpPr>
            <p:cNvPr id="8" name="Graphic 51">
              <a:extLst>
                <a:ext uri="{FF2B5EF4-FFF2-40B4-BE49-F238E27FC236}">
                  <a16:creationId xmlns:a16="http://schemas.microsoft.com/office/drawing/2014/main" id="{089DBA39-7607-343A-41E8-44CEBA13E078}"/>
                </a:ext>
              </a:extLst>
            </p:cNvPr>
            <p:cNvSpPr/>
            <p:nvPr/>
          </p:nvSpPr>
          <p:spPr>
            <a:xfrm>
              <a:off x="44450" y="44450"/>
              <a:ext cx="2099945" cy="2099945"/>
            </a:xfrm>
            <a:custGeom>
              <a:avLst/>
              <a:gdLst/>
              <a:ahLst/>
              <a:cxnLst/>
              <a:rect l="l" t="t" r="r" b="b"/>
              <a:pathLst>
                <a:path w="2099945" h="2099945">
                  <a:moveTo>
                    <a:pt x="1049791" y="2099691"/>
                  </a:moveTo>
                  <a:lnTo>
                    <a:pt x="1088994" y="2091945"/>
                  </a:lnTo>
                  <a:lnTo>
                    <a:pt x="1122206" y="2069693"/>
                  </a:lnTo>
                  <a:lnTo>
                    <a:pt x="2069639" y="1122273"/>
                  </a:lnTo>
                  <a:lnTo>
                    <a:pt x="2091902" y="1089050"/>
                  </a:lnTo>
                  <a:lnTo>
                    <a:pt x="2099649" y="1049845"/>
                  </a:lnTo>
                  <a:lnTo>
                    <a:pt x="2097682" y="1029716"/>
                  </a:lnTo>
                  <a:lnTo>
                    <a:pt x="2082499" y="993065"/>
                  </a:lnTo>
                  <a:lnTo>
                    <a:pt x="1122219" y="29997"/>
                  </a:lnTo>
                  <a:lnTo>
                    <a:pt x="1088996" y="7740"/>
                  </a:lnTo>
                  <a:lnTo>
                    <a:pt x="1049791" y="0"/>
                  </a:lnTo>
                  <a:lnTo>
                    <a:pt x="1029663" y="1965"/>
                  </a:lnTo>
                  <a:lnTo>
                    <a:pt x="993011" y="17139"/>
                  </a:lnTo>
                  <a:lnTo>
                    <a:pt x="29956" y="977417"/>
                  </a:lnTo>
                  <a:lnTo>
                    <a:pt x="7489" y="1011284"/>
                  </a:lnTo>
                  <a:lnTo>
                    <a:pt x="0" y="1049845"/>
                  </a:lnTo>
                  <a:lnTo>
                    <a:pt x="7489" y="1088406"/>
                  </a:lnTo>
                  <a:lnTo>
                    <a:pt x="29956" y="1122273"/>
                  </a:lnTo>
                  <a:lnTo>
                    <a:pt x="977363" y="2069693"/>
                  </a:lnTo>
                  <a:lnTo>
                    <a:pt x="1010586" y="2091945"/>
                  </a:lnTo>
                  <a:lnTo>
                    <a:pt x="1049791" y="2099691"/>
                  </a:lnTo>
                  <a:close/>
                </a:path>
              </a:pathLst>
            </a:custGeom>
            <a:ln w="88900">
              <a:solidFill>
                <a:srgbClr val="EDB845"/>
              </a:solidFill>
              <a:prstDash val="solid"/>
            </a:ln>
          </p:spPr>
          <p:txBody>
            <a:bodyPr wrap="square" lIns="0" tIns="0" rIns="0" bIns="0" rtlCol="0">
              <a:prstTxWarp prst="textNoShape">
                <a:avLst/>
              </a:prstTxWarp>
              <a:noAutofit/>
            </a:bodyPr>
            <a:lstStyle/>
            <a:p>
              <a:endParaRPr lang="en-US"/>
            </a:p>
          </p:txBody>
        </p:sp>
      </p:grpSp>
      <p:sp>
        <p:nvSpPr>
          <p:cNvPr id="9" name="Rectangle 6">
            <a:extLst>
              <a:ext uri="{FF2B5EF4-FFF2-40B4-BE49-F238E27FC236}">
                <a16:creationId xmlns:a16="http://schemas.microsoft.com/office/drawing/2014/main" id="{04C9F016-B167-AB23-764B-55E41240FB2F}"/>
              </a:ext>
            </a:extLst>
          </p:cNvPr>
          <p:cNvSpPr>
            <a:spLocks noChangeArrowheads="1"/>
          </p:cNvSpPr>
          <p:nvPr/>
        </p:nvSpPr>
        <p:spPr bwMode="auto">
          <a:xfrm>
            <a:off x="215900" y="-4574934"/>
            <a:ext cx="8756648" cy="100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Diversity, Equity and Inclusion</a:t>
            </a:r>
            <a:endParaRPr kumimoji="0" lang="en-US" altLang="en-US" sz="2000" b="1" i="1" u="none" strike="noStrike" cap="none" normalizeH="0" baseline="0" dirty="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rPr>
              <a:t>The NFTA plays a vital role in the Western New York community. An inclusive work environment that supports and fosters a diverse empowered workforce and a supplier base which reflects our region and helps enhance and promote operational effectiveness and our impact on the community.</a:t>
            </a:r>
            <a:r>
              <a:rPr kumimoji="0" lang="en-US" altLang="en-US" sz="2000" b="0" i="0" u="none" strike="noStrike" cap="none" normalizeH="0" baseline="0" dirty="0">
                <a:ln>
                  <a:noFill/>
                </a:ln>
                <a:solidFill>
                  <a:schemeClr val="tx1"/>
                </a:solidFill>
                <a:effectLst/>
                <a:latin typeface="Trebuchet MS" panose="020B0603020202020204" pitchFamily="34" charset="0"/>
              </a:rPr>
              <a:t> </a:t>
            </a:r>
          </a:p>
        </p:txBody>
      </p:sp>
    </p:spTree>
    <p:extLst>
      <p:ext uri="{BB962C8B-B14F-4D97-AF65-F5344CB8AC3E}">
        <p14:creationId xmlns:p14="http://schemas.microsoft.com/office/powerpoint/2010/main" val="2547751839"/>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Core Values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p:txBody>
      </p:sp>
      <p:sp>
        <p:nvSpPr>
          <p:cNvPr id="4" name="Rectangle 5">
            <a:extLst>
              <a:ext uri="{FF2B5EF4-FFF2-40B4-BE49-F238E27FC236}">
                <a16:creationId xmlns:a16="http://schemas.microsoft.com/office/drawing/2014/main" id="{3907A56B-4DE7-2B47-A96B-F3A4D4F719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381" tIns="63480" rIns="0" bIns="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04C9F016-B167-AB23-764B-55E41240FB2F}"/>
              </a:ext>
            </a:extLst>
          </p:cNvPr>
          <p:cNvSpPr>
            <a:spLocks noChangeArrowheads="1"/>
          </p:cNvSpPr>
          <p:nvPr/>
        </p:nvSpPr>
        <p:spPr bwMode="auto">
          <a:xfrm>
            <a:off x="171451" y="-5189278"/>
            <a:ext cx="8801097" cy="109260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Economic Vitality</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The NFTA is committed to operating sustainable business operations that include financial effi</a:t>
            </a:r>
            <a:r>
              <a:rPr lang="en-US" altLang="en-US" sz="20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ciency and revenue maximization.  To ensure this, the authority is committed to operating a financially stable operation that is resilient during varied economic cycles.  Additionally, financial investments that provide real economic spin off into the surrounding area, as a catalyst for growth.</a:t>
            </a:r>
            <a:endParaRPr kumimoji="0" lang="en-US" altLang="en-US" sz="2000" u="none" strike="noStrike" cap="none" normalizeH="0" baseline="0" dirty="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p:txBody>
      </p:sp>
      <p:pic>
        <p:nvPicPr>
          <p:cNvPr id="10" name="Image 31">
            <a:extLst>
              <a:ext uri="{FF2B5EF4-FFF2-40B4-BE49-F238E27FC236}">
                <a16:creationId xmlns:a16="http://schemas.microsoft.com/office/drawing/2014/main" id="{CACA4DB6-61A0-7B8A-5049-8C8A53501ECC}"/>
              </a:ext>
            </a:extLst>
          </p:cNvPr>
          <p:cNvPicPr>
            <a:picLocks/>
          </p:cNvPicPr>
          <p:nvPr/>
        </p:nvPicPr>
        <p:blipFill>
          <a:blip r:embed="rId3" cstate="print"/>
          <a:stretch>
            <a:fillRect/>
          </a:stretch>
        </p:blipFill>
        <p:spPr>
          <a:xfrm>
            <a:off x="362124" y="1122423"/>
            <a:ext cx="4807406" cy="2091558"/>
          </a:xfrm>
          <a:prstGeom prst="rect">
            <a:avLst/>
          </a:prstGeom>
        </p:spPr>
      </p:pic>
    </p:spTree>
    <p:extLst>
      <p:ext uri="{BB962C8B-B14F-4D97-AF65-F5344CB8AC3E}">
        <p14:creationId xmlns:p14="http://schemas.microsoft.com/office/powerpoint/2010/main" val="325060774"/>
      </p:ext>
    </p:extLst>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C812-5139-4B28-8756-58EC1D9396EB}"/>
              </a:ext>
            </a:extLst>
          </p:cNvPr>
          <p:cNvSpPr>
            <a:spLocks noGrp="1"/>
          </p:cNvSpPr>
          <p:nvPr>
            <p:ph type="title"/>
          </p:nvPr>
        </p:nvSpPr>
        <p:spPr>
          <a:xfrm>
            <a:off x="171451" y="266700"/>
            <a:ext cx="8496300" cy="497572"/>
          </a:xfrm>
        </p:spPr>
        <p:txBody>
          <a:bodyPr/>
          <a:lstStyle/>
          <a:p>
            <a:r>
              <a:rPr lang="en-US" sz="3600" b="1" dirty="0">
                <a:solidFill>
                  <a:schemeClr val="bg1"/>
                </a:solidFill>
                <a:latin typeface="Quicksand Bold"/>
              </a:rPr>
              <a:t>Core Values </a:t>
            </a:r>
            <a:endParaRPr lang="en-US" sz="2000" dirty="0">
              <a:solidFill>
                <a:schemeClr val="bg1"/>
              </a:solidFill>
            </a:endParaRPr>
          </a:p>
        </p:txBody>
      </p:sp>
      <p:sp>
        <p:nvSpPr>
          <p:cNvPr id="3" name="Content Placeholder 2">
            <a:extLst>
              <a:ext uri="{FF2B5EF4-FFF2-40B4-BE49-F238E27FC236}">
                <a16:creationId xmlns:a16="http://schemas.microsoft.com/office/drawing/2014/main" id="{CA05F866-89F6-4C29-A7B8-123711E264CB}"/>
              </a:ext>
            </a:extLst>
          </p:cNvPr>
          <p:cNvSpPr>
            <a:spLocks noGrp="1"/>
          </p:cNvSpPr>
          <p:nvPr>
            <p:ph idx="1"/>
          </p:nvPr>
        </p:nvSpPr>
        <p:spPr>
          <a:xfrm>
            <a:off x="171452" y="1138518"/>
            <a:ext cx="8704100" cy="4849905"/>
          </a:xfrm>
        </p:spPr>
        <p:txBody>
          <a:bodyPr numCol="1"/>
          <a:lstStyle/>
          <a:p>
            <a:pPr marL="295275" lvl="1" indent="0">
              <a:buClr>
                <a:srgbClr val="002878"/>
              </a:buClr>
              <a:buNone/>
            </a:pPr>
            <a:endParaRPr lang="en-US" sz="2400" dirty="0"/>
          </a:p>
          <a:p>
            <a:pPr marL="295275" lvl="1" indent="0">
              <a:buClr>
                <a:srgbClr val="002878"/>
              </a:buClr>
              <a:buNone/>
            </a:pPr>
            <a:endParaRPr lang="en-US" sz="1800" b="1" i="1" spc="-50" dirty="0">
              <a:solidFill>
                <a:srgbClr val="434747"/>
              </a:solidFill>
              <a:effectLst/>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800" b="1" i="1" spc="-50" dirty="0">
              <a:solidFill>
                <a:srgbClr val="434747"/>
              </a:solidFill>
              <a:latin typeface="Trebuchet MS" panose="020B0603020202020204" pitchFamily="34" charset="0"/>
              <a:ea typeface="Arial Black" panose="020B0A04020102020204" pitchFamily="34" charset="0"/>
              <a:cs typeface="Arial Black" panose="020B0A04020102020204" pitchFamily="34" charset="0"/>
            </a:endParaRPr>
          </a:p>
          <a:p>
            <a:pPr marL="295275" lvl="1" indent="0">
              <a:buClr>
                <a:srgbClr val="002878"/>
              </a:buClr>
              <a:buNone/>
            </a:pPr>
            <a:endParaRPr lang="en-US" sz="1200" dirty="0"/>
          </a:p>
          <a:p>
            <a:pPr marL="295275" lvl="1" indent="0">
              <a:buClr>
                <a:srgbClr val="002878"/>
              </a:buClr>
              <a:buNone/>
            </a:pPr>
            <a:endParaRPr lang="en-US" sz="1200" dirty="0"/>
          </a:p>
        </p:txBody>
      </p:sp>
      <p:sp>
        <p:nvSpPr>
          <p:cNvPr id="4" name="Rectangle 5">
            <a:extLst>
              <a:ext uri="{FF2B5EF4-FFF2-40B4-BE49-F238E27FC236}">
                <a16:creationId xmlns:a16="http://schemas.microsoft.com/office/drawing/2014/main" id="{3907A56B-4DE7-2B47-A96B-F3A4D4F71952}"/>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17381" tIns="63480" rIns="0" bIns="0" numCol="1" anchor="ctr" anchorCtr="0" compatLnSpc="1">
            <a:prstTxWarp prst="textNoShape">
              <a:avLst/>
            </a:prstTxWarp>
            <a:spAutoFit/>
          </a:bodyPr>
          <a:lstStyle/>
          <a:p>
            <a:endParaRPr lang="en-US"/>
          </a:p>
        </p:txBody>
      </p:sp>
      <p:sp>
        <p:nvSpPr>
          <p:cNvPr id="9" name="Rectangle 6">
            <a:extLst>
              <a:ext uri="{FF2B5EF4-FFF2-40B4-BE49-F238E27FC236}">
                <a16:creationId xmlns:a16="http://schemas.microsoft.com/office/drawing/2014/main" id="{04C9F016-B167-AB23-764B-55E41240FB2F}"/>
              </a:ext>
            </a:extLst>
          </p:cNvPr>
          <p:cNvSpPr>
            <a:spLocks noChangeArrowheads="1"/>
          </p:cNvSpPr>
          <p:nvPr/>
        </p:nvSpPr>
        <p:spPr bwMode="auto">
          <a:xfrm flipH="1">
            <a:off x="171450" y="-4802749"/>
            <a:ext cx="8882014" cy="100642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600" b="1" i="1" u="none" strike="noStrike" cap="none" normalizeH="0" baseline="0" dirty="0">
              <a:ln>
                <a:noFill/>
              </a:ln>
              <a:solidFill>
                <a:srgbClr val="231F20"/>
              </a:solidFill>
              <a:effectLst/>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1600" b="1" i="1" dirty="0">
              <a:solidFill>
                <a:srgbClr val="231F20"/>
              </a:solidFill>
              <a:latin typeface="Arial" panose="020B0604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lang="en-US" altLang="en-US" sz="2000" b="1" i="1" dirty="0">
              <a:solidFill>
                <a:srgbClr val="231F20"/>
              </a:solidFill>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US" altLang="en-US" sz="2000" b="1" i="1"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Engaged Workforce</a:t>
            </a:r>
          </a:p>
          <a:p>
            <a:pPr marL="0" marR="0" lvl="0" indent="0" algn="l" defTabSz="914400" rtl="0" eaLnBrk="0" fontAlgn="base" latinLnBrk="0" hangingPunct="0">
              <a:lnSpc>
                <a:spcPct val="100000"/>
              </a:lnSpc>
              <a:spcBef>
                <a:spcPct val="0"/>
              </a:spcBef>
              <a:spcAft>
                <a:spcPct val="0"/>
              </a:spcAft>
              <a:buClrTx/>
              <a:buSzTx/>
              <a:tabLst/>
            </a:pPr>
            <a:r>
              <a:rPr kumimoji="0" lang="en-US" altLang="en-US" sz="2000"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rPr>
              <a:t>We value our employees. We will continue to invest, develop and empower a workforce that embraces the NFTA values and helps move th</a:t>
            </a:r>
            <a:r>
              <a:rPr lang="en-US" altLang="en-US" sz="2000" dirty="0">
                <a:solidFill>
                  <a:srgbClr val="231F20"/>
                </a:solidFill>
                <a:latin typeface="Trebuchet MS" panose="020B0603020202020204" pitchFamily="34" charset="0"/>
                <a:ea typeface="Trebuchet MS" panose="020B0603020202020204" pitchFamily="34" charset="0"/>
                <a:cs typeface="Trebuchet MS" panose="020B0603020202020204" pitchFamily="34" charset="0"/>
              </a:rPr>
              <a:t>e region forward.</a:t>
            </a:r>
            <a:endParaRPr kumimoji="0" lang="en-US" altLang="en-US" sz="2000" u="none" strike="noStrike" cap="none" normalizeH="0" baseline="0" dirty="0">
              <a:ln>
                <a:noFill/>
              </a:ln>
              <a:solidFill>
                <a:srgbClr val="231F20"/>
              </a:solidFill>
              <a:effectLst/>
              <a:latin typeface="Trebuchet MS" panose="020B0603020202020204" pitchFamily="34" charset="0"/>
              <a:ea typeface="Trebuchet MS" panose="020B0603020202020204" pitchFamily="34" charset="0"/>
              <a:cs typeface="Trebuchet MS" panose="020B060302020202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2000" i="1" u="none" strike="noStrike" cap="none" normalizeH="0" baseline="0" dirty="0">
              <a:ln>
                <a:noFill/>
              </a:ln>
              <a:solidFill>
                <a:schemeClr val="tx1"/>
              </a:solidFill>
              <a:effectLst/>
              <a:latin typeface="Trebuchet MS" panose="020B0603020202020204" pitchFamily="34" charset="0"/>
              <a:ea typeface="Trebuchet MS" panose="020B0603020202020204" pitchFamily="34" charset="0"/>
              <a:cs typeface="Trebuchet MS" panose="020B0603020202020204" pitchFamily="34" charset="0"/>
            </a:endParaRPr>
          </a:p>
        </p:txBody>
      </p:sp>
      <p:grpSp>
        <p:nvGrpSpPr>
          <p:cNvPr id="10" name="Group 9">
            <a:extLst>
              <a:ext uri="{FF2B5EF4-FFF2-40B4-BE49-F238E27FC236}">
                <a16:creationId xmlns:a16="http://schemas.microsoft.com/office/drawing/2014/main" id="{D3A038F3-E004-ACE7-5D92-D8C688FB20E0}"/>
              </a:ext>
            </a:extLst>
          </p:cNvPr>
          <p:cNvGrpSpPr>
            <a:grpSpLocks/>
          </p:cNvGrpSpPr>
          <p:nvPr/>
        </p:nvGrpSpPr>
        <p:grpSpPr>
          <a:xfrm>
            <a:off x="171451" y="1220183"/>
            <a:ext cx="2099945" cy="2099945"/>
            <a:chOff x="44450" y="44450"/>
            <a:chExt cx="2099945" cy="2099945"/>
          </a:xfrm>
        </p:grpSpPr>
        <p:sp>
          <p:nvSpPr>
            <p:cNvPr id="11" name="Graphic 53">
              <a:extLst>
                <a:ext uri="{FF2B5EF4-FFF2-40B4-BE49-F238E27FC236}">
                  <a16:creationId xmlns:a16="http://schemas.microsoft.com/office/drawing/2014/main" id="{74732CF6-AAF2-32A4-72BF-2DCEFB573FE0}"/>
                </a:ext>
              </a:extLst>
            </p:cNvPr>
            <p:cNvSpPr/>
            <p:nvPr/>
          </p:nvSpPr>
          <p:spPr>
            <a:xfrm>
              <a:off x="44450" y="44450"/>
              <a:ext cx="2099945" cy="2099945"/>
            </a:xfrm>
            <a:custGeom>
              <a:avLst/>
              <a:gdLst/>
              <a:ahLst/>
              <a:cxnLst/>
              <a:rect l="l" t="t" r="r" b="b"/>
              <a:pathLst>
                <a:path w="2099945" h="2099945">
                  <a:moveTo>
                    <a:pt x="1049791" y="0"/>
                  </a:moveTo>
                  <a:lnTo>
                    <a:pt x="1010588" y="7739"/>
                  </a:lnTo>
                  <a:lnTo>
                    <a:pt x="977376" y="29984"/>
                  </a:lnTo>
                  <a:lnTo>
                    <a:pt x="29956" y="977417"/>
                  </a:lnTo>
                  <a:lnTo>
                    <a:pt x="7489" y="1011284"/>
                  </a:lnTo>
                  <a:lnTo>
                    <a:pt x="0" y="1049845"/>
                  </a:lnTo>
                  <a:lnTo>
                    <a:pt x="7489" y="1088406"/>
                  </a:lnTo>
                  <a:lnTo>
                    <a:pt x="29956" y="1122273"/>
                  </a:lnTo>
                  <a:lnTo>
                    <a:pt x="977363" y="2069693"/>
                  </a:lnTo>
                  <a:lnTo>
                    <a:pt x="1010586" y="2091945"/>
                  </a:lnTo>
                  <a:lnTo>
                    <a:pt x="1049791" y="2099691"/>
                  </a:lnTo>
                  <a:lnTo>
                    <a:pt x="1069920" y="2097723"/>
                  </a:lnTo>
                  <a:lnTo>
                    <a:pt x="1106571" y="2082540"/>
                  </a:lnTo>
                  <a:lnTo>
                    <a:pt x="2069639" y="1122273"/>
                  </a:lnTo>
                  <a:lnTo>
                    <a:pt x="2091902" y="1089050"/>
                  </a:lnTo>
                  <a:lnTo>
                    <a:pt x="2099649" y="1049845"/>
                  </a:lnTo>
                  <a:lnTo>
                    <a:pt x="2097682" y="1029716"/>
                  </a:lnTo>
                  <a:lnTo>
                    <a:pt x="2082499" y="993065"/>
                  </a:lnTo>
                  <a:lnTo>
                    <a:pt x="1122219" y="29997"/>
                  </a:lnTo>
                  <a:lnTo>
                    <a:pt x="1088996" y="7740"/>
                  </a:lnTo>
                  <a:lnTo>
                    <a:pt x="1049791" y="0"/>
                  </a:lnTo>
                  <a:close/>
                </a:path>
              </a:pathLst>
            </a:custGeom>
            <a:solidFill>
              <a:srgbClr val="0F0F0D"/>
            </a:solidFill>
          </p:spPr>
          <p:txBody>
            <a:bodyPr wrap="square" lIns="0" tIns="0" rIns="0" bIns="0" rtlCol="0">
              <a:prstTxWarp prst="textNoShape">
                <a:avLst/>
              </a:prstTxWarp>
              <a:noAutofit/>
            </a:bodyPr>
            <a:lstStyle/>
            <a:p>
              <a:endParaRPr lang="en-US"/>
            </a:p>
          </p:txBody>
        </p:sp>
        <p:pic>
          <p:nvPicPr>
            <p:cNvPr id="12" name="Image 54">
              <a:extLst>
                <a:ext uri="{FF2B5EF4-FFF2-40B4-BE49-F238E27FC236}">
                  <a16:creationId xmlns:a16="http://schemas.microsoft.com/office/drawing/2014/main" id="{24847BD2-E585-D720-8233-142535623695}"/>
                </a:ext>
              </a:extLst>
            </p:cNvPr>
            <p:cNvPicPr/>
            <p:nvPr/>
          </p:nvPicPr>
          <p:blipFill>
            <a:blip r:embed="rId3" cstate="print"/>
            <a:stretch>
              <a:fillRect/>
            </a:stretch>
          </p:blipFill>
          <p:spPr>
            <a:xfrm>
              <a:off x="88879" y="88903"/>
              <a:ext cx="2010763" cy="2010790"/>
            </a:xfrm>
            <a:prstGeom prst="rect">
              <a:avLst/>
            </a:prstGeom>
          </p:spPr>
        </p:pic>
        <p:sp>
          <p:nvSpPr>
            <p:cNvPr id="13" name="Graphic 55">
              <a:extLst>
                <a:ext uri="{FF2B5EF4-FFF2-40B4-BE49-F238E27FC236}">
                  <a16:creationId xmlns:a16="http://schemas.microsoft.com/office/drawing/2014/main" id="{56EF5D8E-973B-0F96-F51C-9E4A4162DED3}"/>
                </a:ext>
              </a:extLst>
            </p:cNvPr>
            <p:cNvSpPr/>
            <p:nvPr/>
          </p:nvSpPr>
          <p:spPr>
            <a:xfrm>
              <a:off x="44450" y="44450"/>
              <a:ext cx="2099945" cy="2099945"/>
            </a:xfrm>
            <a:custGeom>
              <a:avLst/>
              <a:gdLst/>
              <a:ahLst/>
              <a:cxnLst/>
              <a:rect l="l" t="t" r="r" b="b"/>
              <a:pathLst>
                <a:path w="2099945" h="2099945">
                  <a:moveTo>
                    <a:pt x="1049791" y="2099691"/>
                  </a:moveTo>
                  <a:lnTo>
                    <a:pt x="1088994" y="2091945"/>
                  </a:lnTo>
                  <a:lnTo>
                    <a:pt x="1122206" y="2069693"/>
                  </a:lnTo>
                  <a:lnTo>
                    <a:pt x="2069639" y="1122273"/>
                  </a:lnTo>
                  <a:lnTo>
                    <a:pt x="2091902" y="1089050"/>
                  </a:lnTo>
                  <a:lnTo>
                    <a:pt x="2099649" y="1049845"/>
                  </a:lnTo>
                  <a:lnTo>
                    <a:pt x="2097682" y="1029716"/>
                  </a:lnTo>
                  <a:lnTo>
                    <a:pt x="2082499" y="993065"/>
                  </a:lnTo>
                  <a:lnTo>
                    <a:pt x="1122219" y="29997"/>
                  </a:lnTo>
                  <a:lnTo>
                    <a:pt x="1088996" y="7740"/>
                  </a:lnTo>
                  <a:lnTo>
                    <a:pt x="1049791" y="0"/>
                  </a:lnTo>
                  <a:lnTo>
                    <a:pt x="1029663" y="1965"/>
                  </a:lnTo>
                  <a:lnTo>
                    <a:pt x="993011" y="17139"/>
                  </a:lnTo>
                  <a:lnTo>
                    <a:pt x="29956" y="977417"/>
                  </a:lnTo>
                  <a:lnTo>
                    <a:pt x="7489" y="1011284"/>
                  </a:lnTo>
                  <a:lnTo>
                    <a:pt x="0" y="1049845"/>
                  </a:lnTo>
                  <a:lnTo>
                    <a:pt x="7489" y="1088406"/>
                  </a:lnTo>
                  <a:lnTo>
                    <a:pt x="29956" y="1122273"/>
                  </a:lnTo>
                  <a:lnTo>
                    <a:pt x="977363" y="2069693"/>
                  </a:lnTo>
                  <a:lnTo>
                    <a:pt x="1010586" y="2091945"/>
                  </a:lnTo>
                  <a:lnTo>
                    <a:pt x="1049791" y="2099691"/>
                  </a:lnTo>
                  <a:close/>
                </a:path>
              </a:pathLst>
            </a:custGeom>
            <a:ln w="88900">
              <a:solidFill>
                <a:srgbClr val="EDB845"/>
              </a:solidFill>
              <a:prstDash val="solid"/>
            </a:ln>
          </p:spPr>
          <p:txBody>
            <a:bodyPr wrap="square" lIns="0" tIns="0" rIns="0" bIns="0" rtlCol="0">
              <a:prstTxWarp prst="textNoShape">
                <a:avLst/>
              </a:prstTxWarp>
              <a:noAutofit/>
            </a:bodyPr>
            <a:lstStyle/>
            <a:p>
              <a:endParaRPr lang="en-US"/>
            </a:p>
          </p:txBody>
        </p:sp>
      </p:grpSp>
    </p:spTree>
    <p:extLst>
      <p:ext uri="{BB962C8B-B14F-4D97-AF65-F5344CB8AC3E}">
        <p14:creationId xmlns:p14="http://schemas.microsoft.com/office/powerpoint/2010/main" val="4105710351"/>
      </p:ext>
    </p:extLst>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1">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Board Presentation</Template>
  <TotalTime>24369</TotalTime>
  <Words>767</Words>
  <Application>Microsoft Office PowerPoint</Application>
  <PresentationFormat>On-screen Show (4:3)</PresentationFormat>
  <Paragraphs>304</Paragraphs>
  <Slides>16</Slides>
  <Notes>16</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Arial Black</vt:lpstr>
      <vt:lpstr>Calibri</vt:lpstr>
      <vt:lpstr>Quicksand Bold</vt:lpstr>
      <vt:lpstr>Trebuchet MS</vt:lpstr>
      <vt:lpstr>Wingdings</vt:lpstr>
      <vt:lpstr>Wingdings 2</vt:lpstr>
      <vt:lpstr>Theme1</vt:lpstr>
      <vt:lpstr>PowerPoint Presentation</vt:lpstr>
      <vt:lpstr>Mission </vt:lpstr>
      <vt:lpstr>Mission </vt:lpstr>
      <vt:lpstr>Mission </vt:lpstr>
      <vt:lpstr>Mission </vt:lpstr>
      <vt:lpstr>Vision </vt:lpstr>
      <vt:lpstr>Core Values </vt:lpstr>
      <vt:lpstr>Core Values </vt:lpstr>
      <vt:lpstr>Core Values </vt:lpstr>
      <vt:lpstr>Core Values </vt:lpstr>
      <vt:lpstr>Core Values </vt:lpstr>
      <vt:lpstr>Core Values </vt:lpstr>
      <vt:lpstr>NFTA Elements – https://elements.nfta.com</vt:lpstr>
      <vt:lpstr>Referral Program</vt:lpstr>
      <vt:lpstr>Additional Benefits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2021 Service Changes</dc:title>
  <dc:creator>Nicholas Miller</dc:creator>
  <cp:lastModifiedBy>AnnMarie Kopf</cp:lastModifiedBy>
  <cp:revision>330</cp:revision>
  <cp:lastPrinted>2023-07-05T14:03:43Z</cp:lastPrinted>
  <dcterms:created xsi:type="dcterms:W3CDTF">2021-06-08T17:06:49Z</dcterms:created>
  <dcterms:modified xsi:type="dcterms:W3CDTF">2023-07-26T15:09:23Z</dcterms:modified>
</cp:coreProperties>
</file>