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6.xml" ContentType="application/vnd.openxmlformats-officedocument.themeOverr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7.xml" ContentType="application/vnd.openxmlformats-officedocument.themeOverr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8.xml" ContentType="application/vnd.openxmlformats-officedocument.themeOverr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9.xml" ContentType="application/vnd.openxmlformats-officedocument.themeOverr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0.xml" ContentType="application/vnd.openxmlformats-officedocument.themeOverr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1.xml" ContentType="application/vnd.openxmlformats-officedocument.themeOverr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2.xml" ContentType="application/vnd.openxmlformats-officedocument.themeOverr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3.xml" ContentType="application/vnd.openxmlformats-officedocument.themeOverrid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4.xml" ContentType="application/vnd.openxmlformats-officedocument.themeOverr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5.xml" ContentType="application/vnd.openxmlformats-officedocument.themeOverr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16.xml" ContentType="application/vnd.openxmlformats-officedocument.themeOverr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7.xml" ContentType="application/vnd.openxmlformats-officedocument.themeOverr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18.xml" ContentType="application/vnd.openxmlformats-officedocument.themeOverrid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19.xml" ContentType="application/vnd.openxmlformats-officedocument.themeOverrid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20.xml" ContentType="application/vnd.openxmlformats-officedocument.themeOverrid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1.xml" ContentType="application/vnd.openxmlformats-officedocument.themeOverrid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22.xml" ContentType="application/vnd.openxmlformats-officedocument.themeOverrid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23.xml" ContentType="application/vnd.openxmlformats-officedocument.themeOverrid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24.xml" ContentType="application/vnd.openxmlformats-officedocument.themeOverrid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25.xml" ContentType="application/vnd.openxmlformats-officedocument.themeOverrid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26.xml" ContentType="application/vnd.openxmlformats-officedocument.themeOverrid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3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4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7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1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2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3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96" r:id="rId5"/>
    <p:sldMasterId id="2147483698" r:id="rId6"/>
  </p:sldMasterIdLst>
  <p:notesMasterIdLst>
    <p:notesMasterId r:id="rId33"/>
  </p:notesMasterIdLst>
  <p:handoutMasterIdLst>
    <p:handoutMasterId r:id="rId34"/>
  </p:handoutMasterIdLst>
  <p:sldIdLst>
    <p:sldId id="545" r:id="rId7"/>
    <p:sldId id="257" r:id="rId8"/>
    <p:sldId id="263" r:id="rId9"/>
    <p:sldId id="264" r:id="rId10"/>
    <p:sldId id="546" r:id="rId11"/>
    <p:sldId id="269" r:id="rId12"/>
    <p:sldId id="265" r:id="rId13"/>
    <p:sldId id="559" r:id="rId14"/>
    <p:sldId id="547" r:id="rId15"/>
    <p:sldId id="258" r:id="rId16"/>
    <p:sldId id="260" r:id="rId17"/>
    <p:sldId id="548" r:id="rId18"/>
    <p:sldId id="273" r:id="rId19"/>
    <p:sldId id="550" r:id="rId20"/>
    <p:sldId id="551" r:id="rId21"/>
    <p:sldId id="552" r:id="rId22"/>
    <p:sldId id="553" r:id="rId23"/>
    <p:sldId id="554" r:id="rId24"/>
    <p:sldId id="261" r:id="rId25"/>
    <p:sldId id="555" r:id="rId26"/>
    <p:sldId id="262" r:id="rId27"/>
    <p:sldId id="556" r:id="rId28"/>
    <p:sldId id="557" r:id="rId29"/>
    <p:sldId id="558" r:id="rId30"/>
    <p:sldId id="267" r:id="rId31"/>
    <p:sldId id="268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11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00"/>
    <a:srgbClr val="00AF3F"/>
    <a:srgbClr val="0018A8"/>
    <a:srgbClr val="DDDEDD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9771" autoAdjust="0"/>
  </p:normalViewPr>
  <p:slideViewPr>
    <p:cSldViewPr snapToGrid="0">
      <p:cViewPr varScale="1">
        <p:scale>
          <a:sx n="101" d="100"/>
          <a:sy n="101" d="100"/>
        </p:scale>
        <p:origin x="1032" y="108"/>
      </p:cViewPr>
      <p:guideLst>
        <p:guide orient="horz" pos="4032"/>
        <p:guide pos="1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016" y="-9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0" u="sng" baseline="0">
                <a:solidFill>
                  <a:schemeClr val="tx1"/>
                </a:solidFill>
              </a:defRPr>
            </a:pPr>
            <a:r>
              <a:rPr lang="en-US" sz="2000" i="0" u="sng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Trends</a:t>
            </a:r>
          </a:p>
          <a:p>
            <a:pPr>
              <a:defRPr sz="1400" i="0" u="sng" baseline="0">
                <a:solidFill>
                  <a:schemeClr val="tx1"/>
                </a:solidFill>
              </a:defRPr>
            </a:pPr>
            <a:r>
              <a:rPr lang="en-US" sz="2000" i="0" u="sng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YTD Comparisons</a:t>
            </a:r>
          </a:p>
        </c:rich>
      </c:tx>
      <c:layout>
        <c:manualLayout>
          <c:xMode val="edge"/>
          <c:yMode val="edge"/>
          <c:x val="0.31451145458133739"/>
          <c:y val="1.77855755689512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63775417334591"/>
          <c:y val="0.22334739803094328"/>
          <c:w val="0.80855091100189669"/>
          <c:h val="0.44362891347442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cmpd="dbl"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4.7</c:v>
                </c:pt>
                <c:pt idx="1">
                  <c:v>3.8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0-4E9D-84CF-D1090AA49C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3.4</c:v>
                </c:pt>
                <c:pt idx="1">
                  <c:v>2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A0-4E9D-84CF-D1090AA49C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2.5</c:v>
                </c:pt>
                <c:pt idx="1">
                  <c:v>1.7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A0-4E9D-84CF-D1090AA49C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3.9</c:v>
                </c:pt>
                <c:pt idx="1">
                  <c:v>2.5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A0-4E9D-84CF-D1090AA49C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9933"/>
            </a:solidFill>
            <a:ln>
              <a:bevel/>
            </a:ln>
            <a:effectLst>
              <a:innerShdw blurRad="63500" dist="50800" dir="13500000">
                <a:srgbClr val="FFC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2.8</c:v>
                </c:pt>
                <c:pt idx="2">
                  <c:v>1.0900000000000001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A0-4E9D-84CF-D1090AA49C5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5.5</c:v>
                </c:pt>
                <c:pt idx="1">
                  <c:v>4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A0-4E9D-84CF-D1090AA49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14208"/>
        <c:axId val="137228288"/>
      </c:barChart>
      <c:catAx>
        <c:axId val="13721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</a:defRPr>
            </a:pPr>
            <a:endParaRPr lang="en-US"/>
          </a:p>
        </c:txPr>
        <c:crossAx val="137228288"/>
        <c:crosses val="autoZero"/>
        <c:auto val="1"/>
        <c:lblAlgn val="ctr"/>
        <c:lblOffset val="100"/>
        <c:tickLblSkip val="1"/>
        <c:noMultiLvlLbl val="0"/>
      </c:catAx>
      <c:valAx>
        <c:axId val="137228288"/>
        <c:scaling>
          <c:orientation val="minMax"/>
          <c:max val="1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aseline="0">
                    <a:latin typeface="Times New Roman" panose="02020603050405020304" pitchFamily="18" charset="0"/>
                  </a:defRPr>
                </a:pPr>
                <a:r>
                  <a:rPr lang="en-US" sz="1200" baseline="0" dirty="0">
                    <a:latin typeface="Times New Roman" panose="02020603050405020304" pitchFamily="18" charset="0"/>
                  </a:rPr>
                  <a:t>Rate</a:t>
                </a:r>
              </a:p>
            </c:rich>
          </c:tx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37214208"/>
        <c:crosses val="autoZero"/>
        <c:crossBetween val="between"/>
        <c:majorUnit val="5"/>
        <c:minorUnit val="1"/>
      </c:valAx>
    </c:plotArea>
    <c:legend>
      <c:legendPos val="b"/>
      <c:layout>
        <c:manualLayout>
          <c:xMode val="edge"/>
          <c:yMode val="edge"/>
          <c:x val="0.11853990789909111"/>
          <c:y val="0.69583499376998159"/>
          <c:w val="0.82480367806373234"/>
          <c:h val="0.10844391286532221"/>
        </c:manualLayout>
      </c:layout>
      <c:overlay val="0"/>
      <c:txPr>
        <a:bodyPr/>
        <a:lstStyle/>
        <a:p>
          <a:pPr>
            <a:defRPr sz="11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1-4C26-B45F-C81ED91736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F1-4C26-B45F-C81ED91736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F1-4C26-B45F-C81ED91736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F1-4C26-B45F-C81ED9173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6-4448-A33D-28B3D2DB3F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86-4448-A33D-28B3D2DB3F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86-4448-A33D-28B3D2DB3F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86-4448-A33D-28B3D2DB3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37245458963"/>
          <c:y val="0.12372548677165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57913809999743"/>
          <c:y val="0.24417423171550803"/>
          <c:w val="0.80707342162829443"/>
          <c:h val="0.39764019380814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F1-4E83-AF07-A22AC7821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F1-4E83-AF07-A22AC78216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7F1-4E83-AF07-A22AC7821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F1-4E83-AF07-A22AC78216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F1-4E83-AF07-A22AC7821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F1-4E83-AF07-A22AC78216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F1-4E83-AF07-A22AC7821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F1-4E83-AF07-A22AC7821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698116573631"/>
          <c:y val="0.77167626905649911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8187886129"/>
          <c:y val="5.4534425006144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29-46A5-9683-676C5C2FB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29-46A5-9683-676C5C2FB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29-46A5-9683-676C5C2FB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29-46A5-9683-676C5C2FB2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29-46A5-9683-676C5C2FB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29-46A5-9683-676C5C2FB2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729-46A5-9683-676C5C2FB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29-46A5-9683-676C5C2FB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F5-45CA-9035-2C44973C2E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F5-45CA-9035-2C44973C2E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F5-45CA-9035-2C44973C2E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F5-45CA-9035-2C44973C2E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2F5-45CA-9035-2C44973C2E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F5-45CA-9035-2C44973C2E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F5-45CA-9035-2C44973C2E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F5-45CA-9035-2C44973C2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AF2-4BBF-B4DD-228654D9C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F2-4BBF-B4DD-228654D9C4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F2-4BBF-B4DD-228654D9C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F2-4BBF-B4DD-228654D9C4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F2-4BBF-B4DD-228654D9C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F2-4BBF-B4DD-228654D9C4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F2-4BBF-B4DD-228654D9C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F2-4BBF-B4DD-228654D9C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11-4C63-A977-DC762DF0A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11-4C63-A977-DC762DF0A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011-4C63-A977-DC762DF0A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11-4C63-A977-DC762DF0A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011-4C63-A977-DC762DF0A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11-4C63-A977-DC762DF0A4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11-4C63-A977-DC762DF0A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11-4C63-A977-DC762DF0A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35-4207-8829-6814A8E57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35-4207-8829-6814A8E574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35-4207-8829-6814A8E57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35-4207-8829-6814A8E574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B35-4207-8829-6814A8E57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35-4207-8829-6814A8E574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35-4207-8829-6814A8E57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35-4207-8829-6814A8E57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B0F-48A2-9A89-53251BB10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F-48A2-9A89-53251BB105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0F-48A2-9A89-53251BB10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0F-48A2-9A89-53251BB105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0F-48A2-9A89-53251BB10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0F-48A2-9A89-53251BB105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0F-48A2-9A89-53251BB10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0F-48A2-9A89-53251BB10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97-40BF-A4BC-A147E9952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97-40BF-A4BC-A147E99529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B97-40BF-A4BC-A147E9952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97-40BF-A4BC-A147E99529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B97-40BF-A4BC-A147E9952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97-40BF-A4BC-A147E99529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97-40BF-A4BC-A147E9952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97-40BF-A4BC-A147E99529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5.32</c:v>
                </c:pt>
                <c:pt idx="1">
                  <c:v>5.91</c:v>
                </c:pt>
                <c:pt idx="2">
                  <c:v>0</c:v>
                </c:pt>
                <c:pt idx="3">
                  <c:v>18.670000000000002</c:v>
                </c:pt>
                <c:pt idx="4">
                  <c:v>0</c:v>
                </c:pt>
                <c:pt idx="5">
                  <c:v>0</c:v>
                </c:pt>
                <c:pt idx="7">
                  <c:v>7.9</c:v>
                </c:pt>
                <c:pt idx="8">
                  <c:v>8.4</c:v>
                </c:pt>
                <c:pt idx="9">
                  <c:v>9.8000000000000007</c:v>
                </c:pt>
                <c:pt idx="10">
                  <c:v>19.100000000000001</c:v>
                </c:pt>
                <c:pt idx="11">
                  <c:v>0</c:v>
                </c:pt>
                <c:pt idx="12">
                  <c:v>4.2</c:v>
                </c:pt>
                <c:pt idx="13">
                  <c:v>18</c:v>
                </c:pt>
                <c:pt idx="14">
                  <c:v>13.3</c:v>
                </c:pt>
                <c:pt idx="15">
                  <c:v>0</c:v>
                </c:pt>
                <c:pt idx="16">
                  <c:v>9.1999999999999993</c:v>
                </c:pt>
                <c:pt idx="17">
                  <c:v>4.8</c:v>
                </c:pt>
                <c:pt idx="18">
                  <c:v>12.9</c:v>
                </c:pt>
                <c:pt idx="19">
                  <c:v>0</c:v>
                </c:pt>
                <c:pt idx="21">
                  <c:v>0.7</c:v>
                </c:pt>
                <c:pt idx="22">
                  <c:v>3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53-4BCA-A00E-CDEA6067DF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53-4BCA-A00E-CDEA6067DF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53-4BCA-A00E-CDEA6067DF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53-4BCA-A00E-CDEA6067DF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53-4BCA-A00E-CDEA6067DF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53-4BCA-A00E-CDEA6067DFB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53-4BCA-A00E-CDEA6067DF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F53-4BCA-A00E-CDEA6067D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054-4C25-A8C3-739810F15D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4-4C25-A8C3-739810F15D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54-4C25-A8C3-739810F15D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54-4C25-A8C3-739810F15D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54-4C25-A8C3-739810F15D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54-4C25-A8C3-739810F15D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54-4C25-A8C3-739810F15D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54-4C25-A8C3-739810F15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85-4C96-9C7B-2ABDDAEF34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85-4C96-9C7B-2ABDDAEF3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85-4C96-9C7B-2ABDDAEF34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85-4C96-9C7B-2ABDDAEF3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485-4C96-9C7B-2ABDDAEF34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85-4C96-9C7B-2ABDDAEF34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85-4C96-9C7B-2ABDDAEF34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485-4C96-9C7B-2ABDDAEF34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633-4031-B889-1F8BF3A774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33-4031-B889-1F8BF3A774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3-4031-B889-1F8BF3A774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33-4031-B889-1F8BF3A774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3-4031-B889-1F8BF3A774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3-4031-B889-1F8BF3A774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33-4031-B889-1F8BF3A774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33-4031-B889-1F8BF3A77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F6-4795-8728-C3EBEA0A9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F6-4795-8728-C3EBEA0A9E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F6-4795-8728-C3EBEA0A9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F6-4795-8728-C3EBEA0A9E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6F6-4795-8728-C3EBEA0A9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F6-4795-8728-C3EBEA0A9E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F6-4795-8728-C3EBEA0A9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F6-4795-8728-C3EBEA0A9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5A-47C3-8B80-62C0F4679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5A-47C3-8B80-62C0F46795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D5A-47C3-8B80-62C0F4679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5A-47C3-8B80-62C0F46795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D5A-47C3-8B80-62C0F4679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5A-47C3-8B80-62C0F46795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5A-47C3-8B80-62C0F4679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D5A-47C3-8B80-62C0F46795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84709189142"/>
          <c:y val="2.675882897117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511-4677-830D-E9F790D68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11-4677-830D-E9F790D68B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11-4677-830D-E9F790D68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11-4677-830D-E9F790D68B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11-4677-830D-E9F790D68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11-4677-830D-E9F790D68B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511-4677-830D-E9F790D68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11-4677-830D-E9F790D68B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A3-46FA-B22A-4EC670918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A3-46FA-B22A-4EC670918C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A3-46FA-B22A-4EC670918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A3-46FA-B22A-4EC670918C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A3-46FA-B22A-4EC670918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A3-46FA-B22A-4EC670918C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9A3-46FA-B22A-4EC670918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A3-46FA-B22A-4EC670918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76-45AE-9566-3526C02AA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6-45AE-9566-3526C02AAD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76-45AE-9566-3526C02AA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76-45AE-9566-3526C02AA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76-45AE-9566-3526C02AA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76-45AE-9566-3526C02AA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576-45AE-9566-3526C02AA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76-45AE-9566-3526C02AA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37245458963"/>
          <c:y val="0.12372548677165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57913809999743"/>
          <c:y val="0.24417423171550803"/>
          <c:w val="0.80707342162829443"/>
          <c:h val="0.39764019380814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ED-4168-A3F5-07B8E7265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D-4168-A3F5-07B8E7265E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CED-4168-A3F5-07B8E7265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ED-4168-A3F5-07B8E7265E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ED-4168-A3F5-07B8E7265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ED-4168-A3F5-07B8E7265E0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ED-4168-A3F5-07B8E7265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ED-4168-A3F5-07B8E7265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698116573631"/>
          <c:y val="0.77167626905649911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LWC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1.8</c:v>
                </c:pt>
                <c:pt idx="1">
                  <c:v>2</c:v>
                </c:pt>
                <c:pt idx="2">
                  <c:v>0</c:v>
                </c:pt>
                <c:pt idx="3">
                  <c:v>6.2</c:v>
                </c:pt>
                <c:pt idx="4">
                  <c:v>0</c:v>
                </c:pt>
                <c:pt idx="5">
                  <c:v>0</c:v>
                </c:pt>
                <c:pt idx="7">
                  <c:v>6.1</c:v>
                </c:pt>
                <c:pt idx="8">
                  <c:v>6.7</c:v>
                </c:pt>
                <c:pt idx="9">
                  <c:v>4.9000000000000004</c:v>
                </c:pt>
                <c:pt idx="10">
                  <c:v>19.100000000000001</c:v>
                </c:pt>
                <c:pt idx="11">
                  <c:v>0</c:v>
                </c:pt>
                <c:pt idx="12">
                  <c:v>2.1</c:v>
                </c:pt>
                <c:pt idx="13">
                  <c:v>9</c:v>
                </c:pt>
                <c:pt idx="14">
                  <c:v>13.3</c:v>
                </c:pt>
                <c:pt idx="15">
                  <c:v>0</c:v>
                </c:pt>
                <c:pt idx="16">
                  <c:v>9.1999999999999993</c:v>
                </c:pt>
                <c:pt idx="17">
                  <c:v>2.4</c:v>
                </c:pt>
                <c:pt idx="18">
                  <c:v>6.5</c:v>
                </c:pt>
                <c:pt idx="19">
                  <c:v>0</c:v>
                </c:pt>
                <c:pt idx="21">
                  <c:v>0.7</c:v>
                </c:pt>
                <c:pt idx="22">
                  <c:v>3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8187886129"/>
          <c:y val="5.4534425006144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5F-4891-BA3F-6F33B35D6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5F-4891-BA3F-6F33B35D6C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5F-4891-BA3F-6F33B35D6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5F-4891-BA3F-6F33B35D6C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5F-4891-BA3F-6F33B35D6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5F-4891-BA3F-6F33B35D6C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F5F-4891-BA3F-6F33B35D6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F5F-4891-BA3F-6F33B35D6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84709189142"/>
          <c:y val="2.675882897117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80A-417C-BF54-390B6B014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0A-417C-BF54-390B6B0149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0A-417C-BF54-390B6B014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0A-417C-BF54-390B6B0149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0A-417C-BF54-390B6B014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0A-417C-BF54-390B6B0149F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80A-417C-BF54-390B6B014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0A-417C-BF54-390B6B0149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8C-49DD-9443-FF5CF12FE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8C-49DD-9443-FF5CF12FEF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8C-49DD-9443-FF5CF12FE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8C-49DD-9443-FF5CF12FEF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8C-49DD-9443-FF5CF12FE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8C-49DD-9443-FF5CF12FEF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58C-49DD-9443-FF5CF12FE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58C-49DD-9443-FF5CF12FE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E6-4F18-A03D-B2E583C59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E6-4F18-A03D-B2E583C592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E6-4F18-A03D-B2E583C59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E6-4F18-A03D-B2E583C592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E6-4F18-A03D-B2E583C59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E6-4F18-A03D-B2E583C592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BE6-4F18-A03D-B2E583C59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E6-4F18-A03D-B2E583C59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37245458963"/>
          <c:y val="0.12372548677165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57913809999743"/>
          <c:y val="0.24417423171550803"/>
          <c:w val="0.80707342162829443"/>
          <c:h val="0.39764019380814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75-4A5E-BE4D-AE79D68DB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75-4A5E-BE4D-AE79D68DB9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675-4A5E-BE4D-AE79D68DB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75-4A5E-BE4D-AE79D68DB9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75-4A5E-BE4D-AE79D68DB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75-4A5E-BE4D-AE79D68DB9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75-4A5E-BE4D-AE79D68DB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75-4A5E-BE4D-AE79D68DB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698116573631"/>
          <c:y val="0.77167626905649911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8187886129"/>
          <c:y val="5.4534425006144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FC-402C-B4FB-1E017EBAC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FC-402C-B4FB-1E017EBACB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FC-402C-B4FB-1E017EBAC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FC-402C-B4FB-1E017EBACB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FC-402C-B4FB-1E017EBAC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FC-402C-B4FB-1E017EBACB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FFC-402C-B4FB-1E017EBAC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FC-402C-B4FB-1E017EBAC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84709189142"/>
          <c:y val="2.675882897117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E53-4455-8F47-DC0CF42DC3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3-4455-8F47-DC0CF42DC3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53-4455-8F47-DC0CF42DC3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53-4455-8F47-DC0CF42DC3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53-4455-8F47-DC0CF42DC3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53-4455-8F47-DC0CF42DC3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53-4455-8F47-DC0CF42DC3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53-4455-8F47-DC0CF42DC3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45-46BC-B8B0-EE87702D0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45-46BC-B8B0-EE87702D01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45-46BC-B8B0-EE87702D0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45-46BC-B8B0-EE87702D0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45-46BC-B8B0-EE87702D0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45-46BC-B8B0-EE87702D01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C45-46BC-B8B0-EE87702D0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45-46BC-B8B0-EE87702D0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37245458963"/>
          <c:y val="0.12372548677165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57913809999743"/>
          <c:y val="0.24417423171550803"/>
          <c:w val="0.80707342162829443"/>
          <c:h val="0.39764019380814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76-41B9-A55E-37B0CC3B5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576-41B9-A55E-37B0CC3B5E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576-41B9-A55E-37B0CC3B5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8576-41B9-A55E-37B0CC3B5E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76-41B9-A55E-37B0CC3B5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8576-41B9-A55E-37B0CC3B5E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76-41B9-A55E-37B0CC3B5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8576-41B9-A55E-37B0CC3B5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698116573631"/>
          <c:y val="0.77167626905649911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A2-471A-BEE1-07A679750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A2-471A-BEE1-07A6797504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A2-471A-BEE1-07A679750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A2-471A-BEE1-07A6797504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A2-471A-BEE1-07A679750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A2-471A-BEE1-07A67975040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5A2-471A-BEE1-07A679750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A2-471A-BEE1-07A679750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Days Away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104.6</c:v>
                </c:pt>
                <c:pt idx="1">
                  <c:v>116.3</c:v>
                </c:pt>
                <c:pt idx="2">
                  <c:v>0</c:v>
                </c:pt>
                <c:pt idx="3">
                  <c:v>367.2</c:v>
                </c:pt>
                <c:pt idx="4">
                  <c:v>0</c:v>
                </c:pt>
                <c:pt idx="5">
                  <c:v>0</c:v>
                </c:pt>
                <c:pt idx="7">
                  <c:v>59.5</c:v>
                </c:pt>
                <c:pt idx="8">
                  <c:v>69.099999999999994</c:v>
                </c:pt>
                <c:pt idx="9">
                  <c:v>4.9000000000000004</c:v>
                </c:pt>
                <c:pt idx="10">
                  <c:v>95.3</c:v>
                </c:pt>
                <c:pt idx="11">
                  <c:v>0</c:v>
                </c:pt>
                <c:pt idx="12">
                  <c:v>98.1</c:v>
                </c:pt>
                <c:pt idx="13">
                  <c:v>9</c:v>
                </c:pt>
                <c:pt idx="14">
                  <c:v>127</c:v>
                </c:pt>
                <c:pt idx="15">
                  <c:v>0</c:v>
                </c:pt>
                <c:pt idx="16">
                  <c:v>113.4</c:v>
                </c:pt>
                <c:pt idx="17">
                  <c:v>4.8</c:v>
                </c:pt>
                <c:pt idx="18">
                  <c:v>12.9</c:v>
                </c:pt>
                <c:pt idx="19">
                  <c:v>0</c:v>
                </c:pt>
                <c:pt idx="21">
                  <c:v>18.5</c:v>
                </c:pt>
                <c:pt idx="22">
                  <c:v>75.099999999999994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8-4414-BBB3-64565E675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37245458963"/>
          <c:y val="0.12372548677165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57913809999743"/>
          <c:y val="0.24417423171550803"/>
          <c:w val="0.80707342162829443"/>
          <c:h val="0.39764019380814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57-4CF6-90D0-350F0ACE6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57-4CF6-90D0-350F0ACE6C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257-4CF6-90D0-350F0ACE6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57-4CF6-90D0-350F0ACE6C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57-4CF6-90D0-350F0ACE6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57-4CF6-90D0-350F0ACE6C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57-4CF6-90D0-350F0ACE6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257-4CF6-90D0-350F0ACE6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698116573631"/>
          <c:y val="0.77167626905649911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8187886129"/>
          <c:y val="5.4534425006144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86-4A78-AD31-7C55C2066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86-4A78-AD31-7C55C2066D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86-4A78-AD31-7C55C2066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86-4A78-AD31-7C55C2066D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86-4A78-AD31-7C55C2066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86-4A78-AD31-7C55C2066D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486-4A78-AD31-7C55C2066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86-4A78-AD31-7C55C2066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84709189142"/>
          <c:y val="2.675882897117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9E8-48D4-B77F-2A79BA9B1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E8-48D4-B77F-2A79BA9B15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E8-48D4-B77F-2A79BA9B1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E8-48D4-B77F-2A79BA9B15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E8-48D4-B77F-2A79BA9B1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E8-48D4-B77F-2A79BA9B15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9E8-48D4-B77F-2A79BA9B1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E8-48D4-B77F-2A79BA9B15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9C-44E7-B6E8-FFBC91396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C-44E7-B6E8-FFBC91396C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9C-44E7-B6E8-FFBC91396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C-44E7-B6E8-FFBC91396C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9C-44E7-B6E8-FFBC91396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9C-44E7-B6E8-FFBC91396C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D9C-44E7-B6E8-FFBC91396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9C-44E7-B6E8-FFBC91396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43-41BC-B97E-81764B14C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3-41BC-B97E-81764B14C8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43-41BC-B97E-81764B14C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43-41BC-B97E-81764B14C8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43-41BC-B97E-81764B14C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43-41BC-B97E-81764B14C8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343-41BC-B97E-81764B14C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343-41BC-B97E-81764B14C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37245458963"/>
          <c:y val="0.12372548677165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57913809999743"/>
          <c:y val="0.24417423171550803"/>
          <c:w val="0.80707342162829443"/>
          <c:h val="0.39764019380814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62-4D4E-9FAE-7C83DC01A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2-4D4E-9FAE-7C83DC01A1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062-4D4E-9FAE-7C83DC01A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62-4D4E-9FAE-7C83DC01A1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62-4D4E-9FAE-7C83DC01A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62-4D4E-9FAE-7C83DC01A1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62-4D4E-9FAE-7C83DC01A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62-4D4E-9FAE-7C83DC01A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698116573631"/>
          <c:y val="0.77167626905649911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8187886129"/>
          <c:y val="5.4534425006144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60-42E8-AECB-BBC548A78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60-42E8-AECB-BBC548A78A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60-42E8-AECB-BBC548A78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60-42E8-AECB-BBC548A78A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60-42E8-AECB-BBC548A78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60-42E8-AECB-BBC548A78A7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660-42E8-AECB-BBC548A78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60-42E8-AECB-BBC548A78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F3-4798-AC2E-BCDB742AA7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3-4798-AC2E-BCDB742AA7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8F3-4798-AC2E-BCDB742AA7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F3-4798-AC2E-BCDB742AA7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8F3-4798-AC2E-BCDB742AA7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F3-4798-AC2E-BCDB742AA7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F3-4798-AC2E-BCDB742AA7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F3-4798-AC2E-BCDB742AA7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7BE-483D-BB2D-D6852CE65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BE-483D-BB2D-D6852CE657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BE-483D-BB2D-D6852CE65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BE-483D-BB2D-D6852CE657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BE-483D-BB2D-D6852CE65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BE-483D-BB2D-D6852CE657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BE-483D-BB2D-D6852CE65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BE-483D-BB2D-D6852CE65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9-495F-83DE-766105E21C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29-495F-83DE-766105E21C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29-495F-83DE-766105E21C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29-495F-83DE-766105E21C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529-495F-83DE-766105E21C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29-495F-83DE-766105E21C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29-495F-83DE-766105E21C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29-495F-83DE-766105E21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Completed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54</c:v>
                </c:pt>
                <c:pt idx="1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0</c:v>
                </c:pt>
                <c:pt idx="8">
                  <c:v>67</c:v>
                </c:pt>
                <c:pt idx="9">
                  <c:v>50</c:v>
                </c:pt>
                <c:pt idx="10">
                  <c:v>100</c:v>
                </c:pt>
                <c:pt idx="11">
                  <c:v>58</c:v>
                </c:pt>
                <c:pt idx="12">
                  <c:v>63</c:v>
                </c:pt>
                <c:pt idx="13">
                  <c:v>50</c:v>
                </c:pt>
                <c:pt idx="15">
                  <c:v>83</c:v>
                </c:pt>
                <c:pt idx="19">
                  <c:v>83</c:v>
                </c:pt>
                <c:pt idx="2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Completed On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Sheet1!$C$2:$C$22</c:f>
              <c:numCache>
                <c:formatCode>0.0</c:formatCode>
                <c:ptCount val="21"/>
                <c:pt idx="0">
                  <c:v>54</c:v>
                </c:pt>
                <c:pt idx="1">
                  <c:v>54</c:v>
                </c:pt>
                <c:pt idx="5">
                  <c:v>18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23</c:v>
                </c:pt>
                <c:pt idx="12">
                  <c:v>11</c:v>
                </c:pt>
                <c:pt idx="13">
                  <c:v>42</c:v>
                </c:pt>
                <c:pt idx="15">
                  <c:v>42</c:v>
                </c:pt>
                <c:pt idx="19">
                  <c:v>33</c:v>
                </c:pt>
                <c:pt idx="2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7-4716-AE2A-27E0ED04F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42E-456A-8220-1F86B03FD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2E-456A-8220-1F86B03FDB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2E-456A-8220-1F86B03FD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2E-456A-8220-1F86B03FDB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2E-456A-8220-1F86B03FD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2E-456A-8220-1F86B03FDB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2E-456A-8220-1F86B03FD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2E-456A-8220-1F86B03FD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1E-4DEA-A76E-70645BDF6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DEA-A76E-70645BDF66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1E-4DEA-A76E-70645BDF6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DEA-A76E-70645BDF66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81E-4DEA-A76E-70645BDF6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1E-4DEA-A76E-70645BDF66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1E-4DEA-A76E-70645BDF6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1E-4DEA-A76E-70645BDF6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CD-4E05-9F5D-B873F0F65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D-4E05-9F5D-B873F0F65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DCD-4E05-9F5D-B873F0F65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D-4E05-9F5D-B873F0F65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DCD-4E05-9F5D-B873F0F65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CD-4E05-9F5D-B873F0F65A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CD-4E05-9F5D-B873F0F65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CD-4E05-9F5D-B873F0F65A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7A-47B9-9313-21460D94E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7A-47B9-9313-21460D94E8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7A-47B9-9313-21460D94E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7A-47B9-9313-21460D94E8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A7A-47B9-9313-21460D94E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7A-47B9-9313-21460D94E8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7A-47B9-9313-21460D94E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7A-47B9-9313-21460D94E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D56-4DEC-9622-5F5B67824C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6-4DEC-9622-5F5B67824C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56-4DEC-9622-5F5B67824C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6-4DEC-9622-5F5B67824C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56-4DEC-9622-5F5B67824C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6-4DEC-9622-5F5B67824C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56-4DEC-9622-5F5B67824C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6-4DEC-9622-5F5B67824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EA-46D7-A09D-0F8EFBE60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EA-46D7-A09D-0F8EFBE602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8EA-46D7-A09D-0F8EFBE60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EA-46D7-A09D-0F8EFBE602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8EA-46D7-A09D-0F8EFBE60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EA-46D7-A09D-0F8EFBE602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EA-46D7-A09D-0F8EFBE60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EA-46D7-A09D-0F8EFBE602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F7-466D-819B-20B0E84355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F7-466D-819B-20B0E84355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FF7-466D-819B-20B0E84355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F7-466D-819B-20B0E84355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FF7-466D-819B-20B0E84355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F7-466D-819B-20B0E84355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F7-466D-819B-20B0E84355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FF7-466D-819B-20B0E84355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01C-439A-BA7B-9680A33BB2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C-439A-BA7B-9680A33BB2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1C-439A-BA7B-9680A33BB2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1C-439A-BA7B-9680A33BB2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1C-439A-BA7B-9680A33BB2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1C-439A-BA7B-9680A33BB2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1C-439A-BA7B-9680A33BB2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1C-439A-BA7B-9680A33BB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E4-407C-B4EE-503876DE5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4-407C-B4EE-503876DE58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E4-407C-B4EE-503876DE5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E4-407C-B4EE-503876DE58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5E4-407C-B4EE-503876DE5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E4-407C-B4EE-503876DE58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E4-407C-B4EE-503876DE5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E4-407C-B4EE-503876DE5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DB-476D-A46B-0607D9802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DB-476D-A46B-0607D98029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DB-476D-A46B-0607D9802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DB-476D-A46B-0607D98029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9DB-476D-A46B-0607D9802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DB-476D-A46B-0607D98029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DB-476D-A46B-0607D9802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DB-476D-A46B-0607D9802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Open Overdue Hazards as of 04/30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Sheet1!$B$2:$B$22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  <c:majorUnit val="2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D0F-423D-B8D3-BDE54D49E6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0F-423D-B8D3-BDE54D49E6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0F-423D-B8D3-BDE54D49E6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0F-423D-B8D3-BDE54D49E6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0F-423D-B8D3-BDE54D49E6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0F-423D-B8D3-BDE54D49E6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0F-423D-B8D3-BDE54D49E6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0F-423D-B8D3-BDE54D49E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54-4510-B92D-DEDDCF2552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54-4510-B92D-DEDDCF2552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C54-4510-B92D-DEDDCF2552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54-4510-B92D-DEDDCF2552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C54-4510-B92D-DEDDCF2552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54-4510-B92D-DEDDCF2552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54-4510-B92D-DEDDCF2552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54-4510-B92D-DEDDCF2552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84-46A0-ADA6-B805AFD7C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84-46A0-ADA6-B805AFD7CC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84-46A0-ADA6-B805AFD7C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84-46A0-ADA6-B805AFD7CC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484-46A0-ADA6-B805AFD7C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84-46A0-ADA6-B805AFD7CC0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84-46A0-ADA6-B805AFD7C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84-46A0-ADA6-B805AFD7C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56B-4273-B046-5839E0757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B-4273-B046-5839E0757F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6B-4273-B046-5839E0757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6B-4273-B046-5839E0757F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6B-4273-B046-5839E0757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6B-4273-B046-5839E0757F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6B-4273-B046-5839E0757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6B-4273-B046-5839E0757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A3-4568-AE75-42A84919A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A3-4568-AE75-42A84919A3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0A3-4568-AE75-42A84919A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A3-4568-AE75-42A84919A3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0A3-4568-AE75-42A84919A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A3-4568-AE75-42A84919A3C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A3-4568-AE75-42A84919A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A3-4568-AE75-42A84919A3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73-4F18-A2E4-53932FB4D3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73-4F18-A2E4-53932FB4D3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B73-4F18-A2E4-53932FB4D3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73-4F18-A2E4-53932FB4D3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B73-4F18-A2E4-53932FB4D3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73-4F18-A2E4-53932FB4D3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73-4F18-A2E4-53932FB4D3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73-4F18-A2E4-53932FB4D3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1C-43E7-9364-8F77D5D4CC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1C-43E7-9364-8F77D5D4CC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1C-43E7-9364-8F77D5D4CC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1C-43E7-9364-8F77D5D4CC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B1C-43E7-9364-8F77D5D4CC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1C-43E7-9364-8F77D5D4CC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1C-43E7-9364-8F77D5D4CC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1C-43E7-9364-8F77D5D4C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285-422D-8D86-178493D7C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85-422D-8D86-178493D7C5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85-422D-8D86-178493D7C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85-422D-8D86-178493D7C5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85-422D-8D86-178493D7C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85-422D-8D86-178493D7C5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85-422D-8D86-178493D7C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285-422D-8D86-178493D7C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6D-4D12-B408-8A29566DF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6D-4D12-B408-8A29566DFA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6D-4D12-B408-8A29566DF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6D-4D12-B408-8A29566DFA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C6D-4D12-B408-8A29566DF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6D-4D12-B408-8A29566DFA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6D-4D12-B408-8A29566DF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6D-4D12-B408-8A29566DF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BB9-4738-AF36-F5EAE1B5E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9-4738-AF36-F5EAE1B5E8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9-4738-AF36-F5EAE1B5E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B9-4738-AF36-F5EAE1B5E8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B9-4738-AF36-F5EAE1B5E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B9-4738-AF36-F5EAE1B5E8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B9-4738-AF36-F5EAE1B5E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B9-4738-AF36-F5EAE1B5E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5470010693108E-2"/>
          <c:y val="0.12660012732934464"/>
          <c:w val="0.93247922134733163"/>
          <c:h val="0.738445698095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1.88</c:v>
                </c:pt>
                <c:pt idx="1">
                  <c:v>2.82</c:v>
                </c:pt>
                <c:pt idx="2">
                  <c:v>1.48</c:v>
                </c:pt>
                <c:pt idx="3">
                  <c:v>1.92</c:v>
                </c:pt>
                <c:pt idx="4">
                  <c:v>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2-4508-8D2C-B83EE7FA16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2.0299999999999998</c:v>
                </c:pt>
                <c:pt idx="1">
                  <c:v>2.2999999999999998</c:v>
                </c:pt>
                <c:pt idx="2">
                  <c:v>2.61</c:v>
                </c:pt>
                <c:pt idx="3">
                  <c:v>1.37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2-4508-8D2C-B83EE7FA16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2.37</c:v>
                </c:pt>
                <c:pt idx="1">
                  <c:v>3.43</c:v>
                </c:pt>
                <c:pt idx="2">
                  <c:v>3.48</c:v>
                </c:pt>
                <c:pt idx="3">
                  <c:v>1.58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2-4508-8D2C-B83EE7FA16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0.66</c:v>
                </c:pt>
                <c:pt idx="1">
                  <c:v>0.86</c:v>
                </c:pt>
                <c:pt idx="2">
                  <c:v>0.7</c:v>
                </c:pt>
                <c:pt idx="3">
                  <c:v>0.74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32-4508-8D2C-B83EE7FA1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6224096"/>
        <c:axId val="711896992"/>
      </c:barChart>
      <c:catAx>
        <c:axId val="7962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896992"/>
        <c:crosses val="autoZero"/>
        <c:auto val="1"/>
        <c:lblAlgn val="ctr"/>
        <c:lblOffset val="100"/>
        <c:noMultiLvlLbl val="0"/>
      </c:catAx>
      <c:valAx>
        <c:axId val="7118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2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D7-461B-BCD4-26D79AEFE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7-461B-BCD4-26D79AEFEA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7D7-461B-BCD4-26D79AEFE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D7-461B-BCD4-26D79AEFEA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7D7-461B-BCD4-26D79AEFE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D7-461B-BCD4-26D79AEFEA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D7-461B-BCD4-26D79AEFE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D7-461B-BCD4-26D79AEFEA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A6-46E6-BBAE-D7B4E42547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A6-46E6-BBAE-D7B4E42547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3A6-46E6-BBAE-D7B4E42547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A6-46E6-BBAE-D7B4E42547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3A6-46E6-BBAE-D7B4E42547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A6-46E6-BBAE-D7B4E42547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A6-46E6-BBAE-D7B4E42547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3A6-46E6-BBAE-D7B4E42547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13-4A01-B134-3D912E438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3-4A01-B134-3D912E4381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13-4A01-B134-3D912E438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13-4A01-B134-3D912E4381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213-4A01-B134-3D912E438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13-4A01-B134-3D912E4381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13-4A01-B134-3D912E438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13-4A01-B134-3D912E438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EAF-46DD-8C54-99E2D3123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AF-46DD-8C54-99E2D31238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AF-46DD-8C54-99E2D3123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AF-46DD-8C54-99E2D31238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AF-46DD-8C54-99E2D3123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AF-46DD-8C54-99E2D312387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AF-46DD-8C54-99E2D3123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AF-46DD-8C54-99E2D3123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5470010693108E-2"/>
          <c:y val="0.12660012732934464"/>
          <c:w val="0.93247922134733163"/>
          <c:h val="0.738445698095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0.06</c:v>
                </c:pt>
                <c:pt idx="1">
                  <c:v>0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A-4AEE-8BA0-26820F3633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0.03</c:v>
                </c:pt>
                <c:pt idx="1">
                  <c:v>0</c:v>
                </c:pt>
                <c:pt idx="2">
                  <c:v>0</c:v>
                </c:pt>
                <c:pt idx="3">
                  <c:v>0.08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A-4AEE-8BA0-26820F3633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0.03</c:v>
                </c:pt>
                <c:pt idx="1">
                  <c:v>0</c:v>
                </c:pt>
                <c:pt idx="2">
                  <c:v>0</c:v>
                </c:pt>
                <c:pt idx="3">
                  <c:v>7.0000000000000007E-2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6A-4AEE-8BA0-26820F3633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0.05</c:v>
                </c:pt>
                <c:pt idx="1">
                  <c:v>0</c:v>
                </c:pt>
                <c:pt idx="2">
                  <c:v>0.23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6A-4AEE-8BA0-26820F363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6224096"/>
        <c:axId val="711896992"/>
      </c:barChart>
      <c:catAx>
        <c:axId val="7962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896992"/>
        <c:crosses val="autoZero"/>
        <c:auto val="1"/>
        <c:lblAlgn val="ctr"/>
        <c:lblOffset val="100"/>
        <c:noMultiLvlLbl val="0"/>
      </c:catAx>
      <c:valAx>
        <c:axId val="7118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2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84709189142"/>
          <c:y val="2.675882897117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5FC-4C95-B006-24B9BA01CD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FC-4C95-B006-24B9BA01CD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FC-4C95-B006-24B9BA01CD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FC-4C95-B006-24B9BA01CD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FC-4C95-B006-24B9BA01CD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FC-4C95-B006-24B9BA01CD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5FC-4C95-B006-24B9BA01CD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5FC-4C95-B006-24B9BA01CD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0.16499</cdr:x>
      <cdr:y>0.77978</cdr:y>
    </cdr:from>
    <cdr:to>
      <cdr:x>0.93254</cdr:x>
      <cdr:y>0.98631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6473" y="4324448"/>
          <a:ext cx="3333018" cy="1145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100" b="1" i="1" dirty="0"/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RII = Recordable Injury/Illness</a:t>
          </a:r>
        </a:p>
        <a:p xmlns:a="http://schemas.openxmlformats.org/drawingml/2006/main">
          <a:pPr algn="ctr"/>
          <a:endParaRPr lang="en-US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LWC = Lost Workday Case</a:t>
          </a:r>
        </a:p>
        <a:p xmlns:a="http://schemas.openxmlformats.org/drawingml/2006/main">
          <a:pPr algn="ctr"/>
          <a:endParaRPr lang="en-US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Days Away  (Rate in 100’s of Days)</a:t>
          </a:r>
        </a:p>
        <a:p xmlns:a="http://schemas.openxmlformats.org/drawingml/2006/main">
          <a:pPr algn="ctr"/>
          <a:r>
            <a:rPr lang="en-US" sz="1000" b="1" i="1" dirty="0"/>
            <a:t> </a:t>
          </a:r>
        </a:p>
      </cdr:txBody>
    </cdr:sp>
  </cdr:relSizeAnchor>
  <cdr:relSizeAnchor xmlns:cdr="http://schemas.openxmlformats.org/drawingml/2006/chartDrawing">
    <cdr:from>
      <cdr:x>0.49198</cdr:x>
      <cdr:y>0.51595</cdr:y>
    </cdr:from>
    <cdr:to>
      <cdr:x>0.64536</cdr:x>
      <cdr:y>0.51595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EF2AC029-A428-4D35-B7FA-E930EAD7BF97}"/>
            </a:ext>
          </a:extLst>
        </cdr:cNvPr>
        <cdr:cNvCxnSpPr/>
      </cdr:nvCxnSpPr>
      <cdr:spPr>
        <a:xfrm xmlns:a="http://schemas.openxmlformats.org/drawingml/2006/main">
          <a:off x="2136371" y="2861302"/>
          <a:ext cx="666039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0.75633</cdr:x>
      <cdr:y>0.59726</cdr:y>
    </cdr:from>
    <cdr:to>
      <cdr:x>0.90971</cdr:x>
      <cdr:y>0.59726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BDBCF4BA-E73F-4A1A-A75A-11404C9F795D}"/>
            </a:ext>
          </a:extLst>
        </cdr:cNvPr>
        <cdr:cNvCxnSpPr/>
      </cdr:nvCxnSpPr>
      <cdr:spPr>
        <a:xfrm xmlns:a="http://schemas.openxmlformats.org/drawingml/2006/main">
          <a:off x="3284287" y="3312239"/>
          <a:ext cx="666039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0.2254</cdr:x>
      <cdr:y>0.37506</cdr:y>
    </cdr:from>
    <cdr:to>
      <cdr:x>0.37288</cdr:x>
      <cdr:y>0.37506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251006ED-8AC8-4457-9E5A-CCDE4C55D176}"/>
            </a:ext>
          </a:extLst>
        </cdr:cNvPr>
        <cdr:cNvCxnSpPr/>
      </cdr:nvCxnSpPr>
      <cdr:spPr>
        <a:xfrm xmlns:a="http://schemas.openxmlformats.org/drawingml/2006/main">
          <a:off x="978798" y="2080005"/>
          <a:ext cx="640418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50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r">
              <a:defRPr sz="1200"/>
            </a:lvl1pPr>
          </a:lstStyle>
          <a:p>
            <a:fld id="{A1C91EBA-5964-3842-8E89-29A91B03740B}" type="datetimeFigureOut">
              <a:rPr lang="en-US" smtClean="0"/>
              <a:pPr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50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r">
              <a:defRPr sz="1200"/>
            </a:lvl1pPr>
          </a:lstStyle>
          <a:p>
            <a:fld id="{24DE5E74-F79D-9A42-A4D1-17B87B7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83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50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r">
              <a:defRPr sz="1200"/>
            </a:lvl1pPr>
          </a:lstStyle>
          <a:p>
            <a:fld id="{7ED8DA78-53B6-504D-B31A-774152EDD7ED}" type="datetimeFigureOut">
              <a:rPr lang="en-US" smtClean="0"/>
              <a:pPr/>
              <a:t>5/14/2025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5" tIns="46515" rIns="93035" bIns="465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035" tIns="46515" rIns="93035" bIns="465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50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r">
              <a:defRPr sz="1200"/>
            </a:lvl1pPr>
          </a:lstStyle>
          <a:p>
            <a:fld id="{FDEA44A5-1D78-1D4B-8547-90EA93025C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92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 userDrawn="1"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48"/>
          <p:cNvSpPr>
            <a:spLocks noGrp="1"/>
          </p:cNvSpPr>
          <p:nvPr>
            <p:ph type="pic" sz="quarter" idx="11"/>
          </p:nvPr>
        </p:nvSpPr>
        <p:spPr>
          <a:xfrm>
            <a:off x="227013" y="3646124"/>
            <a:ext cx="8916987" cy="2756264"/>
          </a:xfrm>
        </p:spPr>
        <p:txBody>
          <a:bodyPr lIns="0" tIns="0" rIns="0" bIns="0" rtlCol="0" anchor="ctr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241228" y="1570806"/>
            <a:ext cx="7772400" cy="559213"/>
          </a:xfrm>
        </p:spPr>
        <p:txBody>
          <a:bodyPr>
            <a:normAutofit/>
          </a:bodyPr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241228" y="2144358"/>
            <a:ext cx="6400800" cy="49126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241228" y="2770188"/>
            <a:ext cx="3559175" cy="384492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40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56773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6B21BD05-848B-4F73-A00C-F3283F463BE3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6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30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3433"/>
            <a:fld id="{4497B8FF-08C2-48CF-A0B2-3C4B819A2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3433"/>
              <a:t>5/14/2025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3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3433"/>
            <a:fld id="{B4CF685C-6A2C-4691-BE9D-2499DFA53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3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4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24BB-3A87-408B-BE43-31D7B4C6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36E73-5BF2-45F7-9B2F-190B51B8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0E4F8-436C-45B2-A0EE-0E1925861CD1}" type="datetime1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03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E755B-D057-4C5C-9EFB-A2804757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1C5C2-1B02-4FCC-A4B7-BCA8B9B8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CE1A6-5C48-45A8-A880-8AF1E5280A24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03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6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6629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94144"/>
            <a:ext cx="2667000" cy="211456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08285"/>
                </a:solidFill>
                <a:latin typeface="Arial Narrow"/>
                <a:cs typeface="Arial Narrow"/>
              </a:defRPr>
            </a:lvl1pPr>
          </a:lstStyle>
          <a:p>
            <a:pPr algn="l"/>
            <a:fld id="{24B817B0-6941-4F40-9F43-75E4FE7E8BA8}" type="slidenum">
              <a:rPr lang="en-US" smtClean="0"/>
              <a:pPr algn="l"/>
              <a:t>‹#›</a:t>
            </a:fld>
            <a:r>
              <a:rPr lang="en-US" dirty="0"/>
              <a:t>  |  Praxair Business Confidential  |  </a:t>
            </a:r>
            <a:fld id="{24E8FF83-2CF1-234E-8040-D9A0962B0A38}" type="datetime1">
              <a:rPr lang="en-US" smtClean="0"/>
              <a:pPr algn="l"/>
              <a:t>5/14/2025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" y="5791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i="0" dirty="0">
              <a:latin typeface="Helvetica"/>
              <a:cs typeface="Helvetica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81000" y="5791200"/>
            <a:ext cx="8543925" cy="4000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83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24BB-3A87-408B-BE43-31D7B4C6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36E73-5BF2-45F7-9B2F-190B51B8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0E4F8-436C-45B2-A0EE-0E1925861CD1}" type="datetime1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E755B-D057-4C5C-9EFB-A2804757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1C5C2-1B02-4FCC-A4B7-BCA8B9B8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CE1A6-5C48-45A8-A880-8AF1E5280A24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20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CF61E123-8F49-4541-B15D-0CAC44156433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684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0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P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7B154CAB-996C-4D5E-8C17-ECB4AB333D20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76054" y="1565274"/>
            <a:ext cx="4020532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9"/>
          <p:cNvSpPr>
            <a:spLocks noGrp="1"/>
          </p:cNvSpPr>
          <p:nvPr>
            <p:ph sz="quarter" idx="12"/>
          </p:nvPr>
        </p:nvSpPr>
        <p:spPr>
          <a:xfrm>
            <a:off x="4648986" y="1565274"/>
            <a:ext cx="4020532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252758BC-3811-4837-9CCB-52119474965D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38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0" name="Straight Connector 7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6CF08E1F-BAD5-4D1E-BD21-FDB3712D758F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232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76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Pan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1" name="Straight Connector 8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59765DF4-E778-427A-98AE-CFDDC0F9C480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476054" y="1565274"/>
            <a:ext cx="4020532" cy="4241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4648986" y="1565274"/>
            <a:ext cx="4020532" cy="4241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0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ac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6" name="Straight Connector 11"/>
          <p:cNvCxnSpPr/>
          <p:nvPr userDrawn="1"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2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449B862A-7B87-4DD3-AC60-4388E70E3C01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84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DCAD5116-B85A-4209-99ED-F043F57981C7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575050" y="1168400"/>
            <a:ext cx="5111750" cy="495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923"/>
            <a:ext cx="3008313" cy="923827"/>
          </a:xfrm>
        </p:spPr>
        <p:txBody>
          <a:bodyPr anchor="t">
            <a:no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24725"/>
            <a:ext cx="3008313" cy="390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03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759EB424-FD42-4054-91E7-3F814B8B5AC5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232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4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2" y="56356"/>
            <a:ext cx="822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800"/>
            <a:ext cx="8229600" cy="524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8813"/>
            <a:ext cx="9144000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363" y="658813"/>
            <a:ext cx="4257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70763" y="134938"/>
            <a:ext cx="16271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41300" y="6530975"/>
            <a:ext cx="1824038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t>Praxair Business Confidential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  <p:sldLayoutId id="2147483682" r:id="rId12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■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3088" indent="-228600" algn="l" defTabSz="457200" rtl="0" fontAlgn="base">
        <a:spcBef>
          <a:spcPct val="20000"/>
        </a:spcBef>
        <a:spcAft>
          <a:spcPct val="0"/>
        </a:spcAft>
        <a:buSzPct val="125000"/>
        <a:buFont typeface="Arial" charset="0"/>
        <a:buChar char="–"/>
        <a:defRPr kern="1200">
          <a:solidFill>
            <a:srgbClr val="717171"/>
          </a:solidFill>
          <a:latin typeface="Arial" pitchFamily="34" charset="0"/>
          <a:ea typeface="+mn-ea"/>
          <a:cs typeface="Arial" pitchFamily="34" charset="0"/>
        </a:defRPr>
      </a:lvl2pPr>
      <a:lvl3pPr marL="8016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17171"/>
          </a:solidFill>
          <a:latin typeface="Arial" pitchFamily="34" charset="0"/>
          <a:ea typeface="+mn-ea"/>
          <a:cs typeface="Arial" pitchFamily="34" charset="0"/>
        </a:defRPr>
      </a:lvl3pPr>
      <a:lvl4pPr marL="10302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12588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B8FF-08C2-48CF-A0B2-3C4B819A2135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F685C-6A2C-4691-BE9D-2499DFA53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7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701" r:id="rId3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39CD5-FD4B-43CC-898C-7E076B27D72F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CE1A6-5C48-45A8-A880-8AF1E52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chart" Target="../charts/chart27.xml"/><Relationship Id="rId7" Type="http://schemas.openxmlformats.org/officeDocument/2006/relationships/chart" Target="../charts/chart29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chart" Target="../charts/chart32.xml"/><Relationship Id="rId7" Type="http://schemas.openxmlformats.org/officeDocument/2006/relationships/chart" Target="../charts/chart34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3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chart" Target="../charts/chart37.xml"/><Relationship Id="rId7" Type="http://schemas.openxmlformats.org/officeDocument/2006/relationships/image" Target="../media/image3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g"/><Relationship Id="rId5" Type="http://schemas.openxmlformats.org/officeDocument/2006/relationships/chart" Target="../charts/chart39.xml"/><Relationship Id="rId4" Type="http://schemas.openxmlformats.org/officeDocument/2006/relationships/chart" Target="../charts/chart38.xml"/><Relationship Id="rId9" Type="http://schemas.openxmlformats.org/officeDocument/2006/relationships/chart" Target="../charts/chart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chart" Target="../charts/chart43.xml"/><Relationship Id="rId7" Type="http://schemas.openxmlformats.org/officeDocument/2006/relationships/chart" Target="../charts/chart45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5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70.xml"/><Relationship Id="rId5" Type="http://schemas.openxmlformats.org/officeDocument/2006/relationships/chart" Target="../charts/chart69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73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10.xml"/><Relationship Id="rId7" Type="http://schemas.openxmlformats.org/officeDocument/2006/relationships/chart" Target="../charts/chart1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1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5100"/>
            <a:ext cx="6629400" cy="685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- April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24B817B0-6941-4F40-9F43-75E4FE7E8BA8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l"/>
              <a:t>1</a:t>
            </a:fld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 NFTA Internal Communication  |  05/18/2025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708171" y="656135"/>
          <a:ext cx="4342411" cy="554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13651" y="2547472"/>
            <a:ext cx="8488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6.6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6756466" y="3334624"/>
            <a:ext cx="828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3.4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02280" y="3766672"/>
            <a:ext cx="9274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164.3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6F24DD-815C-4D0F-8F7B-99F91BC5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32617"/>
            <a:ext cx="4478383" cy="5291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Workplace Safety - April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(3) Recordable Injuries (RII), One (1) Lost Workday Case (LWC), Twenty-Five (25) Days Away from work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Injured Employees:</a:t>
            </a:r>
          </a:p>
          <a:p>
            <a:pPr lvl="2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Bus Operators and One Supervisor</a:t>
            </a:r>
          </a:p>
          <a:p>
            <a:pPr lvl="2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injured their knee while securing a wheelchair on bus. </a:t>
            </a:r>
          </a:p>
          <a:p>
            <a:pPr lvl="2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injured as a result of operator door closing on their hand. </a:t>
            </a:r>
          </a:p>
          <a:p>
            <a:pPr lvl="2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received multiple injuries from tripping and falling on the track bed.</a:t>
            </a:r>
            <a:endParaRPr lang="en-US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Recordable Injuries 25% increase year over year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Lost Time Injuries 43% increase year over year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Away 51% decrease year over year</a:t>
            </a: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Comments:</a:t>
            </a:r>
          </a:p>
          <a:p>
            <a:pPr marL="0" lvl="2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None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HSEQ completed a waste and recycling audit of BNIA in order to establish a baseline for future Authority wide sustainability efforts. </a:t>
            </a:r>
          </a:p>
        </p:txBody>
      </p:sp>
    </p:spTree>
    <p:extLst>
      <p:ext uri="{BB962C8B-B14F-4D97-AF65-F5344CB8AC3E}">
        <p14:creationId xmlns:p14="http://schemas.microsoft.com/office/powerpoint/2010/main" val="33384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B7F6A7E-3B49-2673-C300-33FBC329D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175981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E89150-5B4D-7184-F691-E6E080C63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32545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02B9930-0F39-EE18-0AA7-7AE35F9E9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125354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89E6FD8-8AE0-DCBE-9C55-D62D96D17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30870"/>
            <a:ext cx="1654534" cy="434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32899F-2448-EFFB-EF55-A4C500CA90E0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Aviation Safety – April 2025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C3B842-9992-10E3-27C6-DD11257F011C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BB2447-4714-C236-2E7D-E4C8CDFABB65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11% of the Authority’s employees work in Aviation groups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12% RII, 5% LWC, 24% Days Away</a:t>
            </a:r>
          </a:p>
          <a:p>
            <a:pPr marL="145236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063CFA-4B0C-BFCF-1338-9C585127316D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B1F5C-A980-AE6D-D2F2-7DE2A12DC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09EF22-E3A4-33FD-A954-4E0BD8E820A1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C13103-9998-5D4F-896F-9B3018C9B4FD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064B7-E7AB-0284-919E-8024D777890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6A4731-1688-5622-2C47-F4AFF308572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4EDEAD-CC01-69FE-4724-E29BCDBA36FF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5E0921-2929-2D1F-C259-1C4EA9650549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B44E1674-F907-DF7E-F25A-F6982B2FDE2E}"/>
              </a:ext>
            </a:extLst>
          </p:cNvPr>
          <p:cNvSpPr/>
          <p:nvPr/>
        </p:nvSpPr>
        <p:spPr>
          <a:xfrm>
            <a:off x="3543201" y="473878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B039CE9B-C51B-3CFE-A05F-26985F2FF0DF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E9290EF-4529-EC4F-7D87-FDD6155F47BD}"/>
              </a:ext>
            </a:extLst>
          </p:cNvPr>
          <p:cNvSpPr/>
          <p:nvPr/>
        </p:nvSpPr>
        <p:spPr>
          <a:xfrm>
            <a:off x="7902974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D14BD-B8AF-3B2B-1A7E-9F08F805D8F2}"/>
              </a:ext>
            </a:extLst>
          </p:cNvPr>
          <p:cNvSpPr txBox="1"/>
          <p:nvPr/>
        </p:nvSpPr>
        <p:spPr>
          <a:xfrm>
            <a:off x="549885" y="5853408"/>
            <a:ext cx="230325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Apr. - 59 YTD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95528D-826B-95AB-D3BA-5DB5B625ECC8}"/>
              </a:ext>
            </a:extLst>
          </p:cNvPr>
          <p:cNvSpPr txBox="1"/>
          <p:nvPr/>
        </p:nvSpPr>
        <p:spPr>
          <a:xfrm>
            <a:off x="4852754" y="3151665"/>
            <a:ext cx="179606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Apr. - 1 YTD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5490E2-8C6B-4B3C-C0FA-5D94D1B4D9F3}"/>
              </a:ext>
            </a:extLst>
          </p:cNvPr>
          <p:cNvSpPr txBox="1"/>
          <p:nvPr/>
        </p:nvSpPr>
        <p:spPr>
          <a:xfrm>
            <a:off x="546465" y="3151664"/>
            <a:ext cx="168501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Apr. - 3 YTD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1331C-AB23-D204-9B17-45C577F4636A}"/>
              </a:ext>
            </a:extLst>
          </p:cNvPr>
          <p:cNvSpPr txBox="1"/>
          <p:nvPr/>
        </p:nvSpPr>
        <p:spPr>
          <a:xfrm>
            <a:off x="3537544" y="200929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194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02678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26186A8-0E93-044F-EBDA-DB36AB29A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016111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22D00D-4E5F-9850-56D4-763E29597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44913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D4E0C2C-A61D-7E14-265E-54510E1761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1270392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FC0E7FA1-EEBF-49F1-A9EF-D9CD569D9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30870"/>
            <a:ext cx="1654534" cy="434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C279B-CF4B-93C4-939B-0A300A701126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Safety – April 2025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64B3FB-288E-EB75-1A0C-218D7C6A915C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D422E5-2460-BC80-AC29-BDCCD90D3074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Support groups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5% LWC, 10% Days Away</a:t>
            </a:r>
          </a:p>
          <a:p>
            <a:pPr marL="145236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E7A1F3-584C-6EAF-374F-3E191FC2E4BA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945DA3-9F1A-3168-4CF2-91878DFC7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5619AB-58C9-A1E4-7C2B-06A96413D4BD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1311D4-8B2A-3FB1-55AB-14E1BCA93968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F17FD-A404-65B3-854D-69733FF50515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4797D-AA67-0914-800B-E1924BE3689A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76C3C-9EDC-134F-F0AB-97F8AA85697C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109DB-E84D-7C14-283D-14A8BBB24783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AF2ED95-643F-146E-B5C7-F6CCB80256E3}"/>
              </a:ext>
            </a:extLst>
          </p:cNvPr>
          <p:cNvSpPr/>
          <p:nvPr/>
        </p:nvSpPr>
        <p:spPr>
          <a:xfrm>
            <a:off x="3530501" y="198953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223B44-8D2D-9AA5-25F1-2353266775DE}"/>
              </a:ext>
            </a:extLst>
          </p:cNvPr>
          <p:cNvSpPr txBox="1"/>
          <p:nvPr/>
        </p:nvSpPr>
        <p:spPr>
          <a:xfrm>
            <a:off x="3532173" y="201319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77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1B51613-B28F-E988-DF86-138469B664D4}"/>
              </a:ext>
            </a:extLst>
          </p:cNvPr>
          <p:cNvSpPr/>
          <p:nvPr/>
        </p:nvSpPr>
        <p:spPr>
          <a:xfrm>
            <a:off x="7919443" y="198953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1C8A12-79BA-1660-93F1-933DDDB01A41}"/>
              </a:ext>
            </a:extLst>
          </p:cNvPr>
          <p:cNvSpPr txBox="1"/>
          <p:nvPr/>
        </p:nvSpPr>
        <p:spPr>
          <a:xfrm>
            <a:off x="7921115" y="201319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56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243E449-FD85-D910-0FB9-569601B56BB7}"/>
              </a:ext>
            </a:extLst>
          </p:cNvPr>
          <p:cNvSpPr/>
          <p:nvPr/>
        </p:nvSpPr>
        <p:spPr>
          <a:xfrm>
            <a:off x="3530501" y="4738352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05F62D-61EF-D616-3454-9FDB72F327F4}"/>
              </a:ext>
            </a:extLst>
          </p:cNvPr>
          <p:cNvSpPr txBox="1"/>
          <p:nvPr/>
        </p:nvSpPr>
        <p:spPr>
          <a:xfrm>
            <a:off x="3532173" y="476200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71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9069A0-B7BE-C91A-878E-902BF4942191}"/>
              </a:ext>
            </a:extLst>
          </p:cNvPr>
          <p:cNvSpPr txBox="1"/>
          <p:nvPr/>
        </p:nvSpPr>
        <p:spPr>
          <a:xfrm>
            <a:off x="549885" y="5853408"/>
            <a:ext cx="230325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Apr. - 25 YTD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88D619-2930-C11D-3C7E-71B7606E3361}"/>
              </a:ext>
            </a:extLst>
          </p:cNvPr>
          <p:cNvSpPr txBox="1"/>
          <p:nvPr/>
        </p:nvSpPr>
        <p:spPr>
          <a:xfrm>
            <a:off x="4852754" y="3151665"/>
            <a:ext cx="179606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Apr. - 1 YTD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2865BF-1BDF-1A12-66FD-BC0853CE9B8B}"/>
              </a:ext>
            </a:extLst>
          </p:cNvPr>
          <p:cNvSpPr txBox="1"/>
          <p:nvPr/>
        </p:nvSpPr>
        <p:spPr>
          <a:xfrm>
            <a:off x="546465" y="3151664"/>
            <a:ext cx="168501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Apr. - 1 YTD</a:t>
            </a:r>
          </a:p>
        </p:txBody>
      </p:sp>
    </p:spTree>
    <p:extLst>
      <p:ext uri="{BB962C8B-B14F-4D97-AF65-F5344CB8AC3E}">
        <p14:creationId xmlns:p14="http://schemas.microsoft.com/office/powerpoint/2010/main" val="257900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643D810-6C7E-A781-6BE7-66FF4E94D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597134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7E1CE0-82C0-D8FA-A52A-A214EEC4B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891549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00822D0-09B5-688E-807A-4312FA3BB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857256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4CD349-02DE-0B84-44F0-A4DAB883C7B7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Safety – April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6E192-05D7-4C85-FA08-41369FC8D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1DD1DD4-65EE-910C-70EF-4472620A1AC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F2D952-B8A0-D2A2-5FA2-BB9EA7E6C304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of the Authority’s employees work in Bus groups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77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84% LWC, 66% Days Away</a:t>
            </a:r>
          </a:p>
          <a:p>
            <a:pPr marL="145236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B983AD-7AC8-A19A-D291-C04E6975125D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E16FE-1CFC-CBC3-A6DF-D906F84A0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AD55D-E27B-BFE8-BF38-DE3A32ADC85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54015B-D2C8-56CB-04F0-16872BA91B5B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BDE93-D3C6-B543-EAEC-D2AA358C98B8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14DDF-6A94-8BC2-7F39-3B17B432881A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22D384-2BE7-A0FB-882A-75CC9F8DB6AB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2406D7-A141-8F9D-0D90-2CAA9BDA58F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F67503EA-885A-B28C-A578-8BB701C27181}"/>
              </a:ext>
            </a:extLst>
          </p:cNvPr>
          <p:cNvSpPr/>
          <p:nvPr/>
        </p:nvSpPr>
        <p:spPr>
          <a:xfrm>
            <a:off x="7902974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6F9E35-C6F1-E292-DED3-D1FDE36311C8}"/>
              </a:ext>
            </a:extLst>
          </p:cNvPr>
          <p:cNvSpPr txBox="1"/>
          <p:nvPr/>
        </p:nvSpPr>
        <p:spPr>
          <a:xfrm>
            <a:off x="7906842" y="200929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43%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9BFD0628-4287-2AC4-D847-4C62D7A9068D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7F1671-1913-CCAB-625E-E13612E610D7}"/>
              </a:ext>
            </a:extLst>
          </p:cNvPr>
          <p:cNvSpPr txBox="1"/>
          <p:nvPr/>
        </p:nvSpPr>
        <p:spPr>
          <a:xfrm>
            <a:off x="3537544" y="200929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38%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7CBE399-A4C3-D56D-C06C-2D75791DB262}"/>
              </a:ext>
            </a:extLst>
          </p:cNvPr>
          <p:cNvSpPr/>
          <p:nvPr/>
        </p:nvSpPr>
        <p:spPr>
          <a:xfrm>
            <a:off x="3530501" y="4738352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387039-E4A7-1877-9D3B-01C465DA38BF}"/>
              </a:ext>
            </a:extLst>
          </p:cNvPr>
          <p:cNvSpPr txBox="1"/>
          <p:nvPr/>
        </p:nvSpPr>
        <p:spPr>
          <a:xfrm>
            <a:off x="3532173" y="476200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61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62C798-EF55-E95A-C439-1B4CCE603ED3}"/>
              </a:ext>
            </a:extLst>
          </p:cNvPr>
          <p:cNvSpPr txBox="1"/>
          <p:nvPr/>
        </p:nvSpPr>
        <p:spPr>
          <a:xfrm>
            <a:off x="549885" y="5853408"/>
            <a:ext cx="219579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Days Away Apr. - 164 YTD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4B8C8C-D450-DA7D-591F-836F0F86C6BA}"/>
              </a:ext>
            </a:extLst>
          </p:cNvPr>
          <p:cNvSpPr txBox="1"/>
          <p:nvPr/>
        </p:nvSpPr>
        <p:spPr>
          <a:xfrm>
            <a:off x="4852754" y="3151665"/>
            <a:ext cx="160845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LWC Apr. - 16 YTD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613EB8-0BFF-C092-C0A1-45773773A30C}"/>
              </a:ext>
            </a:extLst>
          </p:cNvPr>
          <p:cNvSpPr txBox="1"/>
          <p:nvPr/>
        </p:nvSpPr>
        <p:spPr>
          <a:xfrm>
            <a:off x="546465" y="3151664"/>
            <a:ext cx="149739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RII Apr. - 20 YTD</a:t>
            </a:r>
          </a:p>
        </p:txBody>
      </p:sp>
    </p:spTree>
    <p:extLst>
      <p:ext uri="{BB962C8B-B14F-4D97-AF65-F5344CB8AC3E}">
        <p14:creationId xmlns:p14="http://schemas.microsoft.com/office/powerpoint/2010/main" val="268227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CDE7906-737A-1BEC-8F0F-274C475B8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651427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FBD797-5CD0-F341-5E07-FF31309085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224748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02492BB-00B1-14C4-1C6C-7761A55A4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1988662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EFDA7DB-DD21-D014-D871-23A4D4077C53}"/>
              </a:ext>
            </a:extLst>
          </p:cNvPr>
          <p:cNvSpPr txBox="1"/>
          <p:nvPr/>
        </p:nvSpPr>
        <p:spPr>
          <a:xfrm>
            <a:off x="549885" y="5853408"/>
            <a:ext cx="225677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Apr. - 2 YTD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8443F0-171E-8E48-73C6-0BEFE68929E9}"/>
              </a:ext>
            </a:extLst>
          </p:cNvPr>
          <p:cNvSpPr txBox="1"/>
          <p:nvPr/>
        </p:nvSpPr>
        <p:spPr>
          <a:xfrm>
            <a:off x="4852754" y="3151665"/>
            <a:ext cx="183133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Apr. - 1 YTD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838F0D-244C-589C-5E38-4E2C4CA4A3E3}"/>
              </a:ext>
            </a:extLst>
          </p:cNvPr>
          <p:cNvSpPr txBox="1"/>
          <p:nvPr/>
        </p:nvSpPr>
        <p:spPr>
          <a:xfrm>
            <a:off x="546465" y="3151664"/>
            <a:ext cx="145251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Apr. - 2 YTD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95DC7-2D14-F8B2-8495-E88F199F3EE4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Safety – April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449ED-D464-8D04-7344-078AF296B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BCE65C-0C5E-B8CB-BC9F-18B118B1F8AD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8E93F-0A8D-4BD8-22F4-B29735214BFD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Rail groups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5% LWC, 1% Days Away</a:t>
            </a:r>
          </a:p>
          <a:p>
            <a:pPr marL="145236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8CD63F-BB9F-5E78-31C1-4EDB12FEC93E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BE38BB-5EE2-792F-740F-A1EE71165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4F1F88-DD61-A6E7-7386-7C1A775494C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EAEFBE-F082-28C6-6EA3-09FA2575B386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B2AA9-BC36-AE3D-CC85-05DB46575E0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E256A4-FF83-D1C7-6587-04FB966CA78C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C46116-3AC4-815E-612F-AC8605F92BC8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9A5B2A-0A3C-7036-0139-C3812E177563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BA09AB48-7E60-0923-629E-070AE5352E39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5517DA-A556-0C78-B5E9-2AD3E162D7DD}"/>
              </a:ext>
            </a:extLst>
          </p:cNvPr>
          <p:cNvSpPr txBox="1"/>
          <p:nvPr/>
        </p:nvSpPr>
        <p:spPr>
          <a:xfrm>
            <a:off x="3537544" y="200929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71%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EDE31632-0FD9-6BEA-59D8-E483E1158C5D}"/>
              </a:ext>
            </a:extLst>
          </p:cNvPr>
          <p:cNvSpPr/>
          <p:nvPr/>
        </p:nvSpPr>
        <p:spPr>
          <a:xfrm>
            <a:off x="7902974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A6D2B8E-5430-8573-CFFA-3A57A1C02BC4}"/>
              </a:ext>
            </a:extLst>
          </p:cNvPr>
          <p:cNvSpPr/>
          <p:nvPr/>
        </p:nvSpPr>
        <p:spPr>
          <a:xfrm>
            <a:off x="3428000" y="4871229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56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A62CCB3-B40A-E0A4-CFCF-A7FDBF4FE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679816"/>
              </p:ext>
            </p:extLst>
          </p:nvPr>
        </p:nvGraphicFramePr>
        <p:xfrm>
          <a:off x="2692724" y="3978363"/>
          <a:ext cx="2360980" cy="18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FC84817-8DA7-78CE-0382-22B9C2CF4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637147"/>
              </p:ext>
            </p:extLst>
          </p:nvPr>
        </p:nvGraphicFramePr>
        <p:xfrm>
          <a:off x="2643910" y="1201174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001CBFC-9D7C-A29B-BDDB-F000504FD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925386"/>
              </p:ext>
            </p:extLst>
          </p:nvPr>
        </p:nvGraphicFramePr>
        <p:xfrm>
          <a:off x="515012" y="1200510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2" y="4014378"/>
            <a:ext cx="3301865" cy="183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 of the Authority’s employees work at Cold Spring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21% LWC, </a:t>
            </a: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24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preventable accidents, 19% total mileage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Total Reviewed Accidents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reviewed accidents were ruled preventable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1AD679-C6D0-E9AE-073D-C1E7EFDE7F62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Safety – April 2025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0D55A82-0683-F0E7-1DCA-467807D4C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452EC4-C125-44CD-618F-F051E35B58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3100FE-4B0A-2F85-B4E8-55033F62E601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CDE60C-DB53-BF3F-F48A-F696DFBBA76D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DC0DAD-924F-4EE1-E8ED-D3EDC8B65518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C7F226-6B57-2304-60F6-C80E6F543052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7E4F62-CD59-E1A8-BC4B-24B3BE248B70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B7F757-C50F-8589-95E6-9D83EF8B44DB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DA976B-B028-2C0F-DF9D-D08BB3BDA1E6}"/>
              </a:ext>
            </a:extLst>
          </p:cNvPr>
          <p:cNvSpPr txBox="1"/>
          <p:nvPr/>
        </p:nvSpPr>
        <p:spPr>
          <a:xfrm>
            <a:off x="2366184" y="2172314"/>
            <a:ext cx="4203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D009C87F-0389-DB94-F568-1B1A284EF2CD}"/>
              </a:ext>
            </a:extLst>
          </p:cNvPr>
          <p:cNvSpPr/>
          <p:nvPr/>
        </p:nvSpPr>
        <p:spPr>
          <a:xfrm>
            <a:off x="4583110" y="2232947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60A5AB-1572-F03C-62C3-E7A7E14BCC47}"/>
              </a:ext>
            </a:extLst>
          </p:cNvPr>
          <p:cNvSpPr txBox="1"/>
          <p:nvPr/>
        </p:nvSpPr>
        <p:spPr>
          <a:xfrm>
            <a:off x="4675651" y="4803864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88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837E863-4F9C-2CC4-38B5-92788FF5D980}"/>
              </a:ext>
            </a:extLst>
          </p:cNvPr>
          <p:cNvSpPr/>
          <p:nvPr/>
        </p:nvSpPr>
        <p:spPr>
          <a:xfrm>
            <a:off x="4661118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5C47B-E5AC-7040-C8EE-8C85FBF4CFDE}"/>
              </a:ext>
            </a:extLst>
          </p:cNvPr>
          <p:cNvSpPr txBox="1"/>
          <p:nvPr/>
        </p:nvSpPr>
        <p:spPr>
          <a:xfrm>
            <a:off x="8121815" y="2172314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418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5A41F62-4E5F-907F-E8F1-98DFA76CAAB0}"/>
              </a:ext>
            </a:extLst>
          </p:cNvPr>
          <p:cNvSpPr/>
          <p:nvPr/>
        </p:nvSpPr>
        <p:spPr>
          <a:xfrm>
            <a:off x="8101696" y="214031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B8321-3014-4126-F8F9-74C313B8F3AE}"/>
              </a:ext>
            </a:extLst>
          </p:cNvPr>
          <p:cNvSpPr txBox="1"/>
          <p:nvPr/>
        </p:nvSpPr>
        <p:spPr>
          <a:xfrm>
            <a:off x="2428119" y="4803864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247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AA677A2-AE0D-114A-9D86-D74DAEA45346}"/>
              </a:ext>
            </a:extLst>
          </p:cNvPr>
          <p:cNvSpPr/>
          <p:nvPr/>
        </p:nvSpPr>
        <p:spPr>
          <a:xfrm>
            <a:off x="2403447" y="47522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07FECCD-E557-43E3-C243-8F2E765FB1FA}"/>
              </a:ext>
            </a:extLst>
          </p:cNvPr>
          <p:cNvSpPr/>
          <p:nvPr/>
        </p:nvSpPr>
        <p:spPr>
          <a:xfrm>
            <a:off x="2373751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58EC89-73B6-CA4F-7A0B-377B9FDACF49}"/>
              </a:ext>
            </a:extLst>
          </p:cNvPr>
          <p:cNvSpPr txBox="1"/>
          <p:nvPr/>
        </p:nvSpPr>
        <p:spPr>
          <a:xfrm>
            <a:off x="549885" y="5853408"/>
            <a:ext cx="182492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4 YTD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FCD142-F0D3-857D-1C00-AE66A3E85C7E}"/>
              </a:ext>
            </a:extLst>
          </p:cNvPr>
          <p:cNvSpPr txBox="1"/>
          <p:nvPr/>
        </p:nvSpPr>
        <p:spPr>
          <a:xfrm>
            <a:off x="5393497" y="3151665"/>
            <a:ext cx="144770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6 YTD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C441B5-F30B-10B6-087B-FF32B46B0F75}"/>
              </a:ext>
            </a:extLst>
          </p:cNvPr>
          <p:cNvSpPr txBox="1"/>
          <p:nvPr/>
        </p:nvSpPr>
        <p:spPr>
          <a:xfrm>
            <a:off x="2783034" y="5861364"/>
            <a:ext cx="233211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12 YTD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39878F-07A8-37AE-3F40-FFEAD0BE69EC}"/>
              </a:ext>
            </a:extLst>
          </p:cNvPr>
          <p:cNvSpPr txBox="1"/>
          <p:nvPr/>
        </p:nvSpPr>
        <p:spPr>
          <a:xfrm>
            <a:off x="551498" y="3151992"/>
            <a:ext cx="415889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Preventable Accidents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(ZERO High Severity)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DC87F63-4AF6-A50F-C347-0E31F0023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052215"/>
              </p:ext>
            </p:extLst>
          </p:nvPr>
        </p:nvGraphicFramePr>
        <p:xfrm>
          <a:off x="5872560" y="1052108"/>
          <a:ext cx="2395140" cy="247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C6B84DA-CFB7-8828-3451-593C4DC5A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008853"/>
              </p:ext>
            </p:extLst>
          </p:nvPr>
        </p:nvGraphicFramePr>
        <p:xfrm>
          <a:off x="460814" y="3978969"/>
          <a:ext cx="2124998" cy="187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285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229403B-E6F9-C39F-5543-4E80C1E42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751559"/>
              </p:ext>
            </p:extLst>
          </p:nvPr>
        </p:nvGraphicFramePr>
        <p:xfrm>
          <a:off x="2692724" y="3978363"/>
          <a:ext cx="2360980" cy="18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4D084F2-EBFC-9DB6-A7ED-AA512A1F8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942752"/>
              </p:ext>
            </p:extLst>
          </p:nvPr>
        </p:nvGraphicFramePr>
        <p:xfrm>
          <a:off x="2643910" y="1201174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BFE06C8-670B-1561-62D3-62F6ACB02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514390"/>
              </p:ext>
            </p:extLst>
          </p:nvPr>
        </p:nvGraphicFramePr>
        <p:xfrm>
          <a:off x="515012" y="1200510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83B60FB-628E-EAC5-FEFA-008511B0EBD8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Babcock Safety – April 2025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72F030-3296-8351-1512-8B72C35A5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FFB9D8-B0A5-D336-966B-30C7260633BF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EA32EE-B04C-A2CE-9B84-07D2AC4EF5BF}"/>
              </a:ext>
            </a:extLst>
          </p:cNvPr>
          <p:cNvSpPr txBox="1"/>
          <p:nvPr/>
        </p:nvSpPr>
        <p:spPr>
          <a:xfrm>
            <a:off x="5381322" y="4014378"/>
            <a:ext cx="3301865" cy="183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13% of the Authority’s employees work at Babcock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11% LWC, 19% Days Away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24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preventable accidents, 23% total mileage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Total Reviewed Accidents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46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reviewed accidents were ruled preventable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4EA5A6-94D7-E8C3-2E89-C864FE811C4D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411AC6-00D1-A48F-AB48-BE51D691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9457A83-A071-F392-D4C7-9359E7D4FF05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56BEEA-736A-79DA-AE44-9FE7460F655D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EC09C8-87EE-6181-ED16-D0FC26D90609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8EC322-B242-EA2A-A216-786432D6F761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4809FC-DD58-C02E-3460-DBC1B78FE5C9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FD5FF4-179F-91A8-6DC2-3216104A95F0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5B8F2D-0197-A426-1C26-14F2FB3A0F53}"/>
              </a:ext>
            </a:extLst>
          </p:cNvPr>
          <p:cNvSpPr txBox="1"/>
          <p:nvPr/>
        </p:nvSpPr>
        <p:spPr>
          <a:xfrm>
            <a:off x="2366184" y="2172314"/>
            <a:ext cx="4203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57%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DB6AF8-DA36-5521-BADA-776546117024}"/>
              </a:ext>
            </a:extLst>
          </p:cNvPr>
          <p:cNvSpPr txBox="1"/>
          <p:nvPr/>
        </p:nvSpPr>
        <p:spPr>
          <a:xfrm>
            <a:off x="2428119" y="480386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53%</a:t>
            </a: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E0C9153F-D3FA-640A-45B6-B8C5C91FB00A}"/>
              </a:ext>
            </a:extLst>
          </p:cNvPr>
          <p:cNvSpPr/>
          <p:nvPr/>
        </p:nvSpPr>
        <p:spPr>
          <a:xfrm>
            <a:off x="2402326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E0ABF0B1-E84A-3228-8FAE-6FD2726DC345}"/>
              </a:ext>
            </a:extLst>
          </p:cNvPr>
          <p:cNvSpPr/>
          <p:nvPr/>
        </p:nvSpPr>
        <p:spPr>
          <a:xfrm>
            <a:off x="8101696" y="2131557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11DFFA-2CA4-F0CF-3D08-AEAEA7B4A4D7}"/>
              </a:ext>
            </a:extLst>
          </p:cNvPr>
          <p:cNvSpPr txBox="1"/>
          <p:nvPr/>
        </p:nvSpPr>
        <p:spPr>
          <a:xfrm>
            <a:off x="8121815" y="2172314"/>
            <a:ext cx="33214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F025A-4F2B-7B70-204F-FE5DC2EEE3E3}"/>
              </a:ext>
            </a:extLst>
          </p:cNvPr>
          <p:cNvSpPr txBox="1"/>
          <p:nvPr/>
        </p:nvSpPr>
        <p:spPr>
          <a:xfrm>
            <a:off x="4675651" y="4803864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68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7ED5381-5C97-5623-A148-C3FFFB470AAA}"/>
              </a:ext>
            </a:extLst>
          </p:cNvPr>
          <p:cNvSpPr/>
          <p:nvPr/>
        </p:nvSpPr>
        <p:spPr>
          <a:xfrm>
            <a:off x="4661118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7A17B58-E979-6426-2DC7-22531FC67289}"/>
              </a:ext>
            </a:extLst>
          </p:cNvPr>
          <p:cNvSpPr/>
          <p:nvPr/>
        </p:nvSpPr>
        <p:spPr>
          <a:xfrm>
            <a:off x="2373751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C58ED4-9E43-7DE2-FF0B-DCA505122F32}"/>
              </a:ext>
            </a:extLst>
          </p:cNvPr>
          <p:cNvSpPr txBox="1"/>
          <p:nvPr/>
        </p:nvSpPr>
        <p:spPr>
          <a:xfrm>
            <a:off x="549885" y="5853408"/>
            <a:ext cx="182492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2 YTD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6EE510-36D5-C18E-4215-7FCA2CE3DB81}"/>
              </a:ext>
            </a:extLst>
          </p:cNvPr>
          <p:cNvSpPr txBox="1"/>
          <p:nvPr/>
        </p:nvSpPr>
        <p:spPr>
          <a:xfrm>
            <a:off x="5393497" y="3151665"/>
            <a:ext cx="171547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4 YTD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F5BFF5-8486-F230-EF0A-F7D55FE3463F}"/>
              </a:ext>
            </a:extLst>
          </p:cNvPr>
          <p:cNvSpPr txBox="1"/>
          <p:nvPr/>
        </p:nvSpPr>
        <p:spPr>
          <a:xfrm>
            <a:off x="2783034" y="5861364"/>
            <a:ext cx="233211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48 YTD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C5637-1AAE-95BB-10A2-88F43B5D5CE6}"/>
              </a:ext>
            </a:extLst>
          </p:cNvPr>
          <p:cNvSpPr txBox="1"/>
          <p:nvPr/>
        </p:nvSpPr>
        <p:spPr>
          <a:xfrm>
            <a:off x="551498" y="3151992"/>
            <a:ext cx="4081951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Preventable Accidents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 YTD (ZERO High Severity)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26B372-1453-CB96-4D13-3571D2DE9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733287"/>
              </p:ext>
            </p:extLst>
          </p:nvPr>
        </p:nvGraphicFramePr>
        <p:xfrm>
          <a:off x="5872560" y="1052108"/>
          <a:ext cx="2395140" cy="247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05C099F-D966-2407-5540-339F6D2F7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655907"/>
              </p:ext>
            </p:extLst>
          </p:nvPr>
        </p:nvGraphicFramePr>
        <p:xfrm>
          <a:off x="460814" y="3978969"/>
          <a:ext cx="2124998" cy="187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Arrow: Up 10">
            <a:extLst>
              <a:ext uri="{FF2B5EF4-FFF2-40B4-BE49-F238E27FC236}">
                <a16:creationId xmlns:a16="http://schemas.microsoft.com/office/drawing/2014/main" id="{DAC2BE5B-F8C6-E38C-AA93-906722FCF9E2}"/>
              </a:ext>
            </a:extLst>
          </p:cNvPr>
          <p:cNvSpPr/>
          <p:nvPr/>
        </p:nvSpPr>
        <p:spPr>
          <a:xfrm>
            <a:off x="4567286" y="2123264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9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B602300-ABC8-2EE4-3EA6-F361B1517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004937"/>
              </p:ext>
            </p:extLst>
          </p:nvPr>
        </p:nvGraphicFramePr>
        <p:xfrm>
          <a:off x="2692724" y="3978363"/>
          <a:ext cx="2360980" cy="18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A13A445-79FD-3B09-57D9-B0074C702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564272"/>
              </p:ext>
            </p:extLst>
          </p:nvPr>
        </p:nvGraphicFramePr>
        <p:xfrm>
          <a:off x="2643910" y="1201174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F5D4A82-E60A-A381-1B75-091FED6E4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98765"/>
              </p:ext>
            </p:extLst>
          </p:nvPr>
        </p:nvGraphicFramePr>
        <p:xfrm>
          <a:off x="5872560" y="1052108"/>
          <a:ext cx="2395140" cy="247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6441419-6F9D-1EA5-C0AF-1A47C0E74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268960"/>
              </p:ext>
            </p:extLst>
          </p:nvPr>
        </p:nvGraphicFramePr>
        <p:xfrm>
          <a:off x="515012" y="1200510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9EC3516-6474-BE90-C22D-72C847D33860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Safety – April 2025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56686C-CDDA-1F48-0A1A-4648DC47C7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4787EEB-9927-2F2A-3BF8-2AEF2C3CA96E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79AC78-AE7A-274B-464B-AB60E9C574E8}"/>
              </a:ext>
            </a:extLst>
          </p:cNvPr>
          <p:cNvSpPr txBox="1"/>
          <p:nvPr/>
        </p:nvSpPr>
        <p:spPr>
          <a:xfrm>
            <a:off x="5381322" y="4014378"/>
            <a:ext cx="3301865" cy="183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 of the Authority’s employees work at Frontier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37% LWC, 27% Days Away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preventable accidents, 36% total mileage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Total Reviewed Accidents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reviewed accidents were ruled preventable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E0E779-328E-0D11-EE38-CD962C0C0226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34D4F4-BC8F-6E5F-D062-B80FC42EB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31DC28F-6A51-69B9-CED5-BC70E5CCEF03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D034BF-C28F-1446-9C98-B0F9A306C0D5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867131-36C9-993D-26CB-8D0033B13D4A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5A3491-E5E7-21CB-092F-4F3FA4AA9B41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5B6904-9953-0B95-A52A-F0EE874564F9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26D35E-FBFD-4BAB-8AEF-F86C3FF451EC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906558-3BBD-B669-327B-23FCD135B8AE}"/>
              </a:ext>
            </a:extLst>
          </p:cNvPr>
          <p:cNvSpPr txBox="1"/>
          <p:nvPr/>
        </p:nvSpPr>
        <p:spPr>
          <a:xfrm>
            <a:off x="2366184" y="2172314"/>
            <a:ext cx="41710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##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557DD-784E-CB7E-3BE1-CB7BFCFCEA33}"/>
              </a:ext>
            </a:extLst>
          </p:cNvPr>
          <p:cNvSpPr txBox="1"/>
          <p:nvPr/>
        </p:nvSpPr>
        <p:spPr>
          <a:xfrm>
            <a:off x="2428119" y="4803864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106%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3C06017E-A5A1-96FC-E827-7EA3B2F40225}"/>
              </a:ext>
            </a:extLst>
          </p:cNvPr>
          <p:cNvSpPr/>
          <p:nvPr/>
        </p:nvSpPr>
        <p:spPr>
          <a:xfrm>
            <a:off x="2403447" y="47522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47C56-2FCD-6158-057C-C11C31797792}"/>
              </a:ext>
            </a:extLst>
          </p:cNvPr>
          <p:cNvSpPr txBox="1"/>
          <p:nvPr/>
        </p:nvSpPr>
        <p:spPr>
          <a:xfrm>
            <a:off x="8121815" y="2172314"/>
            <a:ext cx="33214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419C29BA-E2E1-EB81-1C07-6855B176D873}"/>
              </a:ext>
            </a:extLst>
          </p:cNvPr>
          <p:cNvSpPr/>
          <p:nvPr/>
        </p:nvSpPr>
        <p:spPr>
          <a:xfrm>
            <a:off x="8101696" y="214031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D5652-4FC9-8B88-596A-8FEDC5EDCF2E}"/>
              </a:ext>
            </a:extLst>
          </p:cNvPr>
          <p:cNvSpPr txBox="1"/>
          <p:nvPr/>
        </p:nvSpPr>
        <p:spPr>
          <a:xfrm>
            <a:off x="4675651" y="4803864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57%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E7B2131-DEA3-31BC-B237-612B91B306E9}"/>
              </a:ext>
            </a:extLst>
          </p:cNvPr>
          <p:cNvSpPr/>
          <p:nvPr/>
        </p:nvSpPr>
        <p:spPr>
          <a:xfrm>
            <a:off x="4661118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719781F-487F-BB53-95EE-788936D1DD72}"/>
              </a:ext>
            </a:extLst>
          </p:cNvPr>
          <p:cNvSpPr/>
          <p:nvPr/>
        </p:nvSpPr>
        <p:spPr>
          <a:xfrm>
            <a:off x="2373751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D30814-7F90-4486-E0F7-0EE45721779C}"/>
              </a:ext>
            </a:extLst>
          </p:cNvPr>
          <p:cNvSpPr txBox="1"/>
          <p:nvPr/>
        </p:nvSpPr>
        <p:spPr>
          <a:xfrm>
            <a:off x="4504056" y="2172314"/>
            <a:ext cx="48122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100%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A048251-BE6B-9D4C-D629-4870784C8C29}"/>
              </a:ext>
            </a:extLst>
          </p:cNvPr>
          <p:cNvSpPr/>
          <p:nvPr/>
        </p:nvSpPr>
        <p:spPr>
          <a:xfrm>
            <a:off x="4511623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243CB8-5CDF-943A-BF4B-CFAD3D34D83B}"/>
              </a:ext>
            </a:extLst>
          </p:cNvPr>
          <p:cNvSpPr txBox="1"/>
          <p:nvPr/>
        </p:nvSpPr>
        <p:spPr>
          <a:xfrm>
            <a:off x="549885" y="5853408"/>
            <a:ext cx="182492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 YTD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BCE562-6F6C-03E7-8F53-C923495977F5}"/>
              </a:ext>
            </a:extLst>
          </p:cNvPr>
          <p:cNvSpPr txBox="1"/>
          <p:nvPr/>
        </p:nvSpPr>
        <p:spPr>
          <a:xfrm>
            <a:off x="5393497" y="3151665"/>
            <a:ext cx="171547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7 YTD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4B867F-568C-92B4-032C-C48882542DC4}"/>
              </a:ext>
            </a:extLst>
          </p:cNvPr>
          <p:cNvSpPr txBox="1"/>
          <p:nvPr/>
        </p:nvSpPr>
        <p:spPr>
          <a:xfrm>
            <a:off x="2783034" y="5861364"/>
            <a:ext cx="233211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67 YTD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2A3C98-C583-353E-1205-6BEB605787DD}"/>
              </a:ext>
            </a:extLst>
          </p:cNvPr>
          <p:cNvSpPr txBox="1"/>
          <p:nvPr/>
        </p:nvSpPr>
        <p:spPr>
          <a:xfrm>
            <a:off x="551498" y="3151992"/>
            <a:ext cx="4162101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Preventable Accidents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10 YTD (ZERO High Severity)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EDFD2F5-582A-6803-6A23-756291640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885587"/>
              </p:ext>
            </p:extLst>
          </p:nvPr>
        </p:nvGraphicFramePr>
        <p:xfrm>
          <a:off x="5872560" y="1052108"/>
          <a:ext cx="2395140" cy="247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DF3E669-630C-0078-D78E-231FA3E993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607534"/>
              </p:ext>
            </p:extLst>
          </p:nvPr>
        </p:nvGraphicFramePr>
        <p:xfrm>
          <a:off x="460814" y="3978969"/>
          <a:ext cx="2124998" cy="187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96478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FC5735A-7440-ABAD-8A68-A52F62764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407355"/>
              </p:ext>
            </p:extLst>
          </p:nvPr>
        </p:nvGraphicFramePr>
        <p:xfrm>
          <a:off x="2692724" y="3978363"/>
          <a:ext cx="2360980" cy="18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BAFB220-3F13-A72A-67C5-FBEBCF508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807253"/>
              </p:ext>
            </p:extLst>
          </p:nvPr>
        </p:nvGraphicFramePr>
        <p:xfrm>
          <a:off x="2643910" y="1201174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A75984B-B1E9-0BE9-019E-7E5CD4E93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529468"/>
              </p:ext>
            </p:extLst>
          </p:nvPr>
        </p:nvGraphicFramePr>
        <p:xfrm>
          <a:off x="515012" y="1200510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1" y="4014378"/>
            <a:ext cx="3233379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7% of the Authority’s employees work for Paratransit/Metrolink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12% RII, 16% LWC, 15% Days Away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preventable accidents, 23% total mileage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YTD Total Reviewed Accidents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75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reviewed accidents were ruled preventable</a:t>
            </a:r>
          </a:p>
          <a:p>
            <a:pPr marL="0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06D6F9-24EE-47AA-E747-BB0A463CE8F2}"/>
              </a:ext>
            </a:extLst>
          </p:cNvPr>
          <p:cNvSpPr txBox="1"/>
          <p:nvPr/>
        </p:nvSpPr>
        <p:spPr>
          <a:xfrm>
            <a:off x="164016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Paratransit/Metrolink Safety – April 2025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58904CA-DC91-3908-3BBC-84434AAFD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5B56D1-CB1C-0894-5693-6C936EAE6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63D27C-6893-8465-EF8D-45D058AE6975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B80D8C-C016-B651-256F-D373A1F10F8E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876C7-B64C-7D69-46F0-CF0EDD988974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F6A875-260A-8BF9-E0D3-E449199E666F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5FEE0CE-F190-ED4F-A8B6-E148C45535EA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38E5BD-0A78-5BC0-FFF1-F63A63BD0E77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C3F36E-F851-87EB-4590-E9F8D22B1CF8}"/>
              </a:ext>
            </a:extLst>
          </p:cNvPr>
          <p:cNvSpPr txBox="1"/>
          <p:nvPr/>
        </p:nvSpPr>
        <p:spPr>
          <a:xfrm>
            <a:off x="2366184" y="2172314"/>
            <a:ext cx="4203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71%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631541-0A06-045B-C2B2-ABB1B053DBA2}"/>
              </a:ext>
            </a:extLst>
          </p:cNvPr>
          <p:cNvSpPr txBox="1"/>
          <p:nvPr/>
        </p:nvSpPr>
        <p:spPr>
          <a:xfrm>
            <a:off x="2428119" y="480386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534E27-74DC-8FC0-64EE-C5210574D07F}"/>
              </a:ext>
            </a:extLst>
          </p:cNvPr>
          <p:cNvSpPr txBox="1"/>
          <p:nvPr/>
        </p:nvSpPr>
        <p:spPr>
          <a:xfrm>
            <a:off x="4628026" y="4803864"/>
            <a:ext cx="513540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1000%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4A258D2C-5CA5-9FE6-D7A4-E577CD9C1DEA}"/>
              </a:ext>
            </a:extLst>
          </p:cNvPr>
          <p:cNvSpPr/>
          <p:nvPr/>
        </p:nvSpPr>
        <p:spPr>
          <a:xfrm>
            <a:off x="4583110" y="2232947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rrow: Up 47">
            <a:extLst>
              <a:ext uri="{FF2B5EF4-FFF2-40B4-BE49-F238E27FC236}">
                <a16:creationId xmlns:a16="http://schemas.microsoft.com/office/drawing/2014/main" id="{E90C6083-C9DE-AB74-90C0-3D1536963C87}"/>
              </a:ext>
            </a:extLst>
          </p:cNvPr>
          <p:cNvSpPr/>
          <p:nvPr/>
        </p:nvSpPr>
        <p:spPr>
          <a:xfrm>
            <a:off x="4624436" y="47522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B1E0528B-F8FC-15BA-F990-FA00F598F55A}"/>
              </a:ext>
            </a:extLst>
          </p:cNvPr>
          <p:cNvSpPr/>
          <p:nvPr/>
        </p:nvSpPr>
        <p:spPr>
          <a:xfrm>
            <a:off x="2402326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4A934C78-86FA-B432-B630-8D6DEDECC442}"/>
              </a:ext>
            </a:extLst>
          </p:cNvPr>
          <p:cNvSpPr/>
          <p:nvPr/>
        </p:nvSpPr>
        <p:spPr>
          <a:xfrm>
            <a:off x="8101696" y="2131557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0C0C31-F599-E756-D95B-B202DA53E4BE}"/>
              </a:ext>
            </a:extLst>
          </p:cNvPr>
          <p:cNvSpPr txBox="1"/>
          <p:nvPr/>
        </p:nvSpPr>
        <p:spPr>
          <a:xfrm>
            <a:off x="8121815" y="217231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26%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97FCE8E-11A5-6E20-0E59-7A5FD2B4FA36}"/>
              </a:ext>
            </a:extLst>
          </p:cNvPr>
          <p:cNvSpPr/>
          <p:nvPr/>
        </p:nvSpPr>
        <p:spPr>
          <a:xfrm>
            <a:off x="2373751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402BE8-31EA-2FB4-376D-0AEFCCC3B93D}"/>
              </a:ext>
            </a:extLst>
          </p:cNvPr>
          <p:cNvSpPr txBox="1"/>
          <p:nvPr/>
        </p:nvSpPr>
        <p:spPr>
          <a:xfrm>
            <a:off x="549885" y="5853408"/>
            <a:ext cx="155715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3 YTD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3DF5A0-788E-80C1-D899-E3FE71C8614F}"/>
              </a:ext>
            </a:extLst>
          </p:cNvPr>
          <p:cNvSpPr txBox="1"/>
          <p:nvPr/>
        </p:nvSpPr>
        <p:spPr>
          <a:xfrm>
            <a:off x="5393497" y="3151665"/>
            <a:ext cx="144770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3 YTD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ACB00A-ACE7-34DE-A904-EE0A3A52F36F}"/>
              </a:ext>
            </a:extLst>
          </p:cNvPr>
          <p:cNvSpPr txBox="1"/>
          <p:nvPr/>
        </p:nvSpPr>
        <p:spPr>
          <a:xfrm>
            <a:off x="2859234" y="5861364"/>
            <a:ext cx="222304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37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5A7227-FAC3-DFEC-8E3E-9ED6C99D9805}"/>
              </a:ext>
            </a:extLst>
          </p:cNvPr>
          <p:cNvSpPr txBox="1"/>
          <p:nvPr/>
        </p:nvSpPr>
        <p:spPr>
          <a:xfrm>
            <a:off x="551498" y="3151992"/>
            <a:ext cx="434971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Preventable Accidents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3 YTD (ZERO High Severity)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85248C-E0A9-9BF8-6439-621D0A5C6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167886"/>
              </p:ext>
            </p:extLst>
          </p:nvPr>
        </p:nvGraphicFramePr>
        <p:xfrm>
          <a:off x="5872560" y="1052108"/>
          <a:ext cx="2395140" cy="247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160F599-6601-28F3-4EF5-74EED36E6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370831"/>
              </p:ext>
            </p:extLst>
          </p:nvPr>
        </p:nvGraphicFramePr>
        <p:xfrm>
          <a:off x="460814" y="3978969"/>
          <a:ext cx="2124998" cy="187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88905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1D0F1A-9E51-6596-25BF-D6D8E06C9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533349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58C2A7-C03F-6AF5-A8F9-6BA89D50D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946462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F900B6-A2E2-8492-0397-EB506FC7C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362140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28217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Operations – April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527624A-A921-3DB0-0FBB-0F13F784475F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AF912D-95C3-203E-0E65-58913F4DBBCE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9% of the Authority’s employees work in Cold Spring Operations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11% LWC, 1%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50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4A9422-C30E-31B8-1712-4DD0618532C4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4B6818-D95E-8CC8-1A50-6575EFBD5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752C1A-E6C9-66BD-745C-C5DF8E6AA514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B76140-CAA9-2733-950F-733A981349B5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01D04-3ECD-AF7B-36F3-D130D46BD2F4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918AA8-8EC9-7BEC-20E0-44BA7E900EB5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CF9BFC-FB73-3CB1-59CE-D1FDC81D2A06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019393-BB5B-F58C-6C3E-51455098E929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60092D4B-54F7-6C0B-6354-07294A3AA719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0D8AB-F958-823D-6A54-1CC86D7495B7}"/>
              </a:ext>
            </a:extLst>
          </p:cNvPr>
          <p:cNvSpPr txBox="1"/>
          <p:nvPr/>
        </p:nvSpPr>
        <p:spPr>
          <a:xfrm>
            <a:off x="3537544" y="200929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263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50BCD5B-FE66-555B-1D3A-A2617FFF2EAE}"/>
              </a:ext>
            </a:extLst>
          </p:cNvPr>
          <p:cNvSpPr/>
          <p:nvPr/>
        </p:nvSpPr>
        <p:spPr>
          <a:xfrm>
            <a:off x="7902974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30AC7-4B40-3B91-8EBB-4736C4A3789C}"/>
              </a:ext>
            </a:extLst>
          </p:cNvPr>
          <p:cNvSpPr txBox="1"/>
          <p:nvPr/>
        </p:nvSpPr>
        <p:spPr>
          <a:xfrm>
            <a:off x="7906842" y="200929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81%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EFC6DF3-F51C-00D6-200F-B7B4697702D6}"/>
              </a:ext>
            </a:extLst>
          </p:cNvPr>
          <p:cNvSpPr/>
          <p:nvPr/>
        </p:nvSpPr>
        <p:spPr>
          <a:xfrm>
            <a:off x="3530501" y="4738352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3F545-265F-F6F0-806F-A8B6E9466D87}"/>
              </a:ext>
            </a:extLst>
          </p:cNvPr>
          <p:cNvSpPr txBox="1"/>
          <p:nvPr/>
        </p:nvSpPr>
        <p:spPr>
          <a:xfrm>
            <a:off x="3532173" y="476200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1605AC-CEF1-07EE-40AA-8A1B3CF3201D}"/>
              </a:ext>
            </a:extLst>
          </p:cNvPr>
          <p:cNvSpPr txBox="1"/>
          <p:nvPr/>
        </p:nvSpPr>
        <p:spPr>
          <a:xfrm>
            <a:off x="549885" y="5853408"/>
            <a:ext cx="230325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Apr. - 2 YTD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B0BFE3-0096-710D-8336-996EB325BBC4}"/>
              </a:ext>
            </a:extLst>
          </p:cNvPr>
          <p:cNvSpPr txBox="1"/>
          <p:nvPr/>
        </p:nvSpPr>
        <p:spPr>
          <a:xfrm>
            <a:off x="4852754" y="3151665"/>
            <a:ext cx="179446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Apr. - 2 YTD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1ECCAB-713E-B308-3881-EBAF004A3E59}"/>
              </a:ext>
            </a:extLst>
          </p:cNvPr>
          <p:cNvSpPr txBox="1"/>
          <p:nvPr/>
        </p:nvSpPr>
        <p:spPr>
          <a:xfrm>
            <a:off x="546465" y="3151664"/>
            <a:ext cx="141564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Apr. - 4 YTD</a:t>
            </a:r>
          </a:p>
        </p:txBody>
      </p:sp>
    </p:spTree>
    <p:extLst>
      <p:ext uri="{BB962C8B-B14F-4D97-AF65-F5344CB8AC3E}">
        <p14:creationId xmlns:p14="http://schemas.microsoft.com/office/powerpoint/2010/main" val="374433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61ADBF0-9C9A-D469-4B59-38AA30512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005528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ABC1D3-E810-2394-7219-8FFA88CA8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647579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28217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Cold Spring Maintenance – April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B96C2EC-36C7-1557-68C9-2DE06086742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79EA5A-1EF2-4E3C-F7F1-293313AEA760}"/>
              </a:ext>
            </a:extLst>
          </p:cNvPr>
          <p:cNvSpPr txBox="1"/>
          <p:nvPr/>
        </p:nvSpPr>
        <p:spPr>
          <a:xfrm>
            <a:off x="4777998" y="4014378"/>
            <a:ext cx="3836702" cy="1345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2% of the Authority’s employees work in Cold Spring Maintenance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11% LWC, 4%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AC1395-2788-C041-024D-DFBB55460E75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B332E-DDED-22E1-A04D-A247D430C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4A1869-1C2E-1C33-051E-FE2A20599B27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750672-E14B-5ACA-9341-9A3EB3126F1D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C4103-CA83-9900-8BD1-6E4BFE170B90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516685-C2F0-368B-52B5-795EA6541CC0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1F1F31-1E6C-8D2D-82A0-D7505F1A6495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68C523-359A-D949-F1B6-396C85483102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9E229020-DCAD-5872-BA10-A37F783B1414}"/>
              </a:ext>
            </a:extLst>
          </p:cNvPr>
          <p:cNvSpPr/>
          <p:nvPr/>
        </p:nvSpPr>
        <p:spPr>
          <a:xfrm>
            <a:off x="3543201" y="473878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07F9B0D9-000E-75A9-EF94-3583CCBF4C9A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065C7913-6294-39BC-3EFC-B01D9D7EA9B1}"/>
              </a:ext>
            </a:extLst>
          </p:cNvPr>
          <p:cNvSpPr/>
          <p:nvPr/>
        </p:nvSpPr>
        <p:spPr>
          <a:xfrm>
            <a:off x="7902974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FB5131-45A1-7D2F-8C8E-20B454F2E515}"/>
              </a:ext>
            </a:extLst>
          </p:cNvPr>
          <p:cNvSpPr txBox="1"/>
          <p:nvPr/>
        </p:nvSpPr>
        <p:spPr>
          <a:xfrm>
            <a:off x="549885" y="5853408"/>
            <a:ext cx="230325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Apr. - 10 YTD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000A98-25E2-3EC0-3A9F-AEAFA09B5565}"/>
              </a:ext>
            </a:extLst>
          </p:cNvPr>
          <p:cNvSpPr txBox="1"/>
          <p:nvPr/>
        </p:nvSpPr>
        <p:spPr>
          <a:xfrm>
            <a:off x="4852754" y="3151665"/>
            <a:ext cx="179446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Apr. - 2 YTD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8ED83C-1885-C2D7-3280-76FB71D53078}"/>
              </a:ext>
            </a:extLst>
          </p:cNvPr>
          <p:cNvSpPr txBox="1"/>
          <p:nvPr/>
        </p:nvSpPr>
        <p:spPr>
          <a:xfrm>
            <a:off x="546465" y="3151664"/>
            <a:ext cx="168341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Apr. - 2 YTD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8E95D2C-0C05-CB4D-5C8B-DECDFF80B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829065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807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389555"/>
              </p:ext>
            </p:extLst>
          </p:nvPr>
        </p:nvGraphicFramePr>
        <p:xfrm>
          <a:off x="747135" y="617881"/>
          <a:ext cx="7649730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E8015E6-78B9-4275-8008-CEF4FC82EBDD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360E6-A745-4355-8903-1179BDC39A96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39702-994C-4F8A-931F-D122427BFA95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3D468-D1FA-FC5F-4818-6DE093CDE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EF8202-0E7F-CE5A-EE28-95340EBD541E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April</a:t>
            </a:r>
            <a:r>
              <a:rPr lang="en-US" sz="1800" b="1" dirty="0"/>
              <a:t> 2025 Year To Date RII</a:t>
            </a:r>
            <a:r>
              <a:rPr lang="en-US" sz="1800" b="1" baseline="0" dirty="0"/>
              <a:t> Rate per 100 Employees</a:t>
            </a:r>
            <a:endParaRPr lang="en-US" sz="1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DBCB2-9002-5713-970A-D019A56044EA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0                  0        0                                                           0                                     0                                     0                                      0       0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96689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Shops – April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BA9686D-0DD4-E535-505E-1C87BD4B3256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8940D2-202D-239F-51E9-CB6708F00F1B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4% of the Authority’s employees work in Cold Spring Shops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0% LWC, 0%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E31910-A96B-31CC-8387-91CCDB2E90DB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84756-4C20-0953-B27E-BD3386257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25C6C7-3500-B0C6-EAB3-80AF2A638B0F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744D21-C6CD-6638-7F96-6EC8D5BC402A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C5B19C-9700-0FED-3897-3C8A39AFFCB9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FDBBE8-64F0-10BE-0F7E-1AFA038080B8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D113F5-714F-83D5-B761-F343F261FAF9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F7164E-E5C4-8176-F906-F443F916A099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2ADA86A-2462-6A44-CDC1-B8F49EF03B4A}"/>
              </a:ext>
            </a:extLst>
          </p:cNvPr>
          <p:cNvSpPr/>
          <p:nvPr/>
        </p:nvSpPr>
        <p:spPr>
          <a:xfrm>
            <a:off x="3440699" y="4840176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794F5AF-ECDB-9B81-5476-8B7D0C07A2AD}"/>
              </a:ext>
            </a:extLst>
          </p:cNvPr>
          <p:cNvSpPr/>
          <p:nvPr/>
        </p:nvSpPr>
        <p:spPr>
          <a:xfrm>
            <a:off x="7850794" y="2027918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3B8F4A-E3C3-1E80-B485-BEEB635B4B0D}"/>
              </a:ext>
            </a:extLst>
          </p:cNvPr>
          <p:cNvSpPr/>
          <p:nvPr/>
        </p:nvSpPr>
        <p:spPr>
          <a:xfrm>
            <a:off x="3440699" y="2027918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E49073-3175-C5D4-0032-6BC512BE8FFD}"/>
              </a:ext>
            </a:extLst>
          </p:cNvPr>
          <p:cNvSpPr txBox="1"/>
          <p:nvPr/>
        </p:nvSpPr>
        <p:spPr>
          <a:xfrm>
            <a:off x="549885" y="5853408"/>
            <a:ext cx="249087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Apr. - ZERO YTD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20DF0D-C8BF-0DA9-F286-47E81982BEBF}"/>
              </a:ext>
            </a:extLst>
          </p:cNvPr>
          <p:cNvSpPr txBox="1"/>
          <p:nvPr/>
        </p:nvSpPr>
        <p:spPr>
          <a:xfrm>
            <a:off x="4852754" y="3151665"/>
            <a:ext cx="206383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Apr. - ZERO YTD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16BECF-5B11-C20A-6D98-BEB4709E3F8C}"/>
              </a:ext>
            </a:extLst>
          </p:cNvPr>
          <p:cNvSpPr txBox="1"/>
          <p:nvPr/>
        </p:nvSpPr>
        <p:spPr>
          <a:xfrm>
            <a:off x="546465" y="3151664"/>
            <a:ext cx="195277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Apr. - ZERO YTD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A856A20-8E47-B2DC-5616-D58C0EBC5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7510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806F7EB-6A3C-BF6A-39F8-AE6EC2C7C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77435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DCCC955-7C21-C76D-4217-A28E6FD1EE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016321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82423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5567E1A-A38F-6CF7-12BC-048AF6A40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083696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EB9F97F-0AD4-82A3-A649-9B7C86118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670900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506031-1206-E79D-763E-2F28E2852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874766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Babcock Operations – April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1861DBA-2C53-F754-D6D8-D94B7C982700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48D997-7E2F-9D80-B4D5-D0C8F29F793F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 of the Authority’s employees work in Babcock Operations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5% LWC, 19%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25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6F113E-8004-1534-88BE-7C0FC260582C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2879F-5F43-F990-FD97-09089781E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EDFABD-6633-41EA-7B3A-88D9A4158518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0A952D-1F25-0B05-01D8-4C1F39C4A5E6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1D0C91-9B19-E389-B189-9969957FFA1C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86D9C4-64A1-4224-5A77-17546B510195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08A7A0-C520-23B8-8755-3E964E3C9EF4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9BD59E-6133-D83A-5FBA-E34DE7D97124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28E3CED-7BA3-210A-6CF2-CA3CD8551145}"/>
              </a:ext>
            </a:extLst>
          </p:cNvPr>
          <p:cNvSpPr/>
          <p:nvPr/>
        </p:nvSpPr>
        <p:spPr>
          <a:xfrm>
            <a:off x="3530501" y="198953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89B25-4542-DCC2-76FF-6FA200A33C31}"/>
              </a:ext>
            </a:extLst>
          </p:cNvPr>
          <p:cNvSpPr txBox="1"/>
          <p:nvPr/>
        </p:nvSpPr>
        <p:spPr>
          <a:xfrm>
            <a:off x="3532173" y="201319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53%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13C926C-FD2F-4BD3-D5BA-C580BD549AE6}"/>
              </a:ext>
            </a:extLst>
          </p:cNvPr>
          <p:cNvSpPr/>
          <p:nvPr/>
        </p:nvSpPr>
        <p:spPr>
          <a:xfrm>
            <a:off x="7919443" y="198953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A4AA9-A2D3-5575-B11A-5829631A378C}"/>
              </a:ext>
            </a:extLst>
          </p:cNvPr>
          <p:cNvSpPr txBox="1"/>
          <p:nvPr/>
        </p:nvSpPr>
        <p:spPr>
          <a:xfrm>
            <a:off x="7921115" y="201319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77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78EA05C-AF76-F39F-E16F-FA3BE7E45DA2}"/>
              </a:ext>
            </a:extLst>
          </p:cNvPr>
          <p:cNvSpPr/>
          <p:nvPr/>
        </p:nvSpPr>
        <p:spPr>
          <a:xfrm>
            <a:off x="3530501" y="4738352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28F66C-38CB-ACBD-4FAD-70EC1E3DCCD5}"/>
              </a:ext>
            </a:extLst>
          </p:cNvPr>
          <p:cNvSpPr txBox="1"/>
          <p:nvPr/>
        </p:nvSpPr>
        <p:spPr>
          <a:xfrm>
            <a:off x="3532173" y="476200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68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0A60BF-9646-4969-9A9F-C655D766ED03}"/>
              </a:ext>
            </a:extLst>
          </p:cNvPr>
          <p:cNvSpPr txBox="1"/>
          <p:nvPr/>
        </p:nvSpPr>
        <p:spPr>
          <a:xfrm>
            <a:off x="549885" y="5853408"/>
            <a:ext cx="230325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Apr. - 47 YTD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0AFBE9-8332-A56D-E1FF-4A0D515BA1C2}"/>
              </a:ext>
            </a:extLst>
          </p:cNvPr>
          <p:cNvSpPr txBox="1"/>
          <p:nvPr/>
        </p:nvSpPr>
        <p:spPr>
          <a:xfrm>
            <a:off x="4852754" y="3151665"/>
            <a:ext cx="179446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Apr. - 1 YTD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16D0BE-3C66-101F-519A-B34734DD4237}"/>
              </a:ext>
            </a:extLst>
          </p:cNvPr>
          <p:cNvSpPr txBox="1"/>
          <p:nvPr/>
        </p:nvSpPr>
        <p:spPr>
          <a:xfrm>
            <a:off x="546465" y="3151664"/>
            <a:ext cx="168341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Apr. - 2 YTD</a:t>
            </a:r>
          </a:p>
        </p:txBody>
      </p:sp>
    </p:spTree>
    <p:extLst>
      <p:ext uri="{BB962C8B-B14F-4D97-AF65-F5344CB8AC3E}">
        <p14:creationId xmlns:p14="http://schemas.microsoft.com/office/powerpoint/2010/main" val="415013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Babcock Maintenance – April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15E8C81-3B85-ABBA-9B1C-5584AA62C84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621CD3-4FE0-CE54-41F1-B96EC03A19AC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3% of the Authority’s employees work in Babcock Maintenance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5% LWC, 0.4%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67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38BC5-5CB4-FDB2-71CE-87C8459F1D5F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0E580-63C1-E66B-64A3-3AA351406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D24B34-D61A-9EBB-7801-320540E6F33D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D7BC4-E082-7339-F7BF-3AFC4B6E0212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D63360-C1CB-02ED-01FF-D0304DDC190E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5D8ECC-1D3B-C3A0-CC46-B384CCC5C2F8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383A8A-25FD-7A01-AD75-91327B583401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C5E34C-C8A4-26F3-0D4C-829E949110DF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B104C5F7-5054-E26F-B6AF-48B0BE934B0B}"/>
              </a:ext>
            </a:extLst>
          </p:cNvPr>
          <p:cNvSpPr/>
          <p:nvPr/>
        </p:nvSpPr>
        <p:spPr>
          <a:xfrm>
            <a:off x="3543201" y="473878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D3A78C73-BF8F-C9C2-37E1-1F9B7CB5F409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84B6F09E-555A-194D-8B7D-1D1E4425FEA3}"/>
              </a:ext>
            </a:extLst>
          </p:cNvPr>
          <p:cNvSpPr/>
          <p:nvPr/>
        </p:nvSpPr>
        <p:spPr>
          <a:xfrm>
            <a:off x="7902974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E2B5FC-3D51-728D-E8B0-A71F541677C6}"/>
              </a:ext>
            </a:extLst>
          </p:cNvPr>
          <p:cNvSpPr txBox="1"/>
          <p:nvPr/>
        </p:nvSpPr>
        <p:spPr>
          <a:xfrm>
            <a:off x="549885" y="5853408"/>
            <a:ext cx="222150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Apr. - 1 YTD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523400-9EA8-9DDE-D688-EF1F58FC9835}"/>
              </a:ext>
            </a:extLst>
          </p:cNvPr>
          <p:cNvSpPr txBox="1"/>
          <p:nvPr/>
        </p:nvSpPr>
        <p:spPr>
          <a:xfrm>
            <a:off x="4852754" y="3151665"/>
            <a:ext cx="179446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Apr. - 1 YTD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6EF49A-F988-4159-A752-8D859535AE61}"/>
              </a:ext>
            </a:extLst>
          </p:cNvPr>
          <p:cNvSpPr txBox="1"/>
          <p:nvPr/>
        </p:nvSpPr>
        <p:spPr>
          <a:xfrm>
            <a:off x="546465" y="3151664"/>
            <a:ext cx="168341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Apr. - 2 YTD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EF87C5-C2D5-0A66-66F8-195BDDD44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963139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F5B90CE-F81F-518C-9740-3A73A554A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333737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C9F431C-7320-1A8A-DC03-9C4670133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985703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5591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6D9A6CB-19B9-BBEB-D536-43481839F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35282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AAAC444-F4A5-3FB5-006C-6CCA66176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10269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500794-670F-D856-998E-35D229848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343802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Operations – April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628D16A-F450-B2A7-873B-88F8DD05D739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79058-6AFD-FCF7-4CCA-9FDE00CA1070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 of the Authority’s employees work in Frontier Operations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27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37% LWC, 27%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78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DC4718-A031-EDF1-4E9E-D4CC67B36BA4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5515A-15C0-C41E-4C64-79CD49F03D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57389C-1D6D-1E3C-0FB6-4B6BDB5BF910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D789BE-6AA4-5C9F-95F9-9BBD989082B1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3C71C-8ABB-11EC-CF6A-659E6FCC6D3A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444723-9971-2DF9-2126-8567F97C0854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732EC6-51E8-6762-FF9F-33B56F5CE9B8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D597FF-E3CB-0DB0-F167-BA200742960B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979EEB0D-13EA-AD2B-E12E-69872FBFD495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C21738-946C-78F6-3D3F-4DC254108601}"/>
              </a:ext>
            </a:extLst>
          </p:cNvPr>
          <p:cNvSpPr txBox="1"/>
          <p:nvPr/>
        </p:nvSpPr>
        <p:spPr>
          <a:xfrm>
            <a:off x="3537544" y="200929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97A5E288-C967-53E4-3DA3-A418D9C805F1}"/>
              </a:ext>
            </a:extLst>
          </p:cNvPr>
          <p:cNvSpPr/>
          <p:nvPr/>
        </p:nvSpPr>
        <p:spPr>
          <a:xfrm>
            <a:off x="7902974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9DE283-E624-2F07-4028-408BEF887213}"/>
              </a:ext>
            </a:extLst>
          </p:cNvPr>
          <p:cNvSpPr txBox="1"/>
          <p:nvPr/>
        </p:nvSpPr>
        <p:spPr>
          <a:xfrm>
            <a:off x="7906842" y="200929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209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8849A1-A47E-73F7-EE74-2DC34AF1A4A2}"/>
              </a:ext>
            </a:extLst>
          </p:cNvPr>
          <p:cNvSpPr txBox="1"/>
          <p:nvPr/>
        </p:nvSpPr>
        <p:spPr>
          <a:xfrm>
            <a:off x="549885" y="5853408"/>
            <a:ext cx="230325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Apr. - 67 YTD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C04B7B-DA4C-513A-24A8-E0C720CA16EE}"/>
              </a:ext>
            </a:extLst>
          </p:cNvPr>
          <p:cNvSpPr txBox="1"/>
          <p:nvPr/>
        </p:nvSpPr>
        <p:spPr>
          <a:xfrm>
            <a:off x="4852754" y="3151665"/>
            <a:ext cx="179446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Apr. - 7 YTD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AF6053-929B-95E8-2E38-BACB84D4BA52}"/>
              </a:ext>
            </a:extLst>
          </p:cNvPr>
          <p:cNvSpPr txBox="1"/>
          <p:nvPr/>
        </p:nvSpPr>
        <p:spPr>
          <a:xfrm>
            <a:off x="546465" y="3151664"/>
            <a:ext cx="168341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Apr. - 7 YTD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2E83B54-7180-734C-2480-E7CDE00CD617}"/>
              </a:ext>
            </a:extLst>
          </p:cNvPr>
          <p:cNvSpPr/>
          <p:nvPr/>
        </p:nvSpPr>
        <p:spPr>
          <a:xfrm>
            <a:off x="3530501" y="4738352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3097B1-2501-7BB5-2F57-425C4D52E88A}"/>
              </a:ext>
            </a:extLst>
          </p:cNvPr>
          <p:cNvSpPr txBox="1"/>
          <p:nvPr/>
        </p:nvSpPr>
        <p:spPr>
          <a:xfrm>
            <a:off x="3532173" y="476200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13%</a:t>
            </a:r>
          </a:p>
        </p:txBody>
      </p:sp>
    </p:spTree>
    <p:extLst>
      <p:ext uri="{BB962C8B-B14F-4D97-AF65-F5344CB8AC3E}">
        <p14:creationId xmlns:p14="http://schemas.microsoft.com/office/powerpoint/2010/main" val="67891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53DC4DC-BA63-424A-2D65-09A90D2CA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593500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D165A81-4084-A007-B5A8-CF435D9C5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224758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0E6FCEA-2A1A-56F6-0CF4-BD3A87604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515508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Maintenance – April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057A074-1B8D-D7CA-A8DF-1A36827689F9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C54E89-00EB-9546-8BA9-1AA289FAA214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4% of the Authority’s employees work in Frontier Maintenance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0% LWC, 0%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3A03F2-707E-8CC5-4B91-CE5FDB3CEA56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8BF-9DD0-46B4-85C9-0283DA815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5D7AF2-44CE-A847-5FC5-C5E120FE57C3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AFEC2E-DE95-0443-DBE9-824B68D2E181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15D491-67E8-4245-A2A2-761C11690780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737E03-D0E2-6E94-656A-C0679D90582A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6B4FF-D052-E34E-465D-36FEFEDC40DC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D7CC7F-D042-C2F0-C71F-6DE4BAAD8EA9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32DA632-4575-9747-39D3-2EB7CBE6C97E}"/>
              </a:ext>
            </a:extLst>
          </p:cNvPr>
          <p:cNvSpPr/>
          <p:nvPr/>
        </p:nvSpPr>
        <p:spPr>
          <a:xfrm>
            <a:off x="7919443" y="198953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A4477-BDFA-1B91-960F-89EA2304BF4C}"/>
              </a:ext>
            </a:extLst>
          </p:cNvPr>
          <p:cNvSpPr txBox="1"/>
          <p:nvPr/>
        </p:nvSpPr>
        <p:spPr>
          <a:xfrm>
            <a:off x="7921115" y="2013194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21AD71B-E662-7614-8865-2D6DCA0F800B}"/>
              </a:ext>
            </a:extLst>
          </p:cNvPr>
          <p:cNvSpPr/>
          <p:nvPr/>
        </p:nvSpPr>
        <p:spPr>
          <a:xfrm>
            <a:off x="3530501" y="198953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300AA9-4B95-B711-E9B8-18926C530382}"/>
              </a:ext>
            </a:extLst>
          </p:cNvPr>
          <p:cNvSpPr txBox="1"/>
          <p:nvPr/>
        </p:nvSpPr>
        <p:spPr>
          <a:xfrm>
            <a:off x="3532173" y="2013194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ADF7744-946D-555E-E332-0003A4680E55}"/>
              </a:ext>
            </a:extLst>
          </p:cNvPr>
          <p:cNvSpPr/>
          <p:nvPr/>
        </p:nvSpPr>
        <p:spPr>
          <a:xfrm>
            <a:off x="3530501" y="4738352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CA5685-28BE-C255-A737-AD6F3E4118FC}"/>
              </a:ext>
            </a:extLst>
          </p:cNvPr>
          <p:cNvSpPr txBox="1"/>
          <p:nvPr/>
        </p:nvSpPr>
        <p:spPr>
          <a:xfrm>
            <a:off x="3532173" y="476200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4952BB-1DDD-70F6-5CA9-CA52C8099061}"/>
              </a:ext>
            </a:extLst>
          </p:cNvPr>
          <p:cNvSpPr txBox="1"/>
          <p:nvPr/>
        </p:nvSpPr>
        <p:spPr>
          <a:xfrm>
            <a:off x="549885" y="5853408"/>
            <a:ext cx="249087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Apr. - ZERO YTD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C42948-3397-5C13-E4F8-C488B88BAC00}"/>
              </a:ext>
            </a:extLst>
          </p:cNvPr>
          <p:cNvSpPr txBox="1"/>
          <p:nvPr/>
        </p:nvSpPr>
        <p:spPr>
          <a:xfrm>
            <a:off x="4852754" y="3151665"/>
            <a:ext cx="206383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Apr. - ZERO YTD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07D869-F140-372F-5A0C-2993CFFA9704}"/>
              </a:ext>
            </a:extLst>
          </p:cNvPr>
          <p:cNvSpPr txBox="1"/>
          <p:nvPr/>
        </p:nvSpPr>
        <p:spPr>
          <a:xfrm>
            <a:off x="546465" y="3151664"/>
            <a:ext cx="195277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Apr. - ZERO YTD</a:t>
            </a:r>
          </a:p>
        </p:txBody>
      </p:sp>
    </p:spTree>
    <p:extLst>
      <p:ext uri="{BB962C8B-B14F-4D97-AF65-F5344CB8AC3E}">
        <p14:creationId xmlns:p14="http://schemas.microsoft.com/office/powerpoint/2010/main" val="221434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B9BE3B3-9D4B-F04D-9DEB-63FED3C49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727240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Operations – April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4C020E-A551-36F7-E59C-8581133F6743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B8C2DB-C331-AE9E-B31C-7198FF056FFB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4% of the Authority’s employees work in Rail Operations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8% RII, 5% LWC, 1%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A7FDAD-5933-2DE6-1531-FEF971317D97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E1D09-B131-A7E6-3668-3F26BB4FD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1DDEA63-7B4E-6391-1D51-B44ABE0CB521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D57284-3472-7BD4-5B25-8D6FA9D4B4A4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304CB6-BB07-D718-31E6-A6C1A1BFDDE5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891D24-F8C5-040B-D673-C000BC77E014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381727-F47C-36F6-7A98-118BCCF55886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77AF18-9E4B-D527-6D4C-C1CCE02E22F4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2659CCF0-8CE5-AE3C-0AB4-B996B950EC73}"/>
              </a:ext>
            </a:extLst>
          </p:cNvPr>
          <p:cNvSpPr/>
          <p:nvPr/>
        </p:nvSpPr>
        <p:spPr>
          <a:xfrm>
            <a:off x="3543201" y="473878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C4E85DC4-CA24-1070-FF4F-9D73CE5EF16C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C846A4E7-CC2A-4051-1D97-53D92439379D}"/>
              </a:ext>
            </a:extLst>
          </p:cNvPr>
          <p:cNvSpPr/>
          <p:nvPr/>
        </p:nvSpPr>
        <p:spPr>
          <a:xfrm>
            <a:off x="7902974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710C8-980B-7ADC-7565-6B7CDAFD4AEF}"/>
              </a:ext>
            </a:extLst>
          </p:cNvPr>
          <p:cNvSpPr txBox="1"/>
          <p:nvPr/>
        </p:nvSpPr>
        <p:spPr>
          <a:xfrm>
            <a:off x="549885" y="5853408"/>
            <a:ext cx="222150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Apr. - 2 YTD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5C488-4A9E-95CB-15B5-CDCEF260BC46}"/>
              </a:ext>
            </a:extLst>
          </p:cNvPr>
          <p:cNvSpPr txBox="1"/>
          <p:nvPr/>
        </p:nvSpPr>
        <p:spPr>
          <a:xfrm>
            <a:off x="4852754" y="3151665"/>
            <a:ext cx="179446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Apr. - 1 YTD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0D1991-3DD7-3AD2-B03C-D9D58F140C11}"/>
              </a:ext>
            </a:extLst>
          </p:cNvPr>
          <p:cNvSpPr txBox="1"/>
          <p:nvPr/>
        </p:nvSpPr>
        <p:spPr>
          <a:xfrm>
            <a:off x="546465" y="3151664"/>
            <a:ext cx="1414041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Apr. - 2 YTD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BDD931F-AB53-04AD-C7B2-F2A22C971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439153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62CE409-7003-6484-45C0-220B0EDAD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286645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29914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8E1D5A8-DF4C-A00E-68AF-50BD1F0EB2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80738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2278560-807A-4C8A-3C97-1615D9C7A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87979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E0D4BE5-CDDF-89A8-1958-8387601910D2}"/>
              </a:ext>
            </a:extLst>
          </p:cNvPr>
          <p:cNvSpPr txBox="1"/>
          <p:nvPr/>
        </p:nvSpPr>
        <p:spPr>
          <a:xfrm>
            <a:off x="549885" y="5853408"/>
            <a:ext cx="249087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Apr. - ZERO YTD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2ACB74-779D-8B44-5C74-289C4A6D3994}"/>
              </a:ext>
            </a:extLst>
          </p:cNvPr>
          <p:cNvSpPr txBox="1"/>
          <p:nvPr/>
        </p:nvSpPr>
        <p:spPr>
          <a:xfrm>
            <a:off x="4852754" y="3151665"/>
            <a:ext cx="206383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Apr. - ZERO YTD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80985A-BAAC-AD74-80FD-9C36DF7168A8}"/>
              </a:ext>
            </a:extLst>
          </p:cNvPr>
          <p:cNvSpPr txBox="1"/>
          <p:nvPr/>
        </p:nvSpPr>
        <p:spPr>
          <a:xfrm>
            <a:off x="546465" y="3151664"/>
            <a:ext cx="195277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Apr. - ZERO YTD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Maintenance – April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0F611E1-B562-7686-F30D-37446E5E5EE0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2C7C3E-943C-2B5A-FFF8-E4F286B5E944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6% of the Authority’s employees work in Rail Maintenance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0% LWC, 0%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F82FE6-E99A-F3D9-2712-8BCD4216B946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B41F8B-09FF-9B88-943E-61E55FEDD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DE3CB6-08D7-317A-AFC5-56B8F74C5C61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2C06F-9F85-EE2E-CD36-7707528C1472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C3401C-7A8C-51EB-D35D-0CA36AA3728E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2E5EDB-952E-D5B6-2BAD-1ABE39FEB635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46DA69-A135-0100-DDCE-E60508527819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B6C409-4139-75DC-3174-986CA120D584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82C8325-5C46-DACD-5501-266CD6B32B4A}"/>
              </a:ext>
            </a:extLst>
          </p:cNvPr>
          <p:cNvSpPr/>
          <p:nvPr/>
        </p:nvSpPr>
        <p:spPr>
          <a:xfrm>
            <a:off x="3530501" y="198953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31079-E327-E025-7E6A-B59BEE12B2BB}"/>
              </a:ext>
            </a:extLst>
          </p:cNvPr>
          <p:cNvSpPr txBox="1"/>
          <p:nvPr/>
        </p:nvSpPr>
        <p:spPr>
          <a:xfrm>
            <a:off x="3532173" y="2013194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B37DF2C-8011-D24D-911A-394BE61F60D0}"/>
              </a:ext>
            </a:extLst>
          </p:cNvPr>
          <p:cNvSpPr/>
          <p:nvPr/>
        </p:nvSpPr>
        <p:spPr>
          <a:xfrm>
            <a:off x="7850794" y="2027918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6F4B51-884C-925B-2B1E-CE0D3A631138}"/>
              </a:ext>
            </a:extLst>
          </p:cNvPr>
          <p:cNvSpPr/>
          <p:nvPr/>
        </p:nvSpPr>
        <p:spPr>
          <a:xfrm>
            <a:off x="3428000" y="4871229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6031189-9FD1-E04A-5471-7019E2508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082982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0061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69114"/>
              </p:ext>
            </p:extLst>
          </p:nvPr>
        </p:nvGraphicFramePr>
        <p:xfrm>
          <a:off x="747135" y="617882"/>
          <a:ext cx="7649730" cy="544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5289393-4760-D420-55AA-86CC4EE5B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26647B-550D-37D3-37BE-B053EE02F44C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92622-D5BA-21A3-7E1A-AF04DF9C2CA2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57B68-FE6B-A767-D9EB-998EAD47834A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F01E8-FBA5-2914-A4DE-691F9B44141A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April</a:t>
            </a:r>
            <a:r>
              <a:rPr lang="en-US" sz="1800" b="1" dirty="0"/>
              <a:t> 2025 Year To Date LWC</a:t>
            </a:r>
            <a:r>
              <a:rPr lang="en-US" sz="1800" b="1" baseline="0" dirty="0"/>
              <a:t> Rate per 100 Employees</a:t>
            </a:r>
            <a:endParaRPr 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E7C03-F73C-71E1-BD5E-E33347663988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0                  0        0                                                           0                                     0                                     0                                      0       0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13353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3062CF-B349-1CC4-FF56-B45EE5AC9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703799"/>
              </p:ext>
            </p:extLst>
          </p:nvPr>
        </p:nvGraphicFramePr>
        <p:xfrm>
          <a:off x="689985" y="617881"/>
          <a:ext cx="7649730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0ECDB08-5E5D-8537-EF2F-2389523D0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1BC558-4905-BD54-0860-1FBC4A7D3FF2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239D6-AD8B-C30C-5DBD-4170B11BB9DA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D52CF-34B3-3EEA-C2CF-20739DC7E570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F6123-2A4F-398D-38B2-509BEC3343BF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April</a:t>
            </a:r>
            <a:r>
              <a:rPr lang="en-US" sz="1800" b="1" dirty="0"/>
              <a:t> 2025 </a:t>
            </a: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 To Date Days Away Rate per 100 Employees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753B0-52FA-8CA2-58F6-726F3E194443}"/>
              </a:ext>
            </a:extLst>
          </p:cNvPr>
          <p:cNvSpPr txBox="1"/>
          <p:nvPr/>
        </p:nvSpPr>
        <p:spPr>
          <a:xfrm>
            <a:off x="69980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0                  0        0                                                           0                                     0                                     0                                      0       0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57112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356977"/>
              </p:ext>
            </p:extLst>
          </p:nvPr>
        </p:nvGraphicFramePr>
        <p:xfrm>
          <a:off x="747136" y="617881"/>
          <a:ext cx="7649729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5B95110-69CE-3D80-3AEB-E98DD0930AB9}"/>
              </a:ext>
            </a:extLst>
          </p:cNvPr>
          <p:cNvSpPr txBox="1"/>
          <p:nvPr/>
        </p:nvSpPr>
        <p:spPr>
          <a:xfrm>
            <a:off x="4055445" y="5986913"/>
            <a:ext cx="1033110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/>
            <a:r>
              <a:rPr lang="en-US" sz="927" dirty="0">
                <a:solidFill>
                  <a:prstClr val="black"/>
                </a:solidFill>
                <a:latin typeface="Calibri" panose="020F0502020204030204"/>
              </a:rPr>
              <a:t>n/f  = No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02CE2-99A6-F3DF-0914-619C4E8A7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4E43EB-0E0E-3835-BFB7-AD0F7738BF79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April </a:t>
            </a:r>
            <a:r>
              <a:rPr lang="en-US" sz="1800" b="1" dirty="0"/>
              <a:t>2025 Year To Date</a:t>
            </a:r>
            <a:r>
              <a:rPr lang="en-US" sz="1800" b="1" baseline="0" dirty="0"/>
              <a:t> Hazard Resolution Rate</a:t>
            </a:r>
            <a:endParaRPr lang="en-US" sz="1800" b="1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73D04CF-7394-4511-46F8-2AECA12554ED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 n/f        00                                  0         00        0          0          0                                                                   n/f     n/f     n/f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3160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330458"/>
              </p:ext>
            </p:extLst>
          </p:nvPr>
        </p:nvGraphicFramePr>
        <p:xfrm>
          <a:off x="747137" y="617881"/>
          <a:ext cx="7649728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802CCA3-97F2-E6EA-FCB2-4DD83D472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46281A-7DE4-4F8E-2139-B73029E21949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April</a:t>
            </a:r>
            <a:r>
              <a:rPr lang="en-US" sz="1800" b="1" dirty="0"/>
              <a:t> 2025 Year to Date Open Overdue</a:t>
            </a:r>
            <a:r>
              <a:rPr lang="en-US" sz="1800" b="1" baseline="0" dirty="0"/>
              <a:t> Hazards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691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6B30376-553B-441E-A53C-6AF9E37FF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847178"/>
              </p:ext>
            </p:extLst>
          </p:nvPr>
        </p:nvGraphicFramePr>
        <p:xfrm>
          <a:off x="747135" y="614433"/>
          <a:ext cx="7649731" cy="544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F87AC26-1A17-9E1C-2374-8BAE9D2BE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E13AC-C654-0A6F-0D1E-5448E749BF67}"/>
              </a:ext>
            </a:extLst>
          </p:cNvPr>
          <p:cNvSpPr txBox="1"/>
          <p:nvPr/>
        </p:nvSpPr>
        <p:spPr>
          <a:xfrm>
            <a:off x="1403646" y="482923"/>
            <a:ext cx="633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April</a:t>
            </a:r>
            <a:r>
              <a:rPr lang="en-US" sz="1800" b="1" dirty="0"/>
              <a:t> 2025 Year to Date Preventable Accidents Rate </a:t>
            </a:r>
          </a:p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per 100,000 miles</a:t>
            </a:r>
          </a:p>
        </p:txBody>
      </p:sp>
    </p:spTree>
    <p:extLst>
      <p:ext uri="{BB962C8B-B14F-4D97-AF65-F5344CB8AC3E}">
        <p14:creationId xmlns:p14="http://schemas.microsoft.com/office/powerpoint/2010/main" val="310980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3FA938E-690D-FAA3-CF92-11D241E61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314005"/>
              </p:ext>
            </p:extLst>
          </p:nvPr>
        </p:nvGraphicFramePr>
        <p:xfrm>
          <a:off x="747136" y="617881"/>
          <a:ext cx="7649729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385B4DE-FDFC-F8B6-07C7-ACDC2B85A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569D8F-ECBA-6478-EB61-5D5E83440549}"/>
              </a:ext>
            </a:extLst>
          </p:cNvPr>
          <p:cNvSpPr txBox="1"/>
          <p:nvPr/>
        </p:nvSpPr>
        <p:spPr>
          <a:xfrm>
            <a:off x="1403646" y="482923"/>
            <a:ext cx="6432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April</a:t>
            </a:r>
            <a:r>
              <a:rPr lang="en-US" sz="1800" b="1" dirty="0"/>
              <a:t> 2025 </a:t>
            </a: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 to Date High Severity Rate per 100,000 miles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3DD1F-C1FA-3754-A334-AD5949D11F7B}"/>
              </a:ext>
            </a:extLst>
          </p:cNvPr>
          <p:cNvSpPr txBox="1"/>
          <p:nvPr/>
        </p:nvSpPr>
        <p:spPr>
          <a:xfrm>
            <a:off x="6825579" y="5165387"/>
            <a:ext cx="143500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 ZERO  </a:t>
            </a:r>
            <a:r>
              <a:rPr lang="en-US" sz="850" b="1" dirty="0">
                <a:solidFill>
                  <a:schemeClr val="accent3"/>
                </a:solidFill>
              </a:rPr>
              <a:t> ZERO   </a:t>
            </a:r>
            <a:r>
              <a:rPr lang="en-US" sz="850" b="1" dirty="0">
                <a:solidFill>
                  <a:schemeClr val="accent4"/>
                </a:solidFill>
              </a:rPr>
              <a:t>ZERO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C899B-32FC-EB58-B6AE-D6712F140DE1}"/>
              </a:ext>
            </a:extLst>
          </p:cNvPr>
          <p:cNvSpPr txBox="1"/>
          <p:nvPr/>
        </p:nvSpPr>
        <p:spPr>
          <a:xfrm>
            <a:off x="3959585" y="5165387"/>
            <a:ext cx="1199367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50" b="1" dirty="0">
                <a:solidFill>
                  <a:schemeClr val="accent2"/>
                </a:solidFill>
              </a:rPr>
              <a:t>ZERO  </a:t>
            </a:r>
            <a:r>
              <a:rPr lang="en-US" sz="850" b="1" dirty="0" err="1">
                <a:solidFill>
                  <a:schemeClr val="accent3"/>
                </a:solidFill>
              </a:rPr>
              <a:t>ZERO</a:t>
            </a:r>
            <a:endParaRPr lang="en-US" sz="850" b="1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8E828-34BD-B012-CE91-9A9065DFDF57}"/>
              </a:ext>
            </a:extLst>
          </p:cNvPr>
          <p:cNvSpPr txBox="1"/>
          <p:nvPr/>
        </p:nvSpPr>
        <p:spPr>
          <a:xfrm>
            <a:off x="2516210" y="5165387"/>
            <a:ext cx="1435008" cy="22313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 ZERO  </a:t>
            </a:r>
            <a:r>
              <a:rPr lang="en-US" sz="850" b="1" dirty="0">
                <a:solidFill>
                  <a:schemeClr val="accent3"/>
                </a:solidFill>
              </a:rPr>
              <a:t> </a:t>
            </a:r>
            <a:r>
              <a:rPr lang="en-US" sz="850" b="1" dirty="0" err="1">
                <a:solidFill>
                  <a:schemeClr val="accent3"/>
                </a:solidFill>
              </a:rPr>
              <a:t>ZERO</a:t>
            </a:r>
            <a:r>
              <a:rPr lang="en-US" sz="850" b="1" dirty="0">
                <a:solidFill>
                  <a:schemeClr val="accent3"/>
                </a:solidFill>
              </a:rPr>
              <a:t>   </a:t>
            </a:r>
            <a:r>
              <a:rPr lang="en-US" sz="850" b="1" dirty="0" err="1">
                <a:solidFill>
                  <a:schemeClr val="accent4"/>
                </a:solidFill>
              </a:rPr>
              <a:t>ZERO</a:t>
            </a:r>
            <a:endParaRPr lang="en-US" sz="850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79B53-2389-43D1-A464-767558FB0130}"/>
              </a:ext>
            </a:extLst>
          </p:cNvPr>
          <p:cNvSpPr txBox="1"/>
          <p:nvPr/>
        </p:nvSpPr>
        <p:spPr>
          <a:xfrm>
            <a:off x="6400463" y="5165387"/>
            <a:ext cx="42511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4"/>
                </a:solidFill>
              </a:rPr>
              <a:t>ZERO</a:t>
            </a:r>
          </a:p>
        </p:txBody>
      </p:sp>
    </p:spTree>
    <p:extLst>
      <p:ext uri="{BB962C8B-B14F-4D97-AF65-F5344CB8AC3E}">
        <p14:creationId xmlns:p14="http://schemas.microsoft.com/office/powerpoint/2010/main" val="221487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8B976435-D643-A669-B865-35A58E37B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559566"/>
              </p:ext>
            </p:extLst>
          </p:nvPr>
        </p:nvGraphicFramePr>
        <p:xfrm>
          <a:off x="2692724" y="3978363"/>
          <a:ext cx="2360980" cy="18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7535D0D-01E9-96E2-1173-AE2C2C359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006067"/>
              </p:ext>
            </p:extLst>
          </p:nvPr>
        </p:nvGraphicFramePr>
        <p:xfrm>
          <a:off x="2643910" y="1201174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1" y="4014378"/>
            <a:ext cx="3233379" cy="216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Metro Field Operations has 60% of the Authority’s employees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85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89% LWC, 66% Days Away</a:t>
            </a:r>
          </a:p>
          <a:p>
            <a:pPr marL="145236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44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YTD Recordable + Non-Recordable Injuries/Illness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50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64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Total Reviewed Accidents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reviewed accidents were ruled preventable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7DDC2-B013-0BE1-9A9E-68BB7DF36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380651-668D-05D6-A488-54D6E45D74CD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Surface Safety – April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94917-3C22-8604-2944-C9C279956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EAF34E-D27C-11B1-4A37-3CF34C4AA861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357022-DC09-3154-C397-094A5E4F2280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6A160-307B-8813-BAD7-B404C3AD6756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1BB8D-8D39-6B0C-172B-39C0C1242752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8328C7C-5822-8888-2B5D-E4E2EFC7D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780743"/>
              </p:ext>
            </p:extLst>
          </p:nvPr>
        </p:nvGraphicFramePr>
        <p:xfrm>
          <a:off x="515012" y="1200510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8DD99CB-A052-2C90-5E24-C938BB79B1A4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562524-8B24-AEE5-EB98-9E966AE94316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827B69-4E62-6C04-2F05-23CABEBF2C30}"/>
              </a:ext>
            </a:extLst>
          </p:cNvPr>
          <p:cNvSpPr txBox="1"/>
          <p:nvPr/>
        </p:nvSpPr>
        <p:spPr>
          <a:xfrm>
            <a:off x="549885" y="5853408"/>
            <a:ext cx="163730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17 YTD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F4728D-206D-A04A-43F2-5DA483F43A5F}"/>
              </a:ext>
            </a:extLst>
          </p:cNvPr>
          <p:cNvSpPr txBox="1"/>
          <p:nvPr/>
        </p:nvSpPr>
        <p:spPr>
          <a:xfrm>
            <a:off x="5393497" y="3151665"/>
            <a:ext cx="152785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22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06470-2AFD-3496-094F-CECD931A0556}"/>
              </a:ext>
            </a:extLst>
          </p:cNvPr>
          <p:cNvSpPr txBox="1"/>
          <p:nvPr/>
        </p:nvSpPr>
        <p:spPr>
          <a:xfrm>
            <a:off x="2859234" y="5861364"/>
            <a:ext cx="222464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166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AD6A44-E6CA-75C0-6841-E76A9C2D552A}"/>
              </a:ext>
            </a:extLst>
          </p:cNvPr>
          <p:cNvSpPr txBox="1"/>
          <p:nvPr/>
        </p:nvSpPr>
        <p:spPr>
          <a:xfrm>
            <a:off x="551498" y="3151992"/>
            <a:ext cx="4162101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Preventable Accidents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Apr.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25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(ZERO High Severity)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0BA287-EDD4-59C0-09BF-60E1EA33F86C}"/>
              </a:ext>
            </a:extLst>
          </p:cNvPr>
          <p:cNvSpPr txBox="1"/>
          <p:nvPr/>
        </p:nvSpPr>
        <p:spPr>
          <a:xfrm>
            <a:off x="2428119" y="480386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53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64B71ED2-2740-D579-BD20-3877E17D121C}"/>
              </a:ext>
            </a:extLst>
          </p:cNvPr>
          <p:cNvSpPr/>
          <p:nvPr/>
        </p:nvSpPr>
        <p:spPr>
          <a:xfrm>
            <a:off x="2403447" y="47522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A911E-5904-C9EE-44A9-CD27C6EEABE1}"/>
              </a:ext>
            </a:extLst>
          </p:cNvPr>
          <p:cNvSpPr txBox="1"/>
          <p:nvPr/>
        </p:nvSpPr>
        <p:spPr>
          <a:xfrm>
            <a:off x="8121815" y="217231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41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A7993-63CC-8796-CDDD-2F2240F901C0}"/>
              </a:ext>
            </a:extLst>
          </p:cNvPr>
          <p:cNvSpPr txBox="1"/>
          <p:nvPr/>
        </p:nvSpPr>
        <p:spPr>
          <a:xfrm>
            <a:off x="4675651" y="4803864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60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FCBD4ED-8B16-AD08-E92A-3E91D0CF6DD6}"/>
              </a:ext>
            </a:extLst>
          </p:cNvPr>
          <p:cNvSpPr/>
          <p:nvPr/>
        </p:nvSpPr>
        <p:spPr>
          <a:xfrm>
            <a:off x="4661118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C840804-35BD-EF36-03AE-5C7A131C51A1}"/>
              </a:ext>
            </a:extLst>
          </p:cNvPr>
          <p:cNvSpPr/>
          <p:nvPr/>
        </p:nvSpPr>
        <p:spPr>
          <a:xfrm>
            <a:off x="8101696" y="214031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B84336-F727-04B1-6BEC-6AFBE8AE1CEE}"/>
              </a:ext>
            </a:extLst>
          </p:cNvPr>
          <p:cNvSpPr txBox="1"/>
          <p:nvPr/>
        </p:nvSpPr>
        <p:spPr>
          <a:xfrm>
            <a:off x="2366184" y="2172314"/>
            <a:ext cx="4203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E5E12CAA-667E-E5C7-71F0-2EEF040FDC63}"/>
              </a:ext>
            </a:extLst>
          </p:cNvPr>
          <p:cNvSpPr/>
          <p:nvPr/>
        </p:nvSpPr>
        <p:spPr>
          <a:xfrm>
            <a:off x="2373751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CCADD69-A8A7-C998-E5E2-5107BA05B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239169"/>
              </p:ext>
            </p:extLst>
          </p:nvPr>
        </p:nvGraphicFramePr>
        <p:xfrm>
          <a:off x="5872560" y="1052108"/>
          <a:ext cx="2395140" cy="247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DE96D50-2C98-4671-7D36-7327A5DB8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488951"/>
              </p:ext>
            </p:extLst>
          </p:nvPr>
        </p:nvGraphicFramePr>
        <p:xfrm>
          <a:off x="460814" y="3978969"/>
          <a:ext cx="2124998" cy="187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Arrow: Up 18">
            <a:extLst>
              <a:ext uri="{FF2B5EF4-FFF2-40B4-BE49-F238E27FC236}">
                <a16:creationId xmlns:a16="http://schemas.microsoft.com/office/drawing/2014/main" id="{64E5F896-0B87-C108-5B88-FAF968C927C5}"/>
              </a:ext>
            </a:extLst>
          </p:cNvPr>
          <p:cNvSpPr/>
          <p:nvPr/>
        </p:nvSpPr>
        <p:spPr>
          <a:xfrm>
            <a:off x="4567286" y="2123264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283568"/>
      </p:ext>
    </p:extLst>
  </p:cSld>
  <p:clrMapOvr>
    <a:masterClrMapping/>
  </p:clrMapOvr>
</p:sld>
</file>

<file path=ppt/theme/theme1.xml><?xml version="1.0" encoding="utf-8"?>
<a:theme xmlns:a="http://schemas.openxmlformats.org/drawingml/2006/main" name="4_~3804048">
  <a:themeElements>
    <a:clrScheme name="Praxair Color Theme">
      <a:dk1>
        <a:srgbClr val="000000"/>
      </a:dk1>
      <a:lt1>
        <a:srgbClr val="FFFFFF"/>
      </a:lt1>
      <a:dk2>
        <a:srgbClr val="00AF3F"/>
      </a:dk2>
      <a:lt2>
        <a:srgbClr val="E1E1E1"/>
      </a:lt2>
      <a:accent1>
        <a:srgbClr val="ED4E24"/>
      </a:accent1>
      <a:accent2>
        <a:srgbClr val="F78500"/>
      </a:accent2>
      <a:accent3>
        <a:srgbClr val="5D71BC"/>
      </a:accent3>
      <a:accent4>
        <a:srgbClr val="1AA8DB"/>
      </a:accent4>
      <a:accent5>
        <a:srgbClr val="51C71A"/>
      </a:accent5>
      <a:accent6>
        <a:srgbClr val="DCF014"/>
      </a:accent6>
      <a:hlink>
        <a:srgbClr val="F785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6CBA00E76744D9F20B3246642291F" ma:contentTypeVersion="6" ma:contentTypeDescription="Create a new document." ma:contentTypeScope="" ma:versionID="afd9308f47c3443a05535ba1eee11fef">
  <xsd:schema xmlns:xsd="http://www.w3.org/2001/XMLSchema" xmlns:xs="http://www.w3.org/2001/XMLSchema" xmlns:p="http://schemas.microsoft.com/office/2006/metadata/properties" xmlns:ns3="43f0a38b-cfc1-4893-8ea8-6a87d52f9452" targetNamespace="http://schemas.microsoft.com/office/2006/metadata/properties" ma:root="true" ma:fieldsID="3866583ecbcfeeee4b4abed8474b61be" ns3:_="">
    <xsd:import namespace="43f0a38b-cfc1-4893-8ea8-6a87d52f945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0a38b-cfc1-4893-8ea8-6a87d52f94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3f0a38b-cfc1-4893-8ea8-6a87d52f9452" xsi:nil="true"/>
  </documentManagement>
</p:properties>
</file>

<file path=customXml/itemProps1.xml><?xml version="1.0" encoding="utf-8"?>
<ds:datastoreItem xmlns:ds="http://schemas.openxmlformats.org/officeDocument/2006/customXml" ds:itemID="{94E51D7E-0CFC-4EA5-B50A-B2790688B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f0a38b-cfc1-4893-8ea8-6a87d52f9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5C8288-0807-4E47-A3A4-7464ACA0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244795-AE6F-4F58-A805-0EC7E5E7FEC3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43f0a38b-cfc1-4893-8ea8-6a87d52f9452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13-0313_PX_Template.thmx</Template>
  <TotalTime>79053</TotalTime>
  <Words>2740</Words>
  <Application>Microsoft Office PowerPoint</Application>
  <PresentationFormat>On-screen Show (4:3)</PresentationFormat>
  <Paragraphs>697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Helvetica</vt:lpstr>
      <vt:lpstr>Times New Roman</vt:lpstr>
      <vt:lpstr>Wingdings</vt:lpstr>
      <vt:lpstr>4_~3804048</vt:lpstr>
      <vt:lpstr>1_Office Theme</vt:lpstr>
      <vt:lpstr>2_Office Theme</vt:lpstr>
      <vt:lpstr>Safety - April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Rose Communications,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Staufer</dc:creator>
  <cp:lastModifiedBy>Ananna Khan</cp:lastModifiedBy>
  <cp:revision>2619</cp:revision>
  <cp:lastPrinted>2020-11-17T12:45:57Z</cp:lastPrinted>
  <dcterms:created xsi:type="dcterms:W3CDTF">2013-03-13T18:14:08Z</dcterms:created>
  <dcterms:modified xsi:type="dcterms:W3CDTF">2025-05-14T11:32:55Z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0x010100DB46CBA00E76744D9F20B3246642291F</vt:lpwstr>
  </property>
</Properties>
</file>