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7010400" cy="92964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nva Sans" panose="020B0604020202020204" charset="0"/>
      <p:regular r:id="rId26"/>
    </p:embeddedFont>
    <p:embeddedFont>
      <p:font typeface="Open Sauce Heavy" panose="020B0604020202020204" charset="0"/>
      <p:regular r:id="rId27"/>
    </p:embeddedFont>
    <p:embeddedFont>
      <p:font typeface="Poppins Bold" panose="020B0604020202020204" charset="0"/>
      <p:regular r:id="rId28"/>
    </p:embeddedFont>
    <p:embeddedFont>
      <p:font typeface="Poppins Light" panose="00000400000000000000" pitchFamily="2" charset="0"/>
      <p:regular r:id="rId29"/>
      <p:italic r:id="rId30"/>
    </p:embeddedFont>
    <p:embeddedFont>
      <p:font typeface="Poppins Light Bold" panose="020B0604020202020204" charset="0"/>
      <p:regular r:id="rId31"/>
    </p:embeddedFont>
    <p:embeddedFont>
      <p:font typeface="Poppins Medium" panose="00000600000000000000" pitchFamily="2" charset="0"/>
      <p:regular r:id="rId32"/>
      <p:italic r:id="rId33"/>
    </p:embeddedFont>
    <p:embeddedFont>
      <p:font typeface="Poppins Medium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2609" autoAdjust="0"/>
  </p:normalViewPr>
  <p:slideViewPr>
    <p:cSldViewPr>
      <p:cViewPr varScale="1">
        <p:scale>
          <a:sx n="62" d="100"/>
          <a:sy n="62" d="100"/>
        </p:scale>
        <p:origin x="12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890D51-0228-B137-8661-6948411728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6AD2A1-4B5A-5452-BBB6-C37684C222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B8C4B-60B3-4267-856B-1537553159AB}" type="datetime1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3A3E1-1D5D-09DC-4B7D-D918B8F616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1EB2F-942F-B815-A2BA-13A12B9E76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E0E20-9DD1-413D-B020-87255736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25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4494CC-DAE8-4155-BF97-4BB3DB129A8F}" type="datetime1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5647A97-4F3D-4F50-A97B-DF722737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374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60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162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16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70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38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179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08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69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48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4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31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96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4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6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08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83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69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81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\\fileSVR01\DeptData\Safety\NHO%20PP\NFTA%20SAFETY%20FINAL%20EDIT%20(1).mpeg" TargetMode="Externa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6499243"/>
            <a:ext cx="3271856" cy="1683809"/>
          </a:xfrm>
          <a:custGeom>
            <a:avLst/>
            <a:gdLst/>
            <a:ahLst/>
            <a:cxnLst/>
            <a:rect l="l" t="t" r="r" b="b"/>
            <a:pathLst>
              <a:path w="3271856" h="1683809">
                <a:moveTo>
                  <a:pt x="0" y="0"/>
                </a:moveTo>
                <a:lnTo>
                  <a:pt x="3271856" y="0"/>
                </a:lnTo>
                <a:lnTo>
                  <a:pt x="3271856" y="1683809"/>
                </a:lnTo>
                <a:lnTo>
                  <a:pt x="0" y="168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559505" cy="10287000"/>
          </a:xfrm>
          <a:custGeom>
            <a:avLst/>
            <a:gdLst/>
            <a:ahLst/>
            <a:cxnLst/>
            <a:rect l="l" t="t" r="r" b="b"/>
            <a:pathLst>
              <a:path w="8559505" h="10287000">
                <a:moveTo>
                  <a:pt x="0" y="0"/>
                </a:moveTo>
                <a:lnTo>
                  <a:pt x="8559505" y="0"/>
                </a:lnTo>
                <a:lnTo>
                  <a:pt x="85595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533" r="-3378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99748" y="3265511"/>
            <a:ext cx="8090032" cy="2670573"/>
            <a:chOff x="0" y="85725"/>
            <a:chExt cx="10786710" cy="3560764"/>
          </a:xfrm>
        </p:grpSpPr>
        <p:sp>
          <p:nvSpPr>
            <p:cNvPr id="5" name="TextBox 5"/>
            <p:cNvSpPr txBox="1"/>
            <p:nvPr/>
          </p:nvSpPr>
          <p:spPr>
            <a:xfrm>
              <a:off x="0" y="85725"/>
              <a:ext cx="10746070" cy="2809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100"/>
                </a:lnSpc>
              </a:pPr>
              <a:r>
                <a:rPr lang="en-US" sz="7500">
                  <a:solidFill>
                    <a:srgbClr val="004890"/>
                  </a:solidFill>
                  <a:latin typeface="Poppins Medium"/>
                </a:rPr>
                <a:t>NFTA Safety New Hire Orientation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640" y="3076418"/>
              <a:ext cx="10746070" cy="570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 lang="en-US" sz="2800" dirty="0">
                <a:solidFill>
                  <a:srgbClr val="004890"/>
                </a:solidFill>
                <a:latin typeface="Poppins Ligh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06298" y="2520315"/>
            <a:ext cx="5246370" cy="52463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5190" r="-2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27180" y="2520315"/>
            <a:ext cx="493894" cy="493894"/>
          </a:xfrm>
          <a:custGeom>
            <a:avLst/>
            <a:gdLst/>
            <a:ahLst/>
            <a:cxnLst/>
            <a:rect l="l" t="t" r="r" b="b"/>
            <a:pathLst>
              <a:path w="493894" h="493894">
                <a:moveTo>
                  <a:pt x="0" y="0"/>
                </a:moveTo>
                <a:lnTo>
                  <a:pt x="493894" y="0"/>
                </a:lnTo>
                <a:lnTo>
                  <a:pt x="493894" y="493894"/>
                </a:lnTo>
                <a:lnTo>
                  <a:pt x="0" y="493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592206" y="906118"/>
            <a:ext cx="13037277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>
                <a:solidFill>
                  <a:srgbClr val="004890"/>
                </a:solidFill>
                <a:latin typeface="Poppins Bold"/>
              </a:rPr>
              <a:t>Hazard Communication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06298" y="7774412"/>
            <a:ext cx="5317034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4890"/>
                </a:solidFill>
                <a:latin typeface="Poppins Light"/>
              </a:rPr>
              <a:t>hazard communication symbols/labeling</a:t>
            </a:r>
          </a:p>
        </p:txBody>
      </p:sp>
      <p:sp>
        <p:nvSpPr>
          <p:cNvPr id="7" name="Freeform 7"/>
          <p:cNvSpPr/>
          <p:nvPr/>
        </p:nvSpPr>
        <p:spPr>
          <a:xfrm>
            <a:off x="1427180" y="5202027"/>
            <a:ext cx="493894" cy="493894"/>
          </a:xfrm>
          <a:custGeom>
            <a:avLst/>
            <a:gdLst/>
            <a:ahLst/>
            <a:cxnLst/>
            <a:rect l="l" t="t" r="r" b="b"/>
            <a:pathLst>
              <a:path w="493894" h="493894">
                <a:moveTo>
                  <a:pt x="0" y="0"/>
                </a:moveTo>
                <a:lnTo>
                  <a:pt x="493894" y="0"/>
                </a:lnTo>
                <a:lnTo>
                  <a:pt x="493894" y="493895"/>
                </a:lnTo>
                <a:lnTo>
                  <a:pt x="0" y="493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27180" y="8764406"/>
            <a:ext cx="493894" cy="493894"/>
          </a:xfrm>
          <a:custGeom>
            <a:avLst/>
            <a:gdLst/>
            <a:ahLst/>
            <a:cxnLst/>
            <a:rect l="l" t="t" r="r" b="b"/>
            <a:pathLst>
              <a:path w="493894" h="493894">
                <a:moveTo>
                  <a:pt x="0" y="0"/>
                </a:moveTo>
                <a:lnTo>
                  <a:pt x="493894" y="0"/>
                </a:lnTo>
                <a:lnTo>
                  <a:pt x="493894" y="493894"/>
                </a:lnTo>
                <a:lnTo>
                  <a:pt x="0" y="493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31602" y="3860408"/>
            <a:ext cx="493894" cy="493894"/>
          </a:xfrm>
          <a:custGeom>
            <a:avLst/>
            <a:gdLst/>
            <a:ahLst/>
            <a:cxnLst/>
            <a:rect l="l" t="t" r="r" b="b"/>
            <a:pathLst>
              <a:path w="493894" h="493894">
                <a:moveTo>
                  <a:pt x="0" y="0"/>
                </a:moveTo>
                <a:lnTo>
                  <a:pt x="493894" y="0"/>
                </a:lnTo>
                <a:lnTo>
                  <a:pt x="493894" y="493894"/>
                </a:lnTo>
                <a:lnTo>
                  <a:pt x="0" y="493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27180" y="7272791"/>
            <a:ext cx="493894" cy="493894"/>
          </a:xfrm>
          <a:custGeom>
            <a:avLst/>
            <a:gdLst/>
            <a:ahLst/>
            <a:cxnLst/>
            <a:rect l="l" t="t" r="r" b="b"/>
            <a:pathLst>
              <a:path w="493894" h="493894">
                <a:moveTo>
                  <a:pt x="0" y="0"/>
                </a:moveTo>
                <a:lnTo>
                  <a:pt x="493894" y="0"/>
                </a:lnTo>
                <a:lnTo>
                  <a:pt x="493894" y="493894"/>
                </a:lnTo>
                <a:lnTo>
                  <a:pt x="0" y="493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11221" y="2452234"/>
            <a:ext cx="1090492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4890"/>
                </a:solidFill>
                <a:latin typeface="Poppins Light"/>
              </a:rPr>
              <a:t>Employees have the right to understand the chemicals that are being used throughout the authority.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11221" y="3792327"/>
            <a:ext cx="1090492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4890"/>
                </a:solidFill>
                <a:latin typeface="Poppins Light"/>
              </a:rPr>
              <a:t>Before buying/utilizing a new chemical, the substance must be approved by the HSEQ Department.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11221" y="5144877"/>
            <a:ext cx="10995077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4890"/>
                </a:solidFill>
                <a:latin typeface="Poppins Light"/>
              </a:rPr>
              <a:t>Employees who work with or will be potentially exposed to hazardous chemicals will be receiving hazard communication training. Prior to introducing a new chemical into any department, supervisors will train each employee.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11221" y="7250537"/>
            <a:ext cx="1090492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4890"/>
                </a:solidFill>
                <a:latin typeface="Poppins Light"/>
              </a:rPr>
              <a:t>Use only chemicals provided by company, do not bring in chemicals from home.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11221" y="8696325"/>
            <a:ext cx="1090492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4890"/>
                </a:solidFill>
                <a:latin typeface="Poppins Light"/>
              </a:rPr>
              <a:t>All chemical containers must be labeled.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458203" y="1028700"/>
            <a:ext cx="3801097" cy="3928323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3"/>
              <a:stretch>
                <a:fillRect l="-4930" r="-3486" b="-24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458203" y="5329977"/>
            <a:ext cx="3801097" cy="3928323"/>
            <a:chOff x="0" y="0"/>
            <a:chExt cx="6362700" cy="6575666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4"/>
              <a:stretch>
                <a:fillRect l="-2543" t="-4641" r="-6041" b="-21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188308"/>
            <a:ext cx="9757815" cy="3300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98"/>
              </a:lnSpc>
            </a:pPr>
            <a:r>
              <a:rPr lang="en-US" sz="7907">
                <a:solidFill>
                  <a:srgbClr val="004890"/>
                </a:solidFill>
                <a:latin typeface="Poppins Bold Bold"/>
              </a:rPr>
              <a:t>Hazard Communication:</a:t>
            </a:r>
          </a:p>
          <a:p>
            <a:pPr>
              <a:lnSpc>
                <a:spcPts val="8698"/>
              </a:lnSpc>
            </a:pPr>
            <a:r>
              <a:rPr lang="en-US" sz="7907">
                <a:solidFill>
                  <a:srgbClr val="004890"/>
                </a:solidFill>
                <a:latin typeface="Poppins Bold Bold"/>
              </a:rPr>
              <a:t>CloudSDS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899873"/>
            <a:ext cx="11235877" cy="410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4635" lvl="1" indent="-362318">
              <a:lnSpc>
                <a:spcPts val="4698"/>
              </a:lnSpc>
              <a:buFont typeface="Arial"/>
              <a:buChar char="•"/>
            </a:pPr>
            <a:r>
              <a:rPr lang="en-US" sz="3356">
                <a:solidFill>
                  <a:srgbClr val="004890"/>
                </a:solidFill>
                <a:latin typeface="Poppins Light"/>
              </a:rPr>
              <a:t>Visit the NFTA Elements website – type “NFTA Elements” on search engine</a:t>
            </a:r>
          </a:p>
          <a:p>
            <a:pPr marL="724635" lvl="1" indent="-362318">
              <a:lnSpc>
                <a:spcPts val="4698"/>
              </a:lnSpc>
              <a:buFont typeface="Arial"/>
              <a:buChar char="•"/>
            </a:pPr>
            <a:r>
              <a:rPr lang="en-US" sz="3356">
                <a:solidFill>
                  <a:srgbClr val="004890"/>
                </a:solidFill>
                <a:latin typeface="Poppins Light"/>
              </a:rPr>
              <a:t>Visit HSEQ Elements Page- Look for “Hs” square</a:t>
            </a:r>
          </a:p>
          <a:p>
            <a:pPr marL="724635" lvl="1" indent="-362318">
              <a:lnSpc>
                <a:spcPts val="4698"/>
              </a:lnSpc>
              <a:buFont typeface="Arial"/>
              <a:buChar char="•"/>
            </a:pPr>
            <a:r>
              <a:rPr lang="en-US" sz="3356">
                <a:solidFill>
                  <a:srgbClr val="004890"/>
                </a:solidFill>
                <a:latin typeface="Poppins Light"/>
              </a:rPr>
              <a:t>Look for information on CloudSDS System, including link to system and How-to-Guide for searching existing approved chemicals and requesting new chemicals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3239" y="-106750"/>
            <a:ext cx="11864761" cy="2611046"/>
            <a:chOff x="0" y="0"/>
            <a:chExt cx="3124875" cy="687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4875" cy="687683"/>
            </a:xfrm>
            <a:custGeom>
              <a:avLst/>
              <a:gdLst/>
              <a:ahLst/>
              <a:cxnLst/>
              <a:rect l="l" t="t" r="r" b="b"/>
              <a:pathLst>
                <a:path w="3124875" h="687683">
                  <a:moveTo>
                    <a:pt x="0" y="0"/>
                  </a:moveTo>
                  <a:lnTo>
                    <a:pt x="3124875" y="0"/>
                  </a:lnTo>
                  <a:lnTo>
                    <a:pt x="3124875" y="687683"/>
                  </a:lnTo>
                  <a:lnTo>
                    <a:pt x="0" y="6876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3124875" cy="668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597198" y="668267"/>
            <a:ext cx="10662102" cy="124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69"/>
              </a:lnSpc>
            </a:pPr>
            <a:r>
              <a:rPr lang="en-US" sz="8699">
                <a:solidFill>
                  <a:srgbClr val="004890"/>
                </a:solidFill>
                <a:latin typeface="Poppins Bold"/>
              </a:rPr>
              <a:t>Employee Injuries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0"/>
            <a:ext cx="6597198" cy="2504297"/>
            <a:chOff x="0" y="0"/>
            <a:chExt cx="6350000" cy="24104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3"/>
              <a:stretch>
                <a:fillRect t="-3716" b="-37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08956" y="4219650"/>
            <a:ext cx="14270087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4890"/>
                </a:solidFill>
                <a:latin typeface="Poppins Light"/>
              </a:rPr>
              <a:t>•If you are injured on the job, </a:t>
            </a:r>
            <a:r>
              <a:rPr lang="en-US" sz="3499">
                <a:solidFill>
                  <a:srgbClr val="004890"/>
                </a:solidFill>
                <a:latin typeface="Poppins Light Bold"/>
              </a:rPr>
              <a:t>inform your supervisor immediately.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8628" y="5744778"/>
            <a:ext cx="16910745" cy="119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•You will be asked to fill out an employee injury report, do so as soon as possible.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08176" y="7262921"/>
            <a:ext cx="12471648" cy="119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•Be sure to fill out all fields within the employee injury report.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4962" y="1304005"/>
            <a:ext cx="12618076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004890"/>
                </a:solidFill>
                <a:latin typeface="Poppins Bold Bold"/>
              </a:rPr>
              <a:t>Bloodborne Pathogens</a:t>
            </a:r>
          </a:p>
        </p:txBody>
      </p:sp>
      <p:sp>
        <p:nvSpPr>
          <p:cNvPr id="3" name="Freeform 3"/>
          <p:cNvSpPr/>
          <p:nvPr/>
        </p:nvSpPr>
        <p:spPr>
          <a:xfrm>
            <a:off x="-722182" y="9006251"/>
            <a:ext cx="19287369" cy="9643685"/>
          </a:xfrm>
          <a:custGeom>
            <a:avLst/>
            <a:gdLst/>
            <a:ahLst/>
            <a:cxnLst/>
            <a:rect l="l" t="t" r="r" b="b"/>
            <a:pathLst>
              <a:path w="19287369" h="9643685">
                <a:moveTo>
                  <a:pt x="0" y="0"/>
                </a:moveTo>
                <a:lnTo>
                  <a:pt x="19287369" y="0"/>
                </a:lnTo>
                <a:lnTo>
                  <a:pt x="19287369" y="9643685"/>
                </a:lnTo>
                <a:lnTo>
                  <a:pt x="0" y="9643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491348"/>
            <a:ext cx="16230600" cy="181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The NFTA has a written policy in place regarding bloodborne pathogens, which serves to protect employees from contracting disease in the workplace.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823696"/>
            <a:ext cx="16230600" cy="181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Exposure to bloodborne pathogens can lead to the transmission of diseases, including, but not limited to the Human Immune Deficiency Virus (HIV) and Hepatitis B.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50647" y="3575888"/>
            <a:ext cx="3240309" cy="324030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3"/>
              <a:stretch>
                <a:fillRect l="-7365" t="-5480" r="-8050" b="-99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095375"/>
            <a:ext cx="16230600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004890"/>
                </a:solidFill>
                <a:latin typeface="Poppins Bold Bold"/>
              </a:rPr>
              <a:t>Bloodborne Pathogens: Participating Positions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22334" y="6985311"/>
            <a:ext cx="7636966" cy="2745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60212"/>
                </a:solidFill>
                <a:latin typeface="Poppins Medium"/>
              </a:rPr>
              <a:t>Bus Operators are </a:t>
            </a:r>
            <a:r>
              <a:rPr lang="en-US" sz="2300">
                <a:solidFill>
                  <a:srgbClr val="F60212"/>
                </a:solidFill>
                <a:latin typeface="Poppins Medium Bold"/>
              </a:rPr>
              <a:t>not</a:t>
            </a:r>
            <a:r>
              <a:rPr lang="en-US" sz="2300">
                <a:solidFill>
                  <a:srgbClr val="F60212"/>
                </a:solidFill>
                <a:latin typeface="Poppins Medium"/>
              </a:rPr>
              <a:t> enrolled in the Bloodborne Pathogen Program. Bus Operators should </a:t>
            </a:r>
            <a:r>
              <a:rPr lang="en-US" sz="2300">
                <a:solidFill>
                  <a:srgbClr val="F60212"/>
                </a:solidFill>
                <a:latin typeface="Poppins Medium Bold"/>
              </a:rPr>
              <a:t>not</a:t>
            </a:r>
            <a:r>
              <a:rPr lang="en-US" sz="2300">
                <a:solidFill>
                  <a:srgbClr val="F60212"/>
                </a:solidFill>
                <a:latin typeface="Poppins Medium"/>
              </a:rPr>
              <a:t> attempt to touch any item that may contain blood or body fluids. If you see a potentially contaminated item, call Control for further instruction.</a:t>
            </a:r>
          </a:p>
          <a:p>
            <a:pPr algn="ctr">
              <a:lnSpc>
                <a:spcPts val="2800"/>
              </a:lnSpc>
            </a:pPr>
            <a:endParaRPr lang="en-US" sz="2300">
              <a:solidFill>
                <a:srgbClr val="F60212"/>
              </a:solidFill>
              <a:latin typeface="Poppins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612826"/>
            <a:ext cx="8972185" cy="611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4890"/>
                </a:solidFill>
                <a:latin typeface="Poppins Light"/>
              </a:rPr>
              <a:t>The following employees are enrolled in the Bloodborne Pathogen Program: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4890"/>
                </a:solidFill>
                <a:latin typeface="Poppins Light"/>
              </a:rPr>
              <a:t>•Metro Maintenance Employees, including supervision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4890"/>
                </a:solidFill>
                <a:latin typeface="Poppins Light"/>
              </a:rPr>
              <a:t>•HSEQ Department (does not include administrative positions)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4890"/>
                </a:solidFill>
                <a:latin typeface="Poppins Light"/>
              </a:rPr>
              <a:t>•Custodians, including immediate supervision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4890"/>
                </a:solidFill>
                <a:latin typeface="Poppins Light"/>
              </a:rPr>
              <a:t>•Transit Police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4890"/>
                </a:solidFill>
                <a:latin typeface="Poppins Light"/>
              </a:rPr>
              <a:t>•Airport Fire &amp; Rescue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4890"/>
                </a:solidFill>
                <a:latin typeface="Poppins Light"/>
              </a:rPr>
              <a:t>•Occupational Health Coordinator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4890"/>
                </a:solidFill>
                <a:latin typeface="Poppins Light"/>
              </a:rPr>
              <a:t>•HR Medical &amp; Drug Testing Staff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4890"/>
                </a:solidFill>
                <a:latin typeface="Poppins Light"/>
              </a:rPr>
              <a:t>•FMD Employees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4890"/>
                </a:solidFill>
                <a:latin typeface="Poppins Light"/>
              </a:rPr>
              <a:t>•MTC Maintenance Employees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4890"/>
                </a:solidFill>
                <a:latin typeface="Poppins Light"/>
              </a:rPr>
              <a:t>•Bus Street Supervisors &amp; Controllers</a:t>
            </a:r>
          </a:p>
          <a:p>
            <a:pPr>
              <a:lnSpc>
                <a:spcPts val="3500"/>
              </a:lnSpc>
            </a:pPr>
            <a:endParaRPr lang="en-US" sz="2500">
              <a:solidFill>
                <a:srgbClr val="004890"/>
              </a:solidFill>
              <a:latin typeface="Poppins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16385" y="3543300"/>
            <a:ext cx="2911332" cy="291132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41" r="-1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688333" y="3543300"/>
            <a:ext cx="2911332" cy="291132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713" b="-7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609565" y="3543300"/>
            <a:ext cx="2911332" cy="291132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630326"/>
            <a:ext cx="16230600" cy="2619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04890"/>
                </a:solidFill>
                <a:latin typeface="Poppins Bold"/>
              </a:rPr>
              <a:t>Bloodborne Pathogens: Program Participation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7321" y="6748230"/>
            <a:ext cx="5209459" cy="25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3" dirty="0">
                <a:solidFill>
                  <a:srgbClr val="004890"/>
                </a:solidFill>
                <a:latin typeface="Poppins Light"/>
              </a:rPr>
              <a:t>If you are in a position where exposure to a bloodborne pathogen is possible, training will be provided to you annually.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39269" y="6748230"/>
            <a:ext cx="5209459" cy="3181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3"/>
              </a:lnSpc>
            </a:pPr>
            <a:r>
              <a:rPr lang="en-US" sz="2623" dirty="0">
                <a:solidFill>
                  <a:srgbClr val="004890"/>
                </a:solidFill>
                <a:latin typeface="Poppins Light"/>
              </a:rPr>
              <a:t>All personal protective equipment (PPE) is provided without cost to employees. PPE is chosen based on the anticipated exposure to blood or other potentially infectious materials.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60501" y="6748230"/>
            <a:ext cx="5209459" cy="283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723" dirty="0">
                <a:solidFill>
                  <a:srgbClr val="004890"/>
                </a:solidFill>
                <a:latin typeface="Poppins Light"/>
              </a:rPr>
              <a:t>The NFTA offers the Hepatitis B vaccination series to all employees who have occupational exposure to bloodborne pathogens. This vaccination series is optional.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5913672"/>
            <a:ext cx="3344641" cy="334462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49" r="-2692" b="-25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781459" y="1104900"/>
            <a:ext cx="10725083" cy="113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99"/>
              </a:lnSpc>
            </a:pPr>
            <a:r>
              <a:rPr lang="en-US" sz="7999">
                <a:solidFill>
                  <a:srgbClr val="004890"/>
                </a:solidFill>
                <a:latin typeface="Poppins Bold Bold"/>
              </a:rPr>
              <a:t>Safety Committees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567967"/>
            <a:ext cx="16230600" cy="119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The NFTA has nine safety committees that meet monthly to address any employee safety concerns.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45782" y="5243602"/>
            <a:ext cx="12613518" cy="181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Contact your safety committee representative if you have any matters to be addressed at an upcoming meeting.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45782" y="7519311"/>
            <a:ext cx="986075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Always report and take action if possible!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22473" y="1663971"/>
            <a:ext cx="19287369" cy="9643685"/>
          </a:xfrm>
          <a:custGeom>
            <a:avLst/>
            <a:gdLst/>
            <a:ahLst/>
            <a:cxnLst/>
            <a:rect l="l" t="t" r="r" b="b"/>
            <a:pathLst>
              <a:path w="19287369" h="9643685">
                <a:moveTo>
                  <a:pt x="0" y="0"/>
                </a:moveTo>
                <a:lnTo>
                  <a:pt x="19287369" y="0"/>
                </a:lnTo>
                <a:lnTo>
                  <a:pt x="19287369" y="9643684"/>
                </a:lnTo>
                <a:lnTo>
                  <a:pt x="0" y="9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566136" y="2244725"/>
            <a:ext cx="5800043" cy="580004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95375"/>
            <a:ext cx="4830271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004890"/>
                </a:solidFill>
                <a:latin typeface="Poppins Bold Bold"/>
              </a:rPr>
              <a:t>Review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2500" y="4152900"/>
            <a:ext cx="7429500" cy="583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•Safety is everyone’s responsibility.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62130"/>
            <a:ext cx="7277100" cy="3045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•If you have a question or concern regarding any safety related policies, contact your supervisor or the Safety Department.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52939" y="4274503"/>
            <a:ext cx="698212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4890"/>
                </a:solidFill>
                <a:latin typeface="Poppins Bold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749" y="-8570049"/>
            <a:ext cx="19197498" cy="9598749"/>
          </a:xfrm>
          <a:custGeom>
            <a:avLst/>
            <a:gdLst/>
            <a:ahLst/>
            <a:cxnLst/>
            <a:rect l="l" t="t" r="r" b="b"/>
            <a:pathLst>
              <a:path w="19197498" h="9598749">
                <a:moveTo>
                  <a:pt x="0" y="0"/>
                </a:moveTo>
                <a:lnTo>
                  <a:pt x="19197498" y="0"/>
                </a:lnTo>
                <a:lnTo>
                  <a:pt x="19197498" y="9598749"/>
                </a:lnTo>
                <a:lnTo>
                  <a:pt x="0" y="9598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10527" y="4531228"/>
            <a:ext cx="8466946" cy="114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2"/>
              </a:lnSpc>
              <a:spcBef>
                <a:spcPct val="0"/>
              </a:spcBef>
            </a:pPr>
            <a:r>
              <a:rPr lang="en-US" sz="7079" spc="-212">
                <a:solidFill>
                  <a:srgbClr val="004890"/>
                </a:solidFill>
                <a:latin typeface="Poppins Bold"/>
              </a:rPr>
              <a:t>NFTA Safety Video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85966" y="5679572"/>
            <a:ext cx="591606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4890"/>
                </a:solidFill>
                <a:latin typeface="Poppins Medium Bold"/>
                <a:hlinkClick r:id="rId5" action="ppaction://hlinkfile"/>
              </a:rPr>
              <a:t>click here to play</a:t>
            </a:r>
            <a:endParaRPr lang="en-US" sz="5199" dirty="0">
              <a:solidFill>
                <a:srgbClr val="004890"/>
              </a:solidFill>
              <a:latin typeface="Poppins Medium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34446" y="-8570049"/>
            <a:ext cx="19197498" cy="9598749"/>
          </a:xfrm>
          <a:custGeom>
            <a:avLst/>
            <a:gdLst/>
            <a:ahLst/>
            <a:cxnLst/>
            <a:rect l="l" t="t" r="r" b="b"/>
            <a:pathLst>
              <a:path w="19197498" h="9598749">
                <a:moveTo>
                  <a:pt x="0" y="0"/>
                </a:moveTo>
                <a:lnTo>
                  <a:pt x="19197498" y="0"/>
                </a:lnTo>
                <a:lnTo>
                  <a:pt x="19197498" y="9598749"/>
                </a:lnTo>
                <a:lnTo>
                  <a:pt x="0" y="9598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54749" y="9258300"/>
            <a:ext cx="19197498" cy="9598749"/>
          </a:xfrm>
          <a:custGeom>
            <a:avLst/>
            <a:gdLst/>
            <a:ahLst/>
            <a:cxnLst/>
            <a:rect l="l" t="t" r="r" b="b"/>
            <a:pathLst>
              <a:path w="19197498" h="9598749">
                <a:moveTo>
                  <a:pt x="0" y="0"/>
                </a:moveTo>
                <a:lnTo>
                  <a:pt x="19197498" y="0"/>
                </a:lnTo>
                <a:lnTo>
                  <a:pt x="19197498" y="9598749"/>
                </a:lnTo>
                <a:lnTo>
                  <a:pt x="0" y="9598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73575"/>
            <a:ext cx="8322448" cy="4669840"/>
          </a:xfrm>
          <a:custGeom>
            <a:avLst/>
            <a:gdLst/>
            <a:ahLst/>
            <a:cxnLst/>
            <a:rect l="l" t="t" r="r" b="b"/>
            <a:pathLst>
              <a:path w="8322448" h="4669840">
                <a:moveTo>
                  <a:pt x="0" y="0"/>
                </a:moveTo>
                <a:lnTo>
                  <a:pt x="8322448" y="0"/>
                </a:lnTo>
                <a:lnTo>
                  <a:pt x="8322448" y="4669840"/>
                </a:lnTo>
                <a:lnTo>
                  <a:pt x="0" y="466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10" t="-4978" r="-5670" b="-58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95375"/>
            <a:ext cx="6556931" cy="337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004890"/>
                </a:solidFill>
                <a:latin typeface="Poppins Bold Bold"/>
              </a:rPr>
              <a:t>Emergency</a:t>
            </a:r>
          </a:p>
          <a:p>
            <a:pPr>
              <a:lnSpc>
                <a:spcPts val="8800"/>
              </a:lnSpc>
            </a:pPr>
            <a:r>
              <a:rPr lang="en-US" sz="8000">
                <a:solidFill>
                  <a:srgbClr val="004890"/>
                </a:solidFill>
                <a:latin typeface="Poppins Bold Bold"/>
              </a:rPr>
              <a:t>Action</a:t>
            </a:r>
          </a:p>
          <a:p>
            <a:pPr>
              <a:lnSpc>
                <a:spcPts val="8800"/>
              </a:lnSpc>
            </a:pPr>
            <a:r>
              <a:rPr lang="en-US" sz="8000">
                <a:solidFill>
                  <a:srgbClr val="004890"/>
                </a:solidFill>
                <a:latin typeface="Poppins Bold Bold"/>
              </a:rPr>
              <a:t>Plans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143415"/>
            <a:ext cx="6667500" cy="327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004890"/>
                </a:solidFill>
                <a:latin typeface="Poppins Light"/>
              </a:rPr>
              <a:t>*not an NFTA evacuation plan, photo used for reference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35885" y="962025"/>
            <a:ext cx="6481476" cy="243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Every NFTA location has an Emergency Action Plan that will serve as a guide should an incident occur.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35885" y="3619817"/>
            <a:ext cx="6481476" cy="3045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Each location has maps within the facility that detail where employees should exit and assemble if an emergency occurs.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35885" y="6876733"/>
            <a:ext cx="6481476" cy="243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Evacuate to rally points, take attendance, notify first responders of anyone unaccounted for.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5271895"/>
            <a:ext cx="3039719" cy="303970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5400000">
            <a:off x="5208157" y="5143507"/>
            <a:ext cx="3296496" cy="329648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 flipV="1"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4949"/>
                  </a:moveTo>
                  <a:cubicBezTo>
                    <a:pt x="6350000" y="1421523"/>
                    <a:pt x="4928476" y="0"/>
                    <a:pt x="3175000" y="0"/>
                  </a:cubicBezTo>
                  <a:cubicBezTo>
                    <a:pt x="1421498" y="0"/>
                    <a:pt x="0" y="1421524"/>
                    <a:pt x="0" y="3174949"/>
                  </a:cubicBezTo>
                  <a:cubicBezTo>
                    <a:pt x="0" y="4928463"/>
                    <a:pt x="1421498" y="6349974"/>
                    <a:pt x="3175000" y="6349974"/>
                  </a:cubicBezTo>
                  <a:cubicBezTo>
                    <a:pt x="4928501" y="6349974"/>
                    <a:pt x="6350000" y="4928463"/>
                    <a:pt x="6350000" y="3174949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81570" y="1943950"/>
            <a:ext cx="12336078" cy="225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8"/>
              </a:lnSpc>
            </a:pPr>
            <a:r>
              <a:rPr lang="en-US" sz="8007">
                <a:solidFill>
                  <a:srgbClr val="004890"/>
                </a:solidFill>
                <a:latin typeface="Poppins Bold Bold"/>
              </a:rPr>
              <a:t>Access to Safety Programs and Policies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5400000">
            <a:off x="9644385" y="5143507"/>
            <a:ext cx="3296496" cy="3296483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 flipV="1"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4949"/>
                  </a:moveTo>
                  <a:cubicBezTo>
                    <a:pt x="6350000" y="1421523"/>
                    <a:pt x="4928476" y="0"/>
                    <a:pt x="3175000" y="0"/>
                  </a:cubicBezTo>
                  <a:cubicBezTo>
                    <a:pt x="1421498" y="0"/>
                    <a:pt x="0" y="1421524"/>
                    <a:pt x="0" y="3174949"/>
                  </a:cubicBezTo>
                  <a:cubicBezTo>
                    <a:pt x="0" y="4928463"/>
                    <a:pt x="1421498" y="6349974"/>
                    <a:pt x="3175000" y="6349974"/>
                  </a:cubicBezTo>
                  <a:cubicBezTo>
                    <a:pt x="4928501" y="6349974"/>
                    <a:pt x="6350000" y="4928463"/>
                    <a:pt x="6350000" y="3174949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5400000">
            <a:off x="14083869" y="5143507"/>
            <a:ext cx="3296496" cy="3296483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 flipV="1"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4949"/>
                  </a:moveTo>
                  <a:cubicBezTo>
                    <a:pt x="6350000" y="1421523"/>
                    <a:pt x="4928476" y="0"/>
                    <a:pt x="3175000" y="0"/>
                  </a:cubicBezTo>
                  <a:cubicBezTo>
                    <a:pt x="1421498" y="0"/>
                    <a:pt x="0" y="1421524"/>
                    <a:pt x="0" y="3174949"/>
                  </a:cubicBezTo>
                  <a:cubicBezTo>
                    <a:pt x="0" y="4928463"/>
                    <a:pt x="1421498" y="6349974"/>
                    <a:pt x="3175000" y="6349974"/>
                  </a:cubicBezTo>
                  <a:cubicBezTo>
                    <a:pt x="4928501" y="6349974"/>
                    <a:pt x="6350000" y="4928463"/>
                    <a:pt x="6350000" y="3174949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06243" y="8373321"/>
            <a:ext cx="328463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4890"/>
                </a:solidFill>
                <a:latin typeface="Poppins Light"/>
              </a:rPr>
              <a:t>DeptData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20014" y="8373321"/>
            <a:ext cx="3411745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4890"/>
                </a:solidFill>
                <a:latin typeface="Poppins Light"/>
              </a:rPr>
              <a:t>Documentation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56242" y="8373321"/>
            <a:ext cx="328463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4890"/>
                </a:solidFill>
                <a:latin typeface="Poppins Light"/>
              </a:rPr>
              <a:t>Safety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53388" y="8373321"/>
            <a:ext cx="355745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4890"/>
                </a:solidFill>
                <a:latin typeface="Poppins Light"/>
              </a:rPr>
              <a:t>Employee Safety Programs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1610398" y="3291760"/>
            <a:ext cx="2258" cy="5698984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04888" y="2667094"/>
            <a:ext cx="1210773" cy="624666"/>
            <a:chOff x="0" y="0"/>
            <a:chExt cx="409570" cy="2113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570" cy="211307"/>
            </a:xfrm>
            <a:custGeom>
              <a:avLst/>
              <a:gdLst/>
              <a:ahLst/>
              <a:cxnLst/>
              <a:rect l="l" t="t" r="r" b="b"/>
              <a:pathLst>
                <a:path w="409570" h="211307">
                  <a:moveTo>
                    <a:pt x="0" y="0"/>
                  </a:moveTo>
                  <a:lnTo>
                    <a:pt x="409570" y="0"/>
                  </a:lnTo>
                  <a:lnTo>
                    <a:pt x="409570" y="211307"/>
                  </a:lnTo>
                  <a:lnTo>
                    <a:pt x="0" y="211307"/>
                  </a:lnTo>
                  <a:close/>
                </a:path>
              </a:pathLst>
            </a:custGeom>
            <a:solidFill>
              <a:srgbClr val="00489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4888" y="6084142"/>
            <a:ext cx="1210773" cy="624666"/>
            <a:chOff x="0" y="0"/>
            <a:chExt cx="409570" cy="2113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9570" cy="211307"/>
            </a:xfrm>
            <a:custGeom>
              <a:avLst/>
              <a:gdLst/>
              <a:ahLst/>
              <a:cxnLst/>
              <a:rect l="l" t="t" r="r" b="b"/>
              <a:pathLst>
                <a:path w="409570" h="211307">
                  <a:moveTo>
                    <a:pt x="0" y="0"/>
                  </a:moveTo>
                  <a:lnTo>
                    <a:pt x="409570" y="0"/>
                  </a:lnTo>
                  <a:lnTo>
                    <a:pt x="409570" y="211307"/>
                  </a:lnTo>
                  <a:lnTo>
                    <a:pt x="0" y="211307"/>
                  </a:lnTo>
                  <a:close/>
                </a:path>
              </a:pathLst>
            </a:custGeom>
            <a:solidFill>
              <a:srgbClr val="00489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04888" y="3806110"/>
            <a:ext cx="1210773" cy="624666"/>
            <a:chOff x="0" y="0"/>
            <a:chExt cx="409570" cy="2113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9570" cy="211307"/>
            </a:xfrm>
            <a:custGeom>
              <a:avLst/>
              <a:gdLst/>
              <a:ahLst/>
              <a:cxnLst/>
              <a:rect l="l" t="t" r="r" b="b"/>
              <a:pathLst>
                <a:path w="409570" h="211307">
                  <a:moveTo>
                    <a:pt x="0" y="0"/>
                  </a:moveTo>
                  <a:lnTo>
                    <a:pt x="409570" y="0"/>
                  </a:lnTo>
                  <a:lnTo>
                    <a:pt x="409570" y="211307"/>
                  </a:lnTo>
                  <a:lnTo>
                    <a:pt x="0" y="211307"/>
                  </a:lnTo>
                  <a:close/>
                </a:path>
              </a:pathLst>
            </a:custGeom>
            <a:solidFill>
              <a:srgbClr val="00489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9650" y="7223158"/>
            <a:ext cx="1206011" cy="624666"/>
            <a:chOff x="0" y="0"/>
            <a:chExt cx="407959" cy="2113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7959" cy="211307"/>
            </a:xfrm>
            <a:custGeom>
              <a:avLst/>
              <a:gdLst/>
              <a:ahLst/>
              <a:cxnLst/>
              <a:rect l="l" t="t" r="r" b="b"/>
              <a:pathLst>
                <a:path w="407959" h="211307">
                  <a:moveTo>
                    <a:pt x="0" y="0"/>
                  </a:moveTo>
                  <a:lnTo>
                    <a:pt x="407959" y="0"/>
                  </a:lnTo>
                  <a:lnTo>
                    <a:pt x="407959" y="211307"/>
                  </a:lnTo>
                  <a:lnTo>
                    <a:pt x="0" y="211307"/>
                  </a:lnTo>
                  <a:close/>
                </a:path>
              </a:pathLst>
            </a:custGeom>
            <a:solidFill>
              <a:srgbClr val="00489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4888" y="4945126"/>
            <a:ext cx="1210773" cy="624666"/>
            <a:chOff x="0" y="0"/>
            <a:chExt cx="409570" cy="2113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9570" cy="211307"/>
            </a:xfrm>
            <a:custGeom>
              <a:avLst/>
              <a:gdLst/>
              <a:ahLst/>
              <a:cxnLst/>
              <a:rect l="l" t="t" r="r" b="b"/>
              <a:pathLst>
                <a:path w="409570" h="211307">
                  <a:moveTo>
                    <a:pt x="0" y="0"/>
                  </a:moveTo>
                  <a:lnTo>
                    <a:pt x="409570" y="0"/>
                  </a:lnTo>
                  <a:lnTo>
                    <a:pt x="409570" y="211307"/>
                  </a:lnTo>
                  <a:lnTo>
                    <a:pt x="0" y="211307"/>
                  </a:lnTo>
                  <a:close/>
                </a:path>
              </a:pathLst>
            </a:custGeom>
            <a:solidFill>
              <a:srgbClr val="00489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09650" y="8366078"/>
            <a:ext cx="1206011" cy="624666"/>
            <a:chOff x="0" y="0"/>
            <a:chExt cx="407959" cy="2113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7959" cy="211307"/>
            </a:xfrm>
            <a:custGeom>
              <a:avLst/>
              <a:gdLst/>
              <a:ahLst/>
              <a:cxnLst/>
              <a:rect l="l" t="t" r="r" b="b"/>
              <a:pathLst>
                <a:path w="407959" h="211307">
                  <a:moveTo>
                    <a:pt x="0" y="0"/>
                  </a:moveTo>
                  <a:lnTo>
                    <a:pt x="407959" y="0"/>
                  </a:lnTo>
                  <a:lnTo>
                    <a:pt x="407959" y="211307"/>
                  </a:lnTo>
                  <a:lnTo>
                    <a:pt x="0" y="211307"/>
                  </a:lnTo>
                  <a:close/>
                </a:path>
              </a:pathLst>
            </a:custGeom>
            <a:solidFill>
              <a:srgbClr val="00489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915695" y="1095375"/>
            <a:ext cx="12456610" cy="111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79"/>
              </a:lnSpc>
            </a:pPr>
            <a:r>
              <a:rPr lang="en-US" sz="7799">
                <a:solidFill>
                  <a:srgbClr val="004890"/>
                </a:solidFill>
                <a:latin typeface="Poppins Bold Bold"/>
              </a:rPr>
              <a:t>NFTA’s Policy on Safety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6762" y="2655894"/>
            <a:ext cx="8613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</a:rPr>
              <a:t>1.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3306" y="3793236"/>
            <a:ext cx="8613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</a:rPr>
              <a:t>2.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3306" y="4935601"/>
            <a:ext cx="8613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</a:rPr>
              <a:t>3.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3306" y="6071268"/>
            <a:ext cx="8613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</a:rPr>
              <a:t>4.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3306" y="7213633"/>
            <a:ext cx="8613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</a:rPr>
              <a:t>5.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3306" y="8352649"/>
            <a:ext cx="8613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</a:rPr>
              <a:t>6.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58521" y="2672404"/>
            <a:ext cx="13970958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4890"/>
                </a:solidFill>
                <a:latin typeface="Poppins Light"/>
              </a:rPr>
              <a:t>There are reasonable safeguards to ensure safe working conditions.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13404" y="3840082"/>
            <a:ext cx="12414739" cy="548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3207" dirty="0">
                <a:solidFill>
                  <a:srgbClr val="004890"/>
                </a:solidFill>
                <a:latin typeface="Poppins Light"/>
              </a:rPr>
              <a:t>Workplace environments are neat, clean, safe, and healthful.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00152" y="4942939"/>
            <a:ext cx="14859033" cy="548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3207" dirty="0">
                <a:solidFill>
                  <a:srgbClr val="004890"/>
                </a:solidFill>
                <a:latin typeface="Poppins Light"/>
              </a:rPr>
              <a:t>Facilities, equipment, tools, and machines are maintained in good repair.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283036" y="6087241"/>
            <a:ext cx="9556731" cy="548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3207" dirty="0">
                <a:solidFill>
                  <a:srgbClr val="004890"/>
                </a:solidFill>
                <a:latin typeface="Poppins Light"/>
              </a:rPr>
              <a:t>Safe work methods are studied and developed.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66966" y="7284995"/>
            <a:ext cx="13405339" cy="547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3207" dirty="0">
                <a:solidFill>
                  <a:srgbClr val="004890"/>
                </a:solidFill>
                <a:latin typeface="Poppins Light"/>
              </a:rPr>
              <a:t>Training is provided and utilized to maximize safe performance.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78274" y="8350888"/>
            <a:ext cx="14450150" cy="110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0"/>
              </a:lnSpc>
            </a:pPr>
            <a:r>
              <a:rPr lang="en-US" sz="3207" dirty="0">
                <a:solidFill>
                  <a:srgbClr val="004890"/>
                </a:solidFill>
                <a:latin typeface="Poppins Light"/>
              </a:rPr>
              <a:t>Compliance with federal, state, and local laws regarding safety and working conditions are sustained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5066" y="514350"/>
            <a:ext cx="10117869" cy="9258300"/>
          </a:xfrm>
          <a:custGeom>
            <a:avLst/>
            <a:gdLst/>
            <a:ahLst/>
            <a:cxnLst/>
            <a:rect l="l" t="t" r="r" b="b"/>
            <a:pathLst>
              <a:path w="10117869" h="9258300">
                <a:moveTo>
                  <a:pt x="0" y="0"/>
                </a:moveTo>
                <a:lnTo>
                  <a:pt x="10117868" y="0"/>
                </a:lnTo>
                <a:lnTo>
                  <a:pt x="10117868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65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9685" y="8901112"/>
            <a:ext cx="19287369" cy="9643685"/>
          </a:xfrm>
          <a:custGeom>
            <a:avLst/>
            <a:gdLst/>
            <a:ahLst/>
            <a:cxnLst/>
            <a:rect l="l" t="t" r="r" b="b"/>
            <a:pathLst>
              <a:path w="19287369" h="9643685">
                <a:moveTo>
                  <a:pt x="0" y="0"/>
                </a:moveTo>
                <a:lnTo>
                  <a:pt x="19287370" y="0"/>
                </a:lnTo>
                <a:lnTo>
                  <a:pt x="19287370" y="9643685"/>
                </a:lnTo>
                <a:lnTo>
                  <a:pt x="0" y="9643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665452" y="962025"/>
            <a:ext cx="8764513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6400">
                <a:solidFill>
                  <a:srgbClr val="004890"/>
                </a:solidFill>
                <a:latin typeface="Poppins Bold Bold"/>
              </a:rPr>
              <a:t>Workplace Violence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2409" y="3019742"/>
            <a:ext cx="16230600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4890"/>
                </a:solidFill>
                <a:latin typeface="Poppins Light"/>
              </a:rPr>
              <a:t>•A written policy for workplace violence is in place for NFTA employees: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4890"/>
                </a:solidFill>
                <a:latin typeface="Poppins Light"/>
              </a:rPr>
              <a:t>Intimidation- an intentional act, whether verbal or non-verbal, that causes another person to fear for their safety or the property or the safety of others, including, but not limited to, stalking, harassing phone calls, name-calling, obscene language, and other abusive behavior. This also includes actions made on social media.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004890"/>
              </a:solidFill>
              <a:latin typeface="Poppi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6944039"/>
            <a:ext cx="1623060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4890"/>
                </a:solidFill>
                <a:latin typeface="Poppins Light"/>
              </a:rPr>
              <a:t>•Weapons are not allowed on company property, regardless of any permits or licenses that one may have. This also includes fake weapons.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4890"/>
              </a:solidFill>
              <a:latin typeface="Poppins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56972" y="3596295"/>
            <a:ext cx="5862294" cy="5076482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3218" t="-11380" r="-2419" b="-104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56972" y="1095375"/>
            <a:ext cx="16002328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004890"/>
                </a:solidFill>
                <a:latin typeface="Open Sauce Heavy"/>
              </a:rPr>
              <a:t>Workplace Violence Reporting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7598583" y="3098919"/>
            <a:ext cx="9660717" cy="170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4890"/>
                </a:solidFill>
                <a:latin typeface="Poppins Light"/>
              </a:rPr>
              <a:t>For situations that may present imminent danger, contact Transit Police at 716-855-6405 and/or call 911.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98583" y="5265539"/>
            <a:ext cx="9651192" cy="170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4890"/>
                </a:solidFill>
                <a:latin typeface="Poppins Light"/>
              </a:rPr>
              <a:t>To report a violation of the workplace violence policy, contact your supervisor to file a workplace violence report.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98583" y="7586980"/>
            <a:ext cx="9651192" cy="170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4890"/>
                </a:solidFill>
                <a:latin typeface="Poppins Light"/>
              </a:rPr>
              <a:t>Allegations of workplace violence will be reviewed by HSEQ and the Workplace Violence Committee.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863</Words>
  <Application>Microsoft Office PowerPoint</Application>
  <PresentationFormat>Custom</PresentationFormat>
  <Paragraphs>80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Open Sauce Heavy</vt:lpstr>
      <vt:lpstr>Poppins Light Bold</vt:lpstr>
      <vt:lpstr>Poppins Bold</vt:lpstr>
      <vt:lpstr>Canva Sans</vt:lpstr>
      <vt:lpstr>Poppins Medium</vt:lpstr>
      <vt:lpstr>Arial</vt:lpstr>
      <vt:lpstr>Poppins Medium Bold</vt:lpstr>
      <vt:lpstr>Calibri</vt:lpstr>
      <vt:lpstr>Poppins Bold Bold</vt:lpstr>
      <vt:lpstr>Poppins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NFTA Safety New Hire Orientation</dc:title>
  <dc:creator>Allison Lenda</dc:creator>
  <cp:lastModifiedBy>AnnMarie Kopf</cp:lastModifiedBy>
  <cp:revision>9</cp:revision>
  <cp:lastPrinted>2023-12-26T17:22:07Z</cp:lastPrinted>
  <dcterms:created xsi:type="dcterms:W3CDTF">2006-08-16T00:00:00Z</dcterms:created>
  <dcterms:modified xsi:type="dcterms:W3CDTF">2023-12-26T17:32:01Z</dcterms:modified>
  <dc:identifier>DAFyvBRRJt0</dc:identifier>
</cp:coreProperties>
</file>