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5.xml" ContentType="application/vnd.openxmlformats-officedocument.themeOverr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6.xml" ContentType="application/vnd.openxmlformats-officedocument.themeOverr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4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5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96" r:id="rId5"/>
  </p:sldMasterIdLst>
  <p:notesMasterIdLst>
    <p:notesMasterId r:id="rId32"/>
  </p:notesMasterIdLst>
  <p:handoutMasterIdLst>
    <p:handoutMasterId r:id="rId33"/>
  </p:handoutMasterIdLst>
  <p:sldIdLst>
    <p:sldId id="560" r:id="rId6"/>
    <p:sldId id="257" r:id="rId7"/>
    <p:sldId id="263" r:id="rId8"/>
    <p:sldId id="264" r:id="rId9"/>
    <p:sldId id="546" r:id="rId10"/>
    <p:sldId id="269" r:id="rId11"/>
    <p:sldId id="265" r:id="rId12"/>
    <p:sldId id="559" r:id="rId13"/>
    <p:sldId id="547" r:id="rId14"/>
    <p:sldId id="258" r:id="rId15"/>
    <p:sldId id="260" r:id="rId16"/>
    <p:sldId id="548" r:id="rId17"/>
    <p:sldId id="273" r:id="rId18"/>
    <p:sldId id="550" r:id="rId19"/>
    <p:sldId id="551" r:id="rId20"/>
    <p:sldId id="552" r:id="rId21"/>
    <p:sldId id="553" r:id="rId22"/>
    <p:sldId id="554" r:id="rId23"/>
    <p:sldId id="261" r:id="rId24"/>
    <p:sldId id="555" r:id="rId25"/>
    <p:sldId id="262" r:id="rId26"/>
    <p:sldId id="556" r:id="rId27"/>
    <p:sldId id="557" r:id="rId28"/>
    <p:sldId id="558" r:id="rId29"/>
    <p:sldId id="267" r:id="rId30"/>
    <p:sldId id="268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1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6CA1C-56F4-811A-360C-934CA330AFC6}" name="Ananna Khan" initials="AK" userId="S::Ananna.Khan@nfta.com::14516e45-6cb8-4490-8ff7-ba2d7f504d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00AF3F"/>
    <a:srgbClr val="0018A8"/>
    <a:srgbClr val="DDDEDD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9771" autoAdjust="0"/>
  </p:normalViewPr>
  <p:slideViewPr>
    <p:cSldViewPr snapToGrid="0">
      <p:cViewPr varScale="1">
        <p:scale>
          <a:sx n="93" d="100"/>
          <a:sy n="93" d="100"/>
        </p:scale>
        <p:origin x="1206" y="96"/>
      </p:cViewPr>
      <p:guideLst>
        <p:guide orient="horz" pos="4032"/>
        <p:guide pos="1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16" y="-9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Safety Trends</a:t>
            </a:r>
          </a:p>
          <a:p>
            <a:pPr>
              <a:defRPr/>
            </a:pPr>
            <a:r>
              <a:rPr lang="en-US"/>
              <a:t>YTD Comparisons</a:t>
            </a:r>
          </a:p>
        </c:rich>
      </c:tx>
      <c:layout>
        <c:manualLayout>
          <c:xMode val="edge"/>
          <c:yMode val="edge"/>
          <c:x val="0.31451145458133739"/>
          <c:y val="1.7785575568951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3775417334591"/>
          <c:y val="0.22334739803094328"/>
          <c:w val="0.80855091100189669"/>
          <c:h val="0.44362891347442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mpd="dbl"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2.1</c:v>
                </c:pt>
                <c:pt idx="2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0-4E9D-84CF-D1090AA49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1.8</c:v>
                </c:pt>
                <c:pt idx="2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0-4E9D-84CF-D1090AA49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2.7</c:v>
                </c:pt>
                <c:pt idx="2">
                  <c:v>0.73399999999999999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0-4E9D-84CF-D1090AA49C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4.2</c:v>
                </c:pt>
                <c:pt idx="1">
                  <c:v>2.7</c:v>
                </c:pt>
                <c:pt idx="2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0-4E9D-84CF-D1090AA49C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9933"/>
            </a:solidFill>
            <a:ln>
              <a:bevel/>
            </a:ln>
            <a:effectLst>
              <a:innerShdw blurRad="63500" dist="50800" dir="13500000">
                <a:srgbClr val="FFC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3.6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0-4E9D-84CF-D1090AA49C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3.7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A0-4E9D-84CF-D1090AA49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14208"/>
        <c:axId val="137228288"/>
      </c:barChart>
      <c:catAx>
        <c:axId val="1372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7228288"/>
        <c:crosses val="autoZero"/>
        <c:auto val="1"/>
        <c:lblAlgn val="ctr"/>
        <c:lblOffset val="100"/>
        <c:tickLblSkip val="1"/>
        <c:noMultiLvlLbl val="0"/>
      </c:catAx>
      <c:valAx>
        <c:axId val="137228288"/>
        <c:scaling>
          <c:orientation val="minMax"/>
          <c:max val="1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crossAx val="137214208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11853990789909111"/>
          <c:y val="0.69583499376998159"/>
          <c:w val="0.82480367806373234"/>
          <c:h val="0.10844391286532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en-US" sz="1200" b="1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5-43DC-942F-D3321D371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5-43DC-942F-D3321D371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55-43DC-942F-D3321D371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55-43DC-942F-D3321D371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6-4448-A33D-28B3D2DB3F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86-4448-A33D-28B3D2DB3F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6-4448-A33D-28B3D2DB3F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86-4448-A33D-28B3D2DB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1-4CEF-A7C7-0052B24353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1-4CEF-A7C7-0052B24353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71-4CEF-A7C7-0052B24353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71-4CEF-A7C7-0052B2435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B-4F55-9DE9-FE46E2A71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B-4F55-9DE9-FE46E2A71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B-4F55-9DE9-FE46E2A71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CB-4F55-9DE9-FE46E2A71F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00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6-490F-96DA-35F8FA5957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26-490F-96DA-35F8FA5957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26-490F-96DA-35F8FA5957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26-490F-96DA-35F8FA595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C-46E0-8F6F-D3C220BD1F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AC-46E0-8F6F-D3C220BD1F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AC-46E0-8F6F-D3C220BD1F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AC-46E0-8F6F-D3C220BD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C-456B-BF0E-54AABF3326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C-456B-BF0E-54AABF3326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E2C-456B-BF0E-54AABF3326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2C-456B-BF0E-54AABF3326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2C-456B-BF0E-54AABF332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3B-4EC9-BE9D-19B393E98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B-4EC9-BE9D-19B393E98D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3B-4EC9-BE9D-19B393E98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B-4EC9-BE9D-19B393E98D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3B-4EC9-BE9D-19B393E98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3B-4EC9-BE9D-19B393E98D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3B-4EC9-BE9D-19B393E98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3B-4EC9-BE9D-19B393E98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9D-49AA-B3F9-1DF299F8C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D-49AA-B3F9-1DF299F8C4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9D-49AA-B3F9-1DF299F8C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9D-49AA-B3F9-1DF299F8C4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9D-49AA-B3F9-1DF299F8C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9D-49AA-B3F9-1DF299F8C4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9D-49AA-B3F9-1DF299F8C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9D-49AA-B3F9-1DF299F8C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B5-48C5-AA42-44AB9FE5F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5-48C5-AA42-44AB9FE5FC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B5-48C5-AA42-44AB9FE5F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B5-48C5-AA42-44AB9FE5FC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B5-48C5-AA42-44AB9FE5F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5-48C5-AA42-44AB9FE5FC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B5-48C5-AA42-44AB9FE5F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B5-48C5-AA42-44AB9FE5F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3.07</c:v>
                </c:pt>
                <c:pt idx="1">
                  <c:v>3.37</c:v>
                </c:pt>
                <c:pt idx="2">
                  <c:v>0</c:v>
                </c:pt>
                <c:pt idx="3">
                  <c:v>10.53</c:v>
                </c:pt>
                <c:pt idx="4">
                  <c:v>0</c:v>
                </c:pt>
                <c:pt idx="5">
                  <c:v>0</c:v>
                </c:pt>
                <c:pt idx="7">
                  <c:v>6.3</c:v>
                </c:pt>
                <c:pt idx="8">
                  <c:v>6.4</c:v>
                </c:pt>
                <c:pt idx="9">
                  <c:v>0</c:v>
                </c:pt>
                <c:pt idx="10">
                  <c:v>8.1</c:v>
                </c:pt>
                <c:pt idx="11">
                  <c:v>0</c:v>
                </c:pt>
                <c:pt idx="12">
                  <c:v>3.4</c:v>
                </c:pt>
                <c:pt idx="13">
                  <c:v>22</c:v>
                </c:pt>
                <c:pt idx="14">
                  <c:v>10.6</c:v>
                </c:pt>
                <c:pt idx="15">
                  <c:v>8.1</c:v>
                </c:pt>
                <c:pt idx="16">
                  <c:v>4.5999999999999996</c:v>
                </c:pt>
                <c:pt idx="17">
                  <c:v>5.7</c:v>
                </c:pt>
                <c:pt idx="18">
                  <c:v>0</c:v>
                </c:pt>
                <c:pt idx="19">
                  <c:v>8.5</c:v>
                </c:pt>
                <c:pt idx="21">
                  <c:v>0.7</c:v>
                </c:pt>
                <c:pt idx="22">
                  <c:v>2.5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9-48BF-AE7A-5A45793FE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B5-451A-A320-7CF03C5A9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5-451A-A320-7CF03C5A9C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B5-451A-A320-7CF03C5A9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B5-451A-A320-7CF03C5A9C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AB5-451A-A320-7CF03C5A9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B5-451A-A320-7CF03C5A9C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B5-451A-A320-7CF03C5A9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B5-451A-A320-7CF03C5A9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B-4578-BB4B-7B89DA8E1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B-4578-BB4B-7B89DA8E1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B-4578-BB4B-7B89DA8E1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4B-4578-BB4B-7B89DA8E15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74B-4578-BB4B-7B89DA8E1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4B-4578-BB4B-7B89DA8E15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4B-4578-BB4B-7B89DA8E1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4B-4578-BB4B-7B89DA8E1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59-4C22-AA64-E8FD39CC6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9-4C22-AA64-E8FD39CC66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59-4C22-AA64-E8FD39CC6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59-4C22-AA64-E8FD39CC66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A59-4C22-AA64-E8FD39CC6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59-4C22-AA64-E8FD39CC66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9-4C22-AA64-E8FD39CC6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145.19999999999999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59-4C22-AA64-E8FD39CC6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A9-40BF-AA4A-C365FF03D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9-40BF-AA4A-C365FF03DE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A9-40BF-AA4A-C365FF03D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A9-40BF-AA4A-C365FF03DE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A9-40BF-AA4A-C365FF03D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A9-40BF-AA4A-C365FF03DE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A9-40BF-AA4A-C365FF03D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A9-40BF-AA4A-C365FF03D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DE-4B98-A5A1-22B2B3C66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E-4B98-A5A1-22B2B3C660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DE-4B98-A5A1-22B2B3C66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E-4B98-A5A1-22B2B3C660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DE-4B98-A5A1-22B2B3C66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DE-4B98-A5A1-22B2B3C660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DE-4B98-A5A1-22B2B3C66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DE-4B98-A5A1-22B2B3C66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03-4556-95F4-49980EB80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3-4556-95F4-49980EB80A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03-4556-95F4-49980EB80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03-4556-95F4-49980EB80A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D03-4556-95F4-49980EB80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03-4556-95F4-49980EB80A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03-4556-95F4-49980EB80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03-4556-95F4-49980EB80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B-49E1-8399-89044AAFB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B-49E1-8399-89044AAFB0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1B-49E1-8399-89044AAFB09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1B-49E1-8399-89044AAFB0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1B-49E1-8399-89044AAFB09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1B-49E1-8399-89044AAFB0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41B-49E1-8399-89044AAFB09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1B-49E1-8399-89044AAFB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5D-4CC3-8032-C1AE714A4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D-4CC3-8032-C1AE714A42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5D-4CC3-8032-C1AE714A4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D-4CC3-8032-C1AE714A42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5D-4CC3-8032-C1AE714A4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5D-4CC3-8032-C1AE714A42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55D-4CC3-8032-C1AE714A4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5D-4CC3-8032-C1AE714A4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BE0-4111-B9A9-D2853DD33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0-4111-B9A9-D2853DD33B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E0-4111-B9A9-D2853DD33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E0-4111-B9A9-D2853DD33B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E0-4111-B9A9-D2853DD33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E0-4111-B9A9-D2853DD33B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BE0-4111-B9A9-D2853DD33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E0-4111-B9A9-D2853DD33B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50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1-40B8-99A2-B87C1DA9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1-40B8-99A2-B87C1DA9D8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B1-40B8-99A2-B87C1DA9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B1-40B8-99A2-B87C1DA9D8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B1-40B8-99A2-B87C1DA9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B1-40B8-99A2-B87C1DA9D8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B1-40B8-99A2-B87C1DA9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B1-40B8-99A2-B87C1DA9D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3.1</c:v>
                </c:pt>
                <c:pt idx="1">
                  <c:v>3.4</c:v>
                </c:pt>
                <c:pt idx="2">
                  <c:v>0</c:v>
                </c:pt>
                <c:pt idx="3">
                  <c:v>10.5</c:v>
                </c:pt>
                <c:pt idx="4">
                  <c:v>0</c:v>
                </c:pt>
                <c:pt idx="5">
                  <c:v>0</c:v>
                </c:pt>
                <c:pt idx="7">
                  <c:v>5.2</c:v>
                </c:pt>
                <c:pt idx="8">
                  <c:v>5.4</c:v>
                </c:pt>
                <c:pt idx="9">
                  <c:v>0</c:v>
                </c:pt>
                <c:pt idx="10">
                  <c:v>8.1</c:v>
                </c:pt>
                <c:pt idx="11">
                  <c:v>0</c:v>
                </c:pt>
                <c:pt idx="12">
                  <c:v>1.7</c:v>
                </c:pt>
                <c:pt idx="13">
                  <c:v>22</c:v>
                </c:pt>
                <c:pt idx="14">
                  <c:v>10.6</c:v>
                </c:pt>
                <c:pt idx="15">
                  <c:v>4.0999999999999996</c:v>
                </c:pt>
                <c:pt idx="16">
                  <c:v>4.5999999999999996</c:v>
                </c:pt>
                <c:pt idx="17">
                  <c:v>3.8</c:v>
                </c:pt>
                <c:pt idx="18">
                  <c:v>0</c:v>
                </c:pt>
                <c:pt idx="19">
                  <c:v>5.7</c:v>
                </c:pt>
                <c:pt idx="21">
                  <c:v>0.7</c:v>
                </c:pt>
                <c:pt idx="22">
                  <c:v>2.5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5-4E8C-95A8-D33745CAE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B4-42DB-A1F9-547281C0B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4-42DB-A1F9-547281C0BD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B4-42DB-A1F9-547281C0B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B4-42DB-A1F9-547281C0BD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B4-42DB-A1F9-547281C0B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B4-42DB-A1F9-547281C0BD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3B4-42DB-A1F9-547281C0B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B4-42DB-A1F9-547281C0B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0A-4033-9ABF-D8B0DD54C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A-4033-9ABF-D8B0DD54C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0A-4033-9ABF-D8B0DD54C59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0A-4033-9ABF-D8B0DD54C5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0A-4033-9ABF-D8B0DD54C59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0A-4033-9ABF-D8B0DD54C5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0A-4033-9ABF-D8B0DD54C59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0A-4033-9ABF-D8B0DD54C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9B-4303-8244-92487001E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B-4303-8244-92487001ED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9B-4303-8244-92487001E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9B-4303-8244-92487001ED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9B-4303-8244-92487001E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9B-4303-8244-92487001ED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9B-4303-8244-92487001E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9B-4303-8244-92487001E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1-4E7F-8E8E-F8B430773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1-4E7F-8E8E-F8B4307738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E1-4E7F-8E8E-F8B430773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E1-4E7F-8E8E-F8B4307738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E1-4E7F-8E8E-F8B430773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E1-4E7F-8E8E-F8B4307738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4E1-4E7F-8E8E-F8B430773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E1-4E7F-8E8E-F8B430773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C-4B41-AC04-0EF91574D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C-4B41-AC04-0EF91574D3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2C-4B41-AC04-0EF91574D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2C-4B41-AC04-0EF91574D3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2C-4B41-AC04-0EF91574D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2C-4B41-AC04-0EF91574D3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72C-4B41-AC04-0EF91574D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2C-4B41-AC04-0EF91574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978-43D6-86AC-0B161B90D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8-43D6-86AC-0B161B90D6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78-43D6-86AC-0B161B90D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8-43D6-86AC-0B161B90D6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78-43D6-86AC-0B161B90D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78-43D6-86AC-0B161B90D6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978-43D6-86AC-0B161B90D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78-43D6-86AC-0B161B90D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50"/>
        <c:min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FC-4486-80A6-1B40D2957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C-4486-80A6-1B40D2957A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FC-4486-80A6-1B40D2957A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FC-4486-80A6-1B40D2957A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FC-4486-80A6-1B40D2957A4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FC-4486-80A6-1B40D2957A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EFC-4486-80A6-1B40D2957A4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FC-4486-80A6-1B40D2957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18-4067-9FD0-8FD2AD2AA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8-4067-9FD0-8FD2AD2AA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018-4067-9FD0-8FD2AD2AA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18-4067-9FD0-8FD2AD2AAA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18-4067-9FD0-8FD2AD2AA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18-4067-9FD0-8FD2AD2AAA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18-4067-9FD0-8FD2AD2AA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18-4067-9FD0-8FD2AD2AA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2F-45C7-91FE-62F04DA7E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2F-45C7-91FE-62F04DA7EF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2F-45C7-91FE-62F04DA7E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2F-45C7-91FE-62F04DA7EF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2F-45C7-91FE-62F04DA7E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2F-45C7-91FE-62F04DA7EF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62F-45C7-91FE-62F04DA7E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2F-45C7-91FE-62F04DA7E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11-47D4-9804-F9585A4FB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1-47D4-9804-F9585A4FB0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11-47D4-9804-F9585A4FB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11-47D4-9804-F9585A4FB0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11-47D4-9804-F9585A4FB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11-47D4-9804-F9585A4FB0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A11-47D4-9804-F9585A4FB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11-47D4-9804-F9585A4FB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Away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173.2</c:v>
                </c:pt>
                <c:pt idx="1">
                  <c:v>190.4</c:v>
                </c:pt>
                <c:pt idx="2">
                  <c:v>0</c:v>
                </c:pt>
                <c:pt idx="3">
                  <c:v>594.79999999999995</c:v>
                </c:pt>
                <c:pt idx="4">
                  <c:v>0</c:v>
                </c:pt>
                <c:pt idx="5">
                  <c:v>0</c:v>
                </c:pt>
                <c:pt idx="7">
                  <c:v>141.5</c:v>
                </c:pt>
                <c:pt idx="8">
                  <c:v>145.19999999999999</c:v>
                </c:pt>
                <c:pt idx="9">
                  <c:v>0</c:v>
                </c:pt>
                <c:pt idx="10">
                  <c:v>340.5</c:v>
                </c:pt>
                <c:pt idx="11">
                  <c:v>0</c:v>
                </c:pt>
                <c:pt idx="12">
                  <c:v>8.5</c:v>
                </c:pt>
                <c:pt idx="13">
                  <c:v>80.7</c:v>
                </c:pt>
                <c:pt idx="14">
                  <c:v>373</c:v>
                </c:pt>
                <c:pt idx="15">
                  <c:v>77.400000000000006</c:v>
                </c:pt>
                <c:pt idx="16">
                  <c:v>232</c:v>
                </c:pt>
                <c:pt idx="17">
                  <c:v>120.7</c:v>
                </c:pt>
                <c:pt idx="18">
                  <c:v>0</c:v>
                </c:pt>
                <c:pt idx="19">
                  <c:v>181.7</c:v>
                </c:pt>
                <c:pt idx="21">
                  <c:v>11.4</c:v>
                </c:pt>
                <c:pt idx="22">
                  <c:v>43.1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9-443A-A39E-58DB01BA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14F-47D5-AC29-E9B1678AF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F-47D5-AC29-E9B1678AF7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4F-47D5-AC29-E9B1678AF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4F-47D5-AC29-E9B1678AF7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4F-47D5-AC29-E9B1678AF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4F-47D5-AC29-E9B1678AF7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14F-47D5-AC29-E9B1678AF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4F-47D5-AC29-E9B1678AF7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50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9F-4EF4-A402-A0C3AEF7C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F-4EF4-A402-A0C3AEF7CA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9F-4EF4-A402-A0C3AEF7CA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9F-4EF4-A402-A0C3AEF7CA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9F-4EF4-A402-A0C3AEF7CA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9F-4EF4-A402-A0C3AEF7CA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99F-4EF4-A402-A0C3AEF7CA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9F-4EF4-A402-A0C3AEF7C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45-459E-AB7E-74269CA7A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5-459E-AB7E-74269CA7A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045-459E-AB7E-74269CA7A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45-459E-AB7E-74269CA7A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45-459E-AB7E-74269CA7A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45-459E-AB7E-74269CA7A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45-459E-AB7E-74269CA7A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45-459E-AB7E-74269CA7A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17-48AC-A308-C5FAE3F41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7-48AC-A308-C5FAE3F419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17-48AC-A308-C5FAE3F41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17-48AC-A308-C5FAE3F419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17-48AC-A308-C5FAE3F41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17-48AC-A308-C5FAE3F419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617-48AC-A308-C5FAE3F41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17-48AC-A308-C5FAE3F41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4E-4697-B3C3-B1CE939D8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E-4697-B3C3-B1CE939D8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4E-4697-B3C3-B1CE939D8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4E-4697-B3C3-B1CE939D8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4E-4697-B3C3-B1CE939D8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4E-4697-B3C3-B1CE939D8E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04E-4697-B3C3-B1CE939D8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4E-4697-B3C3-B1CE939D8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603-4DFD-AE0E-ABB8DDB5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3-4DFD-AE0E-ABB8DDB590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03-4DFD-AE0E-ABB8DDB5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3-4DFD-AE0E-ABB8DDB590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3-4DFD-AE0E-ABB8DDB5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03-4DFD-AE0E-ABB8DDB590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603-4DFD-AE0E-ABB8DDB5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03-4DFD-AE0E-ABB8DDB590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00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7D-4D46-88D6-224C57D27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D-4D46-88D6-224C57D27B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D-4D46-88D6-224C57D27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D-4D46-88D6-224C57D27B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87D-4D46-88D6-224C57D27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7D-4D46-88D6-224C57D27B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7D-4D46-88D6-224C57D27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7D-4D46-88D6-224C57D27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7-47D8-8597-42E233F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B7-47D8-8597-42E233F6B6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B7-47D8-8597-42E233F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B7-47D8-8597-42E233F6B6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B7-47D8-8597-42E233F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B7-47D8-8597-42E233F6B6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7-47D8-8597-42E233F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B7-47D8-8597-42E233F6B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32-43A8-9A8F-23C19345F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144.69999999999999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2-43A8-9A8F-23C19345FE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32-43A8-9A8F-23C19345F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299.10000000000002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32-43A8-9A8F-23C19345FE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32-43A8-9A8F-23C19345F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32-43A8-9A8F-23C19345FE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32-43A8-9A8F-23C19345F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32-43A8-9A8F-23C19345F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BF-4C48-9997-0A55E2C0A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F-4C48-9997-0A55E2C0A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BF-4C48-9997-0A55E2C0A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BF-4C48-9997-0A55E2C0A4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3BF-4C48-9997-0A55E2C0A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BF-4C48-9997-0A55E2C0A4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BF-4C48-9997-0A55E2C0A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BF-4C48-9997-0A55E2C0A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78.900000000000006</c:v>
                </c:pt>
                <c:pt idx="1">
                  <c:v>63.6</c:v>
                </c:pt>
                <c:pt idx="3">
                  <c:v>100</c:v>
                </c:pt>
                <c:pt idx="5">
                  <c:v>77.099999999999994</c:v>
                </c:pt>
                <c:pt idx="6">
                  <c:v>73.3</c:v>
                </c:pt>
                <c:pt idx="7">
                  <c:v>83.3</c:v>
                </c:pt>
                <c:pt idx="8">
                  <c:v>75</c:v>
                </c:pt>
                <c:pt idx="9">
                  <c:v>50</c:v>
                </c:pt>
                <c:pt idx="10">
                  <c:v>100</c:v>
                </c:pt>
                <c:pt idx="11">
                  <c:v>80</c:v>
                </c:pt>
                <c:pt idx="12">
                  <c:v>75</c:v>
                </c:pt>
                <c:pt idx="13">
                  <c:v>81.3</c:v>
                </c:pt>
                <c:pt idx="15">
                  <c:v>27.3</c:v>
                </c:pt>
                <c:pt idx="18">
                  <c:v>100</c:v>
                </c:pt>
                <c:pt idx="19">
                  <c:v>12.5</c:v>
                </c:pt>
                <c:pt idx="2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On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Sheet1!$C$2:$C$22</c:f>
              <c:numCache>
                <c:formatCode>0.0</c:formatCode>
                <c:ptCount val="21"/>
                <c:pt idx="0">
                  <c:v>78.900000000000006</c:v>
                </c:pt>
                <c:pt idx="1">
                  <c:v>63.6</c:v>
                </c:pt>
                <c:pt idx="3">
                  <c:v>100</c:v>
                </c:pt>
                <c:pt idx="5">
                  <c:v>71.400000000000006</c:v>
                </c:pt>
                <c:pt idx="6">
                  <c:v>66.7</c:v>
                </c:pt>
                <c:pt idx="7">
                  <c:v>66.7</c:v>
                </c:pt>
                <c:pt idx="8">
                  <c:v>75</c:v>
                </c:pt>
                <c:pt idx="9">
                  <c:v>50</c:v>
                </c:pt>
                <c:pt idx="10">
                  <c:v>100</c:v>
                </c:pt>
                <c:pt idx="11">
                  <c:v>75</c:v>
                </c:pt>
                <c:pt idx="12">
                  <c:v>50</c:v>
                </c:pt>
                <c:pt idx="13">
                  <c:v>81.3</c:v>
                </c:pt>
                <c:pt idx="15">
                  <c:v>27.3</c:v>
                </c:pt>
                <c:pt idx="18">
                  <c:v>100</c:v>
                </c:pt>
                <c:pt idx="19">
                  <c:v>12.5</c:v>
                </c:pt>
                <c:pt idx="2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7-4716-AE2A-27E0ED04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3-48AE-A4CA-840865FB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3-48AE-A4CA-840865FBF1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B3-48AE-A4CA-840865FB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B3-48AE-A4CA-840865FBF1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B3-48AE-A4CA-840865FB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B3-48AE-A4CA-840865FBF1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B3-48AE-A4CA-840865FB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B3-48AE-A4CA-840865FB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86-45F0-A5E3-D62ABDBC9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6-45F0-A5E3-D62ABDBC94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86-45F0-A5E3-D62ABDBC9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86-45F0-A5E3-D62ABDBC94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86-45F0-A5E3-D62ABDBC9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86-45F0-A5E3-D62ABDBC94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86-45F0-A5E3-D62ABDBC9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86-45F0-A5E3-D62ABDBC9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3-4B64-A3EA-51FE01724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23-4B64-A3EA-51FE017245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23-4B64-A3EA-51FE017245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23-4B64-A3EA-51FE01724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9-4151-B4FD-B3523AE0A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F9-4151-B4FD-B3523AE0A9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F9-4151-B4FD-B3523AE0A9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F9-4151-B4FD-B3523AE0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5-4F63-8A5C-704B28DD42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5-4F63-8A5C-704B28DD42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25-4F63-8A5C-704B28DD42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25-4F63-8A5C-704B28DD4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3-477B-8ED6-1488D54C6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53-477B-8ED6-1488D54C6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53-477B-8ED6-1488D54C6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53-477B-8ED6-1488D54C6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53-477B-8ED6-1488D54C6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53-477B-8ED6-1488D54C6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53-477B-8ED6-1488D54C6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53-477B-8ED6-1488D54C6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10-4645-909B-8F279F73D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0-4645-909B-8F279F73DE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10-4645-909B-8F279F73D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10-4645-909B-8F279F73DE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810-4645-909B-8F279F73D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10-4645-909B-8F279F73DE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10-4645-909B-8F279F73D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10-4645-909B-8F279F73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F-4C44-97C9-F528027454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F-4C44-97C9-F52802745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F-4C44-97C9-F52802745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7F-4C44-97C9-F528027454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E7F-4C44-97C9-F52802745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7F-4C44-97C9-F528027454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7F-4C44-97C9-F52802745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7F-4C44-97C9-F5280274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B-44E0-A3FE-83CD4A936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B-44E0-A3FE-83CD4A936D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1B-44E0-A3FE-83CD4A936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1B-44E0-A3FE-83CD4A936D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B-44E0-A3FE-83CD4A936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1B-44E0-A3FE-83CD4A936D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1B-44E0-A3FE-83CD4A936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1B-44E0-A3FE-83CD4A936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94-4FE3-BCEF-125815815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4-4FE3-BCEF-125815815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94-4FE3-BCEF-125815815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94-4FE3-BCEF-1258158158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494-4FE3-BCEF-125815815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94-4FE3-BCEF-1258158158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94-4FE3-BCEF-125815815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94-4FE3-BCEF-125815815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Open Overdue Hazards as of 05/31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66-44A4-BB9B-430FF3ABA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6-44A4-BB9B-430FF3ABA1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66-44A4-BB9B-430FF3ABA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66-44A4-BB9B-430FF3ABA1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A66-44A4-BB9B-430FF3ABA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66-44A4-BB9B-430FF3ABA1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66-44A4-BB9B-430FF3ABA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66-44A4-BB9B-430FF3ABA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90-4B34-A2D9-6AE6159BA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0-4B34-A2D9-6AE6159BA3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90-4B34-A2D9-6AE6159BA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90-4B34-A2D9-6AE6159BA3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90-4B34-A2D9-6AE6159BA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90-4B34-A2D9-6AE6159BA3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90-4B34-A2D9-6AE6159BA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90-4B34-A2D9-6AE6159BA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7-45B1-9331-0993A4849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7-45B1-9331-0993A4849A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7-45B1-9331-0993A4849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77-45B1-9331-0993A4849A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77-45B1-9331-0993A4849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77-45B1-9331-0993A4849A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77-45B1-9331-0993A4849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77-45B1-9331-0993A4849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33-4B29-BEE4-531BBF183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3-4B29-BEE4-531BBF183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33-4B29-BEE4-531BBF183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163.80000000000001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33-4B29-BEE4-531BBF1831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033-4B29-BEE4-531BBF1831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33-4B29-BEE4-531BBF1831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33-4B29-BEE4-531BBF183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33-4B29-BEE4-531BBF183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DE-4160-B289-4E733BF10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E-4160-B289-4E733BF109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DE-4160-B289-4E733BF10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DE-4160-B289-4E733BF109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DE-4160-B289-4E733BF10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DE-4160-B289-4E733BF109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DE-4160-B289-4E733BF10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DE-4160-B289-4E733BF10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A-4CEA-996B-E2F447A56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A-4CEA-996B-E2F447A562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FA-4CEA-996B-E2F447A56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FA-4CEA-996B-E2F447A562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8FA-4CEA-996B-E2F447A56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FA-4CEA-996B-E2F447A562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FA-4CEA-996B-E2F447A56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FA-4CEA-996B-E2F447A56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E-4521-9211-81CDD90B3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E-4521-9211-81CDD90B3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E-4521-9211-81CDD90B3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3E-4521-9211-81CDD90B34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3E-4521-9211-81CDD90B3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3E-4521-9211-81CDD90B34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3E-4521-9211-81CDD90B3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3E-4521-9211-81CDD90B3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FB-4E3B-988D-4E6083AA9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B-4E3B-988D-4E6083AA95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FB-4E3B-988D-4E6083AA9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B-4E3B-988D-4E6083AA95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AFB-4E3B-988D-4E6083AA9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FB-4E3B-988D-4E6083AA95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FB-4E3B-988D-4E6083AA9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FB-4E3B-988D-4E6083AA9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5-46C0-B854-BC4C128B9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5-46C0-B854-BC4C128B9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D5-46C0-B854-BC4C128B9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D5-46C0-B854-BC4C128B9F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D5-46C0-B854-BC4C128B9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D5-46C0-B854-BC4C128B9F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D5-46C0-B854-BC4C128B9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D5-46C0-B854-BC4C128B9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25-4E0E-B274-ED78B2952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5-4E0E-B274-ED78B29527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25-4E0E-B274-ED78B2952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25-4E0E-B274-ED78B29527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B25-4E0E-B274-ED78B2952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25-4E0E-B274-ED78B29527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25-4E0E-B274-ED78B2952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25-4E0E-B274-ED78B2952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1.85</c:v>
                </c:pt>
                <c:pt idx="1">
                  <c:v>2.16</c:v>
                </c:pt>
                <c:pt idx="2">
                  <c:v>2.36</c:v>
                </c:pt>
                <c:pt idx="3">
                  <c:v>1.18</c:v>
                </c:pt>
                <c:pt idx="4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2-4508-8D2C-B83EE7FA16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2.36</c:v>
                </c:pt>
                <c:pt idx="1">
                  <c:v>3.6</c:v>
                </c:pt>
                <c:pt idx="2">
                  <c:v>3.83</c:v>
                </c:pt>
                <c:pt idx="3">
                  <c:v>1.36</c:v>
                </c:pt>
                <c:pt idx="4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2-4508-8D2C-B83EE7FA16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1.28</c:v>
                </c:pt>
                <c:pt idx="1">
                  <c:v>1.93</c:v>
                </c:pt>
                <c:pt idx="2">
                  <c:v>1.31</c:v>
                </c:pt>
                <c:pt idx="3">
                  <c:v>1.29</c:v>
                </c:pt>
                <c:pt idx="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2-4508-8D2C-B83EE7FA16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2.3199999999999998</c:v>
                </c:pt>
                <c:pt idx="1">
                  <c:v>2.96</c:v>
                </c:pt>
                <c:pt idx="2">
                  <c:v>3.38</c:v>
                </c:pt>
                <c:pt idx="3">
                  <c:v>2.34</c:v>
                </c:pt>
                <c:pt idx="4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2-4508-8D2C-B83EE7FA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29-4242-9033-5CEA66C4B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9-4242-9033-5CEA66C4B7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29-4242-9033-5CEA66C4B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29-4242-9033-5CEA66C4B7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829-4242-9033-5CEA66C4B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29-4242-9033-5CEA66C4B7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29-4242-9033-5CEA66C4B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29-4242-9033-5CEA66C4B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41-4D29-99B6-5FD02A1F2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1-4D29-99B6-5FD02A1F24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41-4D29-99B6-5FD02A1F2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1-4D29-99B6-5FD02A1F24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41-4D29-99B6-5FD02A1F2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41-4D29-99B6-5FD02A1F24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41-4D29-99B6-5FD02A1F2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41-4D29-99B6-5FD02A1F2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57-4CE7-8FF4-0BC8D4AB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7-4CE7-8FF4-0BC8D4ABB2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57-4CE7-8FF4-0BC8D4AB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7-4CE7-8FF4-0BC8D4ABB2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57-4CE7-8FF4-0BC8D4AB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57-4CE7-8FF4-0BC8D4ABB2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57-4CE7-8FF4-0BC8D4AB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57-4CE7-8FF4-0BC8D4ABB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0.18</c:v>
                </c:pt>
                <c:pt idx="1">
                  <c:v>0</c:v>
                </c:pt>
                <c:pt idx="2">
                  <c:v>0.2</c:v>
                </c:pt>
                <c:pt idx="3">
                  <c:v>0.24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A-4AEE-8BA0-26820F3633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0.13</c:v>
                </c:pt>
                <c:pt idx="1">
                  <c:v>0</c:v>
                </c:pt>
                <c:pt idx="2">
                  <c:v>0.28999999999999998</c:v>
                </c:pt>
                <c:pt idx="3">
                  <c:v>0.11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A-4AEE-8BA0-26820F3633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0.11</c:v>
                </c:pt>
                <c:pt idx="1">
                  <c:v>0.11</c:v>
                </c:pt>
                <c:pt idx="2">
                  <c:v>0.28000000000000003</c:v>
                </c:pt>
                <c:pt idx="3">
                  <c:v>0.06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A-4AEE-8BA0-26820F3633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0.06</c:v>
                </c:pt>
                <c:pt idx="1">
                  <c:v>0</c:v>
                </c:pt>
                <c:pt idx="2">
                  <c:v>0.19</c:v>
                </c:pt>
                <c:pt idx="3">
                  <c:v>0.06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A-4AEE-8BA0-26820F36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1-4C26-B45F-C81ED9173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1-4C26-B45F-C81ED91736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1-4C26-B45F-C81ED9173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1-4C26-B45F-C81ED917362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F1-4C26-B45F-C81ED91736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F1-4C26-B45F-C81ED91736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F1-4C26-B45F-C81ED917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0.16499</cdr:x>
      <cdr:y>0.77978</cdr:y>
    </cdr:from>
    <cdr:to>
      <cdr:x>0.93254</cdr:x>
      <cdr:y>0.98631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473" y="4324448"/>
          <a:ext cx="3333018" cy="114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b="1" i="1" dirty="0"/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RII = Recordable Injury/Illness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LWC = Lost Workday Case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Days Away  (Rate in 100’s of Days)</a:t>
          </a:r>
        </a:p>
        <a:p xmlns:a="http://schemas.openxmlformats.org/drawingml/2006/main">
          <a:pPr algn="ctr"/>
          <a:r>
            <a:rPr lang="en-US" sz="1000" b="1" i="1" dirty="0"/>
            <a:t> </a:t>
          </a:r>
        </a:p>
      </cdr:txBody>
    </cdr:sp>
  </cdr:relSizeAnchor>
  <cdr:relSizeAnchor xmlns:cdr="http://schemas.openxmlformats.org/drawingml/2006/chartDrawing">
    <cdr:from>
      <cdr:x>0.49198</cdr:x>
      <cdr:y>0.51595</cdr:y>
    </cdr:from>
    <cdr:to>
      <cdr:x>0.64536</cdr:x>
      <cdr:y>0.51595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EF2AC029-A428-4D35-B7FA-E930EAD7BF97}"/>
            </a:ext>
          </a:extLst>
        </cdr:cNvPr>
        <cdr:cNvCxnSpPr/>
      </cdr:nvCxnSpPr>
      <cdr:spPr>
        <a:xfrm xmlns:a="http://schemas.openxmlformats.org/drawingml/2006/main">
          <a:off x="2136371" y="2861302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0.75633</cdr:x>
      <cdr:y>0.59726</cdr:y>
    </cdr:from>
    <cdr:to>
      <cdr:x>0.90971</cdr:x>
      <cdr:y>0.59726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BDBCF4BA-E73F-4A1A-A75A-11404C9F795D}"/>
            </a:ext>
          </a:extLst>
        </cdr:cNvPr>
        <cdr:cNvCxnSpPr/>
      </cdr:nvCxnSpPr>
      <cdr:spPr>
        <a:xfrm xmlns:a="http://schemas.openxmlformats.org/drawingml/2006/main">
          <a:off x="3284287" y="3312239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0.2254</cdr:x>
      <cdr:y>0.37506</cdr:y>
    </cdr:from>
    <cdr:to>
      <cdr:x>0.37288</cdr:x>
      <cdr:y>0.37506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51006ED-8AC8-4457-9E5A-CCDE4C55D176}"/>
            </a:ext>
          </a:extLst>
        </cdr:cNvPr>
        <cdr:cNvCxnSpPr/>
      </cdr:nvCxnSpPr>
      <cdr:spPr>
        <a:xfrm xmlns:a="http://schemas.openxmlformats.org/drawingml/2006/main">
          <a:off x="978798" y="2080005"/>
          <a:ext cx="640418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A1C91EBA-5964-3842-8E89-29A91B03740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24DE5E74-F79D-9A42-A4D1-17B87B7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3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7ED8DA78-53B6-504D-B31A-774152EDD7ED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5" tIns="46515" rIns="93035" bIns="465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035" tIns="46515" rIns="93035" bIns="465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FDEA44A5-1D78-1D4B-8547-90EA93025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2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48"/>
          <p:cNvSpPr>
            <a:spLocks noGrp="1"/>
          </p:cNvSpPr>
          <p:nvPr>
            <p:ph type="pic" sz="quarter" idx="11"/>
          </p:nvPr>
        </p:nvSpPr>
        <p:spPr>
          <a:xfrm>
            <a:off x="227013" y="3646124"/>
            <a:ext cx="8916987" cy="2756264"/>
          </a:xfrm>
        </p:spPr>
        <p:txBody>
          <a:bodyPr lIns="0" tIns="0" rIns="0" bIns="0"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241228" y="1570806"/>
            <a:ext cx="7772400" cy="559213"/>
          </a:xfrm>
        </p:spPr>
        <p:txBody>
          <a:bodyPr>
            <a:normAutofit/>
          </a:bodyPr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241228" y="2144358"/>
            <a:ext cx="6400800" cy="4912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241228" y="2770188"/>
            <a:ext cx="3559175" cy="38449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56773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B21BD05-848B-4F73-A00C-F3283F463BE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0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3433"/>
            <a:fld id="{4497B8FF-08C2-48CF-A0B2-3C4B819A2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6/17/2026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3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3433"/>
            <a:fld id="{B4CF685C-6A2C-4691-BE9D-2499DFA53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5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6/17/2026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4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629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4144"/>
            <a:ext cx="2667000" cy="21145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08285"/>
                </a:solidFill>
                <a:latin typeface="Arial Narrow"/>
                <a:cs typeface="Arial Narrow"/>
              </a:defRPr>
            </a:lvl1pPr>
          </a:lstStyle>
          <a:p>
            <a:pPr algn="l"/>
            <a:fld id="{24B817B0-6941-4F40-9F43-75E4FE7E8BA8}" type="slidenum">
              <a:rPr lang="en-US" smtClean="0"/>
              <a:pPr algn="l"/>
              <a:t>‹#›</a:t>
            </a:fld>
            <a:r>
              <a:rPr lang="en-US" dirty="0"/>
              <a:t>  |  Praxair Business Confidential  |  </a:t>
            </a:r>
            <a:fld id="{24E8FF83-2CF1-234E-8040-D9A0962B0A38}" type="datetime1">
              <a:rPr lang="en-US" smtClean="0"/>
              <a:pPr algn="l"/>
              <a:t>6/17/2026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5791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i="0" dirty="0"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000" y="5791200"/>
            <a:ext cx="8543925" cy="4000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7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CF61E123-8F49-4541-B15D-0CAC4415643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684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B154CAB-996C-4D5E-8C17-ECB4AB333D2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252758BC-3811-4837-9CCB-52119474965D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CF08E1F-BAD5-4D1E-BD21-FDB3712D758F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6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59765DF4-E778-427A-98AE-CFDDC0F9C48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449B862A-7B87-4DD3-AC60-4388E70E3C01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DCAD5116-B85A-4209-99ED-F043F57981C7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75050" y="1168400"/>
            <a:ext cx="5111750" cy="495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23"/>
            <a:ext cx="3008313" cy="92382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4725"/>
            <a:ext cx="3008313" cy="390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59EB424-FD42-4054-91E7-3F814B8B5AC5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2" y="56356"/>
            <a:ext cx="822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800"/>
            <a:ext cx="8229600" cy="5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8813"/>
            <a:ext cx="9144000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363" y="658813"/>
            <a:ext cx="425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0763" y="134938"/>
            <a:ext cx="16271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1300" y="6530975"/>
            <a:ext cx="182403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Praxair Business Confidential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2" r:id="rId12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defTabSz="457200" rtl="0" fontAlgn="base">
        <a:spcBef>
          <a:spcPct val="20000"/>
        </a:spcBef>
        <a:spcAft>
          <a:spcPct val="0"/>
        </a:spcAft>
        <a:buSzPct val="125000"/>
        <a:buFont typeface="Arial" charset="0"/>
        <a:buChar char="–"/>
        <a:defRPr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2588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B8FF-08C2-48CF-A0B2-3C4B819A21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685C-6A2C-4691-BE9D-2499DFA53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7.xml"/><Relationship Id="rId7" Type="http://schemas.openxmlformats.org/officeDocument/2006/relationships/image" Target="../media/image3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32.xml"/><Relationship Id="rId7" Type="http://schemas.openxmlformats.org/officeDocument/2006/relationships/image" Target="../media/image4.jp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37.xml"/><Relationship Id="rId7" Type="http://schemas.openxmlformats.org/officeDocument/2006/relationships/image" Target="../media/image4.jp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42.xml"/><Relationship Id="rId7" Type="http://schemas.openxmlformats.org/officeDocument/2006/relationships/image" Target="../media/image4.jp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jpg"/><Relationship Id="rId7" Type="http://schemas.openxmlformats.org/officeDocument/2006/relationships/chart" Target="../charts/chart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F24DD-815C-4D0F-8F7B-99F91BC5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32617"/>
            <a:ext cx="4353559" cy="5269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Safety - May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(3) Recordable Injuries (RII), Two (2) Lost Workday Cases (LWC), Thirteen (13) Days Away from work</a:t>
            </a:r>
          </a:p>
          <a:p>
            <a:pPr marL="640080"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Employees:</a:t>
            </a:r>
          </a:p>
          <a:p>
            <a:pPr marL="822960"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Operator and Two Supervisors.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strained their shoulder when turning the bus steering wheel. 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tripped while stepping onto a curb injuring their Achilles tendon. 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strained their knee and ankle as a result being bumped by a vehicle while directing traffic. 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Recordable Injuries 12% decrease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Time Injuries 3% increase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Away 83% increase year over year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Comments:</a:t>
            </a:r>
          </a:p>
          <a:p>
            <a:pPr marL="0" lvl="2" indent="0"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locations have had Zero Recordable Injuries Year to Date: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BNIA ARFF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BNIA Terminal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NFIA 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Spring Operations 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Spring Shops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 Operations 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FMD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MTC/NFTC Facilities 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6294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- May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B817B0-6941-4F40-9F43-75E4FE7E8BA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 NFTA Internal Communication  |  06/18/2026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572001" y="656135"/>
          <a:ext cx="4478582" cy="55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13651" y="2547472"/>
            <a:ext cx="848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6.6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6466" y="3334624"/>
            <a:ext cx="8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3.4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2280" y="3766672"/>
            <a:ext cx="927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164.3</a:t>
            </a:r>
          </a:p>
        </p:txBody>
      </p:sp>
    </p:spTree>
    <p:extLst>
      <p:ext uri="{BB962C8B-B14F-4D97-AF65-F5344CB8AC3E}">
        <p14:creationId xmlns:p14="http://schemas.microsoft.com/office/powerpoint/2010/main" val="140338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1F3864D-8766-2A4E-8997-721C2D5679D9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D66223A-7309-031A-1A90-8DD7CFAA3B21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C164FA4-1E78-0D8D-CF69-77AA543C06EA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89E6FD8-8AE0-DCBE-9C55-D62D96D17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2899F-2448-EFFB-EF55-A4C500CA90E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Safety – May 2026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C3B842-9992-10E3-27C6-DD11257F011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B2447-4714-C236-2E7D-E4C8CDFABB6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 of the Authority’s employees work in Aviation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8% RII, 10% LWC, 18%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063CFA-4B0C-BFCF-1338-9C585127316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B1F5C-A980-AE6D-D2F2-7DE2A12DC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9EF22-E3A4-33FD-A954-4E0BD8E820A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3103-9998-5D4F-896F-9B3018C9B4FD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064B7-E7AB-0284-919E-8024D777890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6A4731-1688-5622-2C47-F4AFF308572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EDEAD-CC01-69FE-4724-E29BCDBA36FF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E0921-2929-2D1F-C259-1C4EA965054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321256F7-F24F-370A-953B-1E3E96EC54DB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17B35-C64B-6F6A-8DA9-7558CD6BBB0B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D086C-AE36-A2A3-D3C3-06B978463594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4A0E4-F2A2-A208-80F0-F22BE4DDD92E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371540D-915F-E8FC-6F18-723BA5D8112F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62B02-A454-AAEB-16DB-F05A431221FB}"/>
              </a:ext>
            </a:extLst>
          </p:cNvPr>
          <p:cNvSpPr txBox="1"/>
          <p:nvPr/>
        </p:nvSpPr>
        <p:spPr>
          <a:xfrm>
            <a:off x="549885" y="5853408"/>
            <a:ext cx="247298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113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6063A-9FE6-E4A2-1F9A-BE2AD1B244E6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03FBE9-DA4C-F3A9-CD41-1050F947567A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88AEAB83-480A-A5D0-8972-45366CEBF6F9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CB23E6-1727-F0A0-4E71-9D4401354305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1E841B6-8F76-F68C-4B3D-8B60AE126788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0FDD421-6269-CB07-F558-C54F92F790C8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5D78E5-1BC5-CAD0-39CA-3E1BFBE50AED}"/>
              </a:ext>
            </a:extLst>
          </p:cNvPr>
          <p:cNvSpPr txBox="1"/>
          <p:nvPr/>
        </p:nvSpPr>
        <p:spPr>
          <a:xfrm>
            <a:off x="549885" y="5853408"/>
            <a:ext cx="2392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17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5175B-7DF3-430F-149A-ED013E5C8044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115BFB-03E1-7C96-D37C-73EA684AC24A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0E7FA1-EEBF-49F1-A9EF-D9CD569D9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C279B-CF4B-93C4-939B-0A300A701126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Safety – May 2026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B3FB-288E-EB75-1A0C-218D7C6A915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E7A1F3-584C-6EAF-374F-3E191FC2E4BA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45DA3-9F1A-3168-4CF2-91878DFC7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619AB-58C9-A1E4-7C2B-06A96413D4BD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311D4-8B2A-3FB1-55AB-14E1BCA93968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17FD-A404-65B3-854D-69733FF50515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4797D-AA67-0914-800B-E1924BE3689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76C3C-9EDC-134F-F0AB-97F8AA85697C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09DB-E84D-7C14-283D-14A8BBB24783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7C1FF-A8E3-CCC4-64AD-596E8FF84553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28% of the Authority’s employees work in Support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RII, 5% LWC, 3%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727C9-04AA-8390-53DD-7039260D205A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42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364D38-87F4-1A6E-ED7C-F4426551778F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42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8ACCCC-8E49-D5DA-61FC-D433D03E210D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29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AEB14FA-4154-E690-DCFF-97D778A494B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E97A9B0-5990-6A49-9A78-3B8352DAB32F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3776106-2241-AE92-58F0-880CC5291079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0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AF3F4F-9F8F-C281-46D8-A7A1D06CE669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1E6A5B-8EC4-C0C5-6117-01D5C49F10FD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544C88C-DDE6-F036-04A5-C0237B98E71A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CD349-02DE-0B84-44F0-A4DAB883C7B7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Safety –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192-05D7-4C85-FA08-41369FC8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1DD1DD4-65EE-910C-70EF-4472620A1AC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B983AD-7AC8-A19A-D291-C04E6975125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E16FE-1CFC-CBC3-A6DF-D906F84A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D55D-E27B-BFE8-BF38-DE3A32ADC8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4015B-D2C8-56CB-04F0-16872BA91B5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DE93-D3C6-B543-EAEC-D2AA358C98B8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14DDF-6A94-8BC2-7F39-3B17B432881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2D384-2BE7-A0FB-882A-75CC9F8DB6AB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406D7-A141-8F9D-0D90-2CAA9BDA58F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24775D-A4B3-E83F-1CD4-54A4C738BF68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B844EA-785A-DC69-24DB-971B546E8F26}"/>
              </a:ext>
            </a:extLst>
          </p:cNvPr>
          <p:cNvSpPr txBox="1"/>
          <p:nvPr/>
        </p:nvSpPr>
        <p:spPr>
          <a:xfrm>
            <a:off x="8107279" y="1965261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8FDBA-7553-EE96-89A6-5EF181480E96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78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0A453EF-6B8F-A77C-B406-14D56411C25B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2AF38C5-EEE6-5E22-3AB6-31EC649DCEAE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3F115-425D-0AAC-1E20-AC80E83843A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the Authority’s employees work in Bus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76% RII, 76% LWC, 69%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FC61E323-083F-D442-B894-10C3BDACCD42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2FA85-037C-2759-3F81-E3C1C80D3DD7}"/>
              </a:ext>
            </a:extLst>
          </p:cNvPr>
          <p:cNvSpPr txBox="1"/>
          <p:nvPr/>
        </p:nvSpPr>
        <p:spPr>
          <a:xfrm>
            <a:off x="549885" y="5853408"/>
            <a:ext cx="228536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430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80CCC-7187-79F0-7AEE-F3972FED30A5}"/>
              </a:ext>
            </a:extLst>
          </p:cNvPr>
          <p:cNvSpPr txBox="1"/>
          <p:nvPr/>
        </p:nvSpPr>
        <p:spPr>
          <a:xfrm>
            <a:off x="4852754" y="3132615"/>
            <a:ext cx="169802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16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F25F6-7E32-E551-C9EA-B4AA4FE0955E}"/>
              </a:ext>
            </a:extLst>
          </p:cNvPr>
          <p:cNvSpPr txBox="1"/>
          <p:nvPr/>
        </p:nvSpPr>
        <p:spPr>
          <a:xfrm>
            <a:off x="546465" y="3132614"/>
            <a:ext cx="158697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19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27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682CE9-8858-BCF8-8682-2F076C8B8EC5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ACC2FA0-34CC-936A-2911-5E46298F6043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2CD2BBE-8623-83EE-8F61-BD3ACAAEBACA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395DC7-2D14-F8B2-8495-E88F199F3EE4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Safety –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49ED-D464-8D04-7344-078AF296B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CE65C-0C5E-B8CB-BC9F-18B118B1F8AD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8CD63F-BB9F-5E78-31C1-4EDB12FEC93E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E38BB-5EE2-792F-740F-A1EE71165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CAEDBC-8953-410C-06F2-F4949B6A7FF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931AA-66F5-4F5B-C80F-20A3DB91CA8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2B2418-37E2-B35E-D3C6-355DBC9A9979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483331-68BA-C517-2C63-ED238BB8839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75B17-4039-62E0-C6E7-27B7922F05F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D9214-F577-4E7F-0AFA-2B95AC3BAB6A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7F412-D28B-FC26-2B1F-BC6063F7BF4D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of the Authority’s employees work in Rail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 RII, 10% LWC, 10%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B8A62-3801-4C63-216E-0E437DDEAB56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42379-618A-3C6B-79D6-2C3288914937}"/>
              </a:ext>
            </a:extLst>
          </p:cNvPr>
          <p:cNvSpPr txBox="1"/>
          <p:nvPr/>
        </p:nvSpPr>
        <p:spPr>
          <a:xfrm>
            <a:off x="3867913" y="4739183"/>
            <a:ext cx="502061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3076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15E76-F970-B7C9-0121-2E31645CF6BE}"/>
              </a:ext>
            </a:extLst>
          </p:cNvPr>
          <p:cNvSpPr txBox="1"/>
          <p:nvPr/>
        </p:nvSpPr>
        <p:spPr>
          <a:xfrm>
            <a:off x="549885" y="5853408"/>
            <a:ext cx="2392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64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E4DA4-5C9C-C089-5860-33CE0A64C89D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53AA2C-0946-8551-49AD-6FAFA3FC18AD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3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C2E97B-37F8-D1B4-78DB-8665851E66B0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74CAC964-41F6-36CE-84D6-E25C28D21D45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567BE4BE-27E8-F2BA-586D-CB704AE0A60C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45E4BC-97CD-A9AA-2F7A-720CF4CEDE8E}"/>
              </a:ext>
            </a:extLst>
          </p:cNvPr>
          <p:cNvGraphicFramePr/>
          <p:nvPr/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1F5E073-807E-8917-8052-42B5473E4969}"/>
              </a:ext>
            </a:extLst>
          </p:cNvPr>
          <p:cNvGraphicFramePr/>
          <p:nvPr/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6660A3C-F903-19FB-06F2-43D1EE39F642}"/>
              </a:ext>
            </a:extLst>
          </p:cNvPr>
          <p:cNvGraphicFramePr/>
          <p:nvPr/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C34FED-D18E-6ED7-DB8D-2A9E3F08F6B0}"/>
              </a:ext>
            </a:extLst>
          </p:cNvPr>
          <p:cNvGraphicFramePr/>
          <p:nvPr/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of the Authority’s employees work at Cold Spring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24% preventable accidents, 19%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9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AD679-C6D0-E9AE-073D-C1E7EFDE7F62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Safety – May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D55A82-0683-F0E7-1DCA-467807D4C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52EC4-C125-44CD-618F-F051E35B5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0603AF-73B2-70D2-D241-884BC9F018F4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2E5832-5B60-6EA9-00B2-C3A8E07CDC4E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747274-012F-9F57-ECFA-B77DB1981E11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7F7494-D1B2-CB07-76AC-581EB7D04048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F977BF-785E-400D-1957-B42AD11007A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F46972-2B50-D8FA-7111-1027C2D7374F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9FE71-B735-0816-563B-48D532B45C54}"/>
              </a:ext>
            </a:extLst>
          </p:cNvPr>
          <p:cNvSpPr txBox="1"/>
          <p:nvPr/>
        </p:nvSpPr>
        <p:spPr>
          <a:xfrm>
            <a:off x="2430954" y="4803864"/>
            <a:ext cx="6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B85CD-5BB6-A669-BE4C-068B0A0BC4A9}"/>
              </a:ext>
            </a:extLst>
          </p:cNvPr>
          <p:cNvSpPr txBox="1"/>
          <p:nvPr/>
        </p:nvSpPr>
        <p:spPr>
          <a:xfrm>
            <a:off x="4652183" y="4803864"/>
            <a:ext cx="6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06CBAE1-4386-1AF9-9B65-451802312BE8}"/>
              </a:ext>
            </a:extLst>
          </p:cNvPr>
          <p:cNvSpPr/>
          <p:nvPr/>
        </p:nvSpPr>
        <p:spPr>
          <a:xfrm>
            <a:off x="241642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F06E7-A85C-3EC9-99E8-CF8D5192A996}"/>
              </a:ext>
            </a:extLst>
          </p:cNvPr>
          <p:cNvSpPr txBox="1"/>
          <p:nvPr/>
        </p:nvSpPr>
        <p:spPr>
          <a:xfrm>
            <a:off x="800959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83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60609BF-CF89-B19B-D767-982B0B67C8CE}"/>
              </a:ext>
            </a:extLst>
          </p:cNvPr>
          <p:cNvSpPr/>
          <p:nvPr/>
        </p:nvSpPr>
        <p:spPr>
          <a:xfrm>
            <a:off x="799506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53682CFC-632E-3494-2943-3E4982F19C6D}"/>
              </a:ext>
            </a:extLst>
          </p:cNvPr>
          <p:cNvSpPr/>
          <p:nvPr/>
        </p:nvSpPr>
        <p:spPr>
          <a:xfrm>
            <a:off x="241538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FF72BB7-DAEC-5147-23DD-E6952F7059FF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DD8865A-E75D-6308-F3AC-2BB8BE6806C1}"/>
              </a:ext>
            </a:extLst>
          </p:cNvPr>
          <p:cNvGraphicFramePr/>
          <p:nvPr/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9A29B9-2B57-D338-070E-A2361D78C79B}"/>
              </a:ext>
            </a:extLst>
          </p:cNvPr>
          <p:cNvSpPr txBox="1"/>
          <p:nvPr/>
        </p:nvSpPr>
        <p:spPr>
          <a:xfrm>
            <a:off x="2430954" y="2164819"/>
            <a:ext cx="6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A5848-90F0-314D-5A2F-229ED43C2569}"/>
              </a:ext>
            </a:extLst>
          </p:cNvPr>
          <p:cNvSpPr txBox="1"/>
          <p:nvPr/>
        </p:nvSpPr>
        <p:spPr>
          <a:xfrm>
            <a:off x="549885" y="5853408"/>
            <a:ext cx="185037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 LWC May – 1 YTD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EC8D67-46EA-610F-CD7E-1A019A5E1D5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F5C84E-F909-ED13-F088-763DA427FD63}"/>
              </a:ext>
            </a:extLst>
          </p:cNvPr>
          <p:cNvSpPr txBox="1"/>
          <p:nvPr/>
        </p:nvSpPr>
        <p:spPr>
          <a:xfrm>
            <a:off x="2741189" y="5851839"/>
            <a:ext cx="235756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 Days Away May – 42 YTD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2BBEA6-F938-2752-04EC-0AD02F7C3ACA}"/>
              </a:ext>
            </a:extLst>
          </p:cNvPr>
          <p:cNvSpPr txBox="1"/>
          <p:nvPr/>
        </p:nvSpPr>
        <p:spPr>
          <a:xfrm>
            <a:off x="551498" y="3132942"/>
            <a:ext cx="421961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Preventable Accidents May – 26 YTD (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AD223F-3DDD-F3D3-62D9-4ADD1202DF32}"/>
              </a:ext>
            </a:extLst>
          </p:cNvPr>
          <p:cNvSpPr txBox="1"/>
          <p:nvPr/>
        </p:nvSpPr>
        <p:spPr>
          <a:xfrm>
            <a:off x="4652183" y="2179030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39A92BC6-16CA-C7E6-654A-0B8311F41CF0}"/>
              </a:ext>
            </a:extLst>
          </p:cNvPr>
          <p:cNvSpPr/>
          <p:nvPr/>
        </p:nvSpPr>
        <p:spPr>
          <a:xfrm>
            <a:off x="4637651" y="2136619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D5D62BA-6392-83F8-128B-FF50AC6FEBED}"/>
              </a:ext>
            </a:extLst>
          </p:cNvPr>
          <p:cNvGraphicFramePr/>
          <p:nvPr/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B985F29-1F9D-472F-F8B9-C1EDE25E5E4B}"/>
              </a:ext>
            </a:extLst>
          </p:cNvPr>
          <p:cNvGraphicFramePr/>
          <p:nvPr/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5F47B2A-88C8-9164-C239-DCB7EB9730B4}"/>
              </a:ext>
            </a:extLst>
          </p:cNvPr>
          <p:cNvGraphicFramePr/>
          <p:nvPr/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FCA67A4-A1DA-D0DF-0590-8FDB0B44DE5B}"/>
              </a:ext>
            </a:extLst>
          </p:cNvPr>
          <p:cNvGraphicFramePr/>
          <p:nvPr/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048BDDA-3297-DD07-78C5-CA2CC93520A9}"/>
              </a:ext>
            </a:extLst>
          </p:cNvPr>
          <p:cNvGraphicFramePr/>
          <p:nvPr/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3B60FB-628E-EAC5-FEFA-008511B0EBD8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Safety – May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2F030-3296-8351-1512-8B72C35A5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FFB9D8-B0A5-D336-966B-30C7260633BF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A32EE-B04C-A2CE-9B84-07D2AC4EF5BF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Babcock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19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3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32% preventable accidents, 22%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63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4EA5A6-94D7-E8C3-2E89-C864FE811C4D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11AC6-00D1-A48F-AB48-BE51D691F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A43EFF-1C31-C655-F3DF-E07264DD3D3F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AF0F63-3116-E398-0C1B-E60FDFBCCC96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A76CCD-30BA-061A-A2F5-CA20136F5904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83BC72-9AC7-5707-EF26-44815A9E7696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D92916-7420-02F0-21F8-29C93484B4B7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DF6E95-EAD6-C884-9D7D-39497B9A6819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E4966AA6-BDA6-444F-B676-22ED88482175}"/>
              </a:ext>
            </a:extLst>
          </p:cNvPr>
          <p:cNvSpPr/>
          <p:nvPr/>
        </p:nvSpPr>
        <p:spPr>
          <a:xfrm>
            <a:off x="241538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C9DDD9-8544-4D09-64A7-CAA228FEA825}"/>
              </a:ext>
            </a:extLst>
          </p:cNvPr>
          <p:cNvSpPr txBox="1"/>
          <p:nvPr/>
        </p:nvSpPr>
        <p:spPr>
          <a:xfrm>
            <a:off x="243095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22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6A15A8-7F24-CC12-D006-9772C377C3E9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1531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DAB31-E5D0-254B-5FA0-48878E7DFB94}"/>
              </a:ext>
            </a:extLst>
          </p:cNvPr>
          <p:cNvSpPr txBox="1"/>
          <p:nvPr/>
        </p:nvSpPr>
        <p:spPr>
          <a:xfrm>
            <a:off x="2430954" y="2164819"/>
            <a:ext cx="6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3C675-53BC-048A-D9A4-F0C9187BDD98}"/>
              </a:ext>
            </a:extLst>
          </p:cNvPr>
          <p:cNvSpPr txBox="1"/>
          <p:nvPr/>
        </p:nvSpPr>
        <p:spPr>
          <a:xfrm>
            <a:off x="549885" y="5853408"/>
            <a:ext cx="185037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 LWC May – 4 YTD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5E37-5686-07A4-32AF-B905010D4751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5 YTD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A77A8-3F7C-4745-CBEB-100E4E354324}"/>
              </a:ext>
            </a:extLst>
          </p:cNvPr>
          <p:cNvSpPr txBox="1"/>
          <p:nvPr/>
        </p:nvSpPr>
        <p:spPr>
          <a:xfrm>
            <a:off x="2741189" y="5851839"/>
            <a:ext cx="235756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 Days Away May – 16 YTD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002E2-96B1-16AB-B2E7-936D586BD36E}"/>
              </a:ext>
            </a:extLst>
          </p:cNvPr>
          <p:cNvSpPr txBox="1"/>
          <p:nvPr/>
        </p:nvSpPr>
        <p:spPr>
          <a:xfrm>
            <a:off x="551498" y="3132942"/>
            <a:ext cx="403360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Preventable Accidents May – 35 YTD (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7DF-B075-C9AB-1458-BB1182C3B17A}"/>
              </a:ext>
            </a:extLst>
          </p:cNvPr>
          <p:cNvSpPr txBox="1"/>
          <p:nvPr/>
        </p:nvSpPr>
        <p:spPr>
          <a:xfrm>
            <a:off x="4652183" y="2179030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32%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62CA9B7-A978-E3B3-8C96-3F81D627F648}"/>
              </a:ext>
            </a:extLst>
          </p:cNvPr>
          <p:cNvSpPr/>
          <p:nvPr/>
        </p:nvSpPr>
        <p:spPr>
          <a:xfrm>
            <a:off x="4637651" y="2136619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0C9850-B387-99D5-A1AF-90ED8C65517C}"/>
              </a:ext>
            </a:extLst>
          </p:cNvPr>
          <p:cNvSpPr txBox="1"/>
          <p:nvPr/>
        </p:nvSpPr>
        <p:spPr>
          <a:xfrm>
            <a:off x="800959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70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2527780B-1BB9-4E41-203C-8047B4A48F84}"/>
              </a:ext>
            </a:extLst>
          </p:cNvPr>
          <p:cNvSpPr/>
          <p:nvPr/>
        </p:nvSpPr>
        <p:spPr>
          <a:xfrm>
            <a:off x="7995063" y="211806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3488254E-7C0E-D5D3-4D60-5CBBCF1D650B}"/>
              </a:ext>
            </a:extLst>
          </p:cNvPr>
          <p:cNvSpPr/>
          <p:nvPr/>
        </p:nvSpPr>
        <p:spPr>
          <a:xfrm>
            <a:off x="241642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B12114F6-B256-9026-23C8-EA4DED05AB85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D09F677-91EB-49A0-41AE-ACD07B9F95CA}"/>
              </a:ext>
            </a:extLst>
          </p:cNvPr>
          <p:cNvGraphicFramePr/>
          <p:nvPr/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44EEC98-0D2E-E214-76EF-BE05526DE4EC}"/>
              </a:ext>
            </a:extLst>
          </p:cNvPr>
          <p:cNvGraphicFramePr/>
          <p:nvPr/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8B51FCA-8583-F8D9-59FA-4862DC7C93DA}"/>
              </a:ext>
            </a:extLst>
          </p:cNvPr>
          <p:cNvGraphicFramePr/>
          <p:nvPr/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CF46D437-BADE-F865-CA0A-5F03822DC93D}"/>
              </a:ext>
            </a:extLst>
          </p:cNvPr>
          <p:cNvGraphicFramePr/>
          <p:nvPr/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2E8D617-5A60-C267-0A66-33D586DA2BE6}"/>
              </a:ext>
            </a:extLst>
          </p:cNvPr>
          <p:cNvGraphicFramePr/>
          <p:nvPr/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EC3516-6474-BE90-C22D-72C847D3386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Safety – May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6686C-CDDA-1F48-0A1A-4648DC47C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787EEB-9927-2F2A-3BF8-2AEF2C3CA96E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E0E779-328E-0D11-EE38-CD962C0C0226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4D4F4-BC8F-6E5F-D062-B80FC42EB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FF7A08-36E7-1E8B-4FFC-0A4437EF7FB3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0B4D6-8130-10AC-3B42-A9DA430CD7C2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445AAF-B223-66EA-140D-5648E74AF957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A3DD74-C28E-C9DE-77D4-265488A1977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0F3246-0124-99CB-D36F-986E6CB8AC7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87115-412E-278C-827E-E2563DC212C8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9D2F9-B013-81E7-2650-E764363C291E}"/>
              </a:ext>
            </a:extLst>
          </p:cNvPr>
          <p:cNvSpPr txBox="1"/>
          <p:nvPr/>
        </p:nvSpPr>
        <p:spPr>
          <a:xfrm>
            <a:off x="243095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141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D724C-7693-5B2D-2128-E3EC26526653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209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9D815-A80F-35E0-FE58-72F15D6A0D99}"/>
              </a:ext>
            </a:extLst>
          </p:cNvPr>
          <p:cNvSpPr txBox="1"/>
          <p:nvPr/>
        </p:nvSpPr>
        <p:spPr>
          <a:xfrm>
            <a:off x="800959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97E247-DC82-7AE5-7AF4-16668E0F3D73}"/>
              </a:ext>
            </a:extLst>
          </p:cNvPr>
          <p:cNvSpPr/>
          <p:nvPr/>
        </p:nvSpPr>
        <p:spPr>
          <a:xfrm>
            <a:off x="241538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C7D32-D536-12A0-41E9-FE011F43F088}"/>
              </a:ext>
            </a:extLst>
          </p:cNvPr>
          <p:cNvSpPr txBox="1"/>
          <p:nvPr/>
        </p:nvSpPr>
        <p:spPr>
          <a:xfrm>
            <a:off x="2430954" y="2164819"/>
            <a:ext cx="6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9C3610-95A9-256A-C669-B355F46A5D50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of the Authority’s employees work at Frontier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36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38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43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36% preventable accidents, </a:t>
            </a:r>
            <a:r>
              <a:rPr lang="en-US" sz="1059" dirty="0">
                <a:solidFill>
                  <a:prstClr val="black"/>
                </a:solidFill>
              </a:rPr>
              <a:t>36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13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69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E3C3B-DDAA-28FF-E88D-DF88FBACE6E6}"/>
              </a:ext>
            </a:extLst>
          </p:cNvPr>
          <p:cNvSpPr txBox="1"/>
          <p:nvPr/>
        </p:nvSpPr>
        <p:spPr>
          <a:xfrm>
            <a:off x="549885" y="5853408"/>
            <a:ext cx="158261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 LWC May – 8 YTD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7BB3-A69A-C8D7-F1BF-1FD120BA4543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9 YTD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F00D82-3B04-75E5-B3B9-DA2EB5BBD20D}"/>
              </a:ext>
            </a:extLst>
          </p:cNvPr>
          <p:cNvSpPr txBox="1"/>
          <p:nvPr/>
        </p:nvSpPr>
        <p:spPr>
          <a:xfrm>
            <a:off x="2936397" y="5851839"/>
            <a:ext cx="216995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7 Days Away May – 266 YTD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2FB5E-E480-C9EF-0E4C-D142A329C2A7}"/>
              </a:ext>
            </a:extLst>
          </p:cNvPr>
          <p:cNvSpPr txBox="1"/>
          <p:nvPr/>
        </p:nvSpPr>
        <p:spPr>
          <a:xfrm>
            <a:off x="551498" y="3132942"/>
            <a:ext cx="403360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Preventable Accidents May – 39 YTD (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D5A893F-4006-E3C5-2AE5-67136C9339A5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2B012076-59C0-14F0-FAFB-7184EA84E415}"/>
              </a:ext>
            </a:extLst>
          </p:cNvPr>
          <p:cNvSpPr/>
          <p:nvPr/>
        </p:nvSpPr>
        <p:spPr>
          <a:xfrm>
            <a:off x="7995063" y="211806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B1DEDB64-31F5-ABE8-74E2-CDFCC1FC58B0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C75C7D6B-D58A-019A-A0A1-13E07CDDE3E9}"/>
              </a:ext>
            </a:extLst>
          </p:cNvPr>
          <p:cNvSpPr/>
          <p:nvPr/>
        </p:nvSpPr>
        <p:spPr>
          <a:xfrm>
            <a:off x="241538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8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3C2096-9C3D-87D7-B130-6690BB58C609}"/>
              </a:ext>
            </a:extLst>
          </p:cNvPr>
          <p:cNvGraphicFramePr/>
          <p:nvPr/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F831D08-39E1-5B63-ED18-18869E285DCB}"/>
              </a:ext>
            </a:extLst>
          </p:cNvPr>
          <p:cNvGraphicFramePr/>
          <p:nvPr/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1C575E3-4A4B-8938-F953-8BA03947CD30}"/>
              </a:ext>
            </a:extLst>
          </p:cNvPr>
          <p:cNvGraphicFramePr/>
          <p:nvPr/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DC8C856-B1AC-D964-D62F-481CF7C98212}"/>
              </a:ext>
            </a:extLst>
          </p:cNvPr>
          <p:cNvGraphicFramePr/>
          <p:nvPr/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0D8E6AB-A625-0082-8B35-1C20D6C112F4}"/>
              </a:ext>
            </a:extLst>
          </p:cNvPr>
          <p:cNvGraphicFramePr/>
          <p:nvPr/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183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 of the Authority’s employees work for Paratransit/Metrolink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16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8% preventable accidents, 24%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33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22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 of all reviewed accidents were ruled preventable</a:t>
            </a:r>
          </a:p>
          <a:p>
            <a:pPr marL="0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06D6F9-24EE-47AA-E747-BB0A463CE8F2}"/>
              </a:ext>
            </a:extLst>
          </p:cNvPr>
          <p:cNvSpPr txBox="1"/>
          <p:nvPr/>
        </p:nvSpPr>
        <p:spPr>
          <a:xfrm>
            <a:off x="164016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Paratransit/Metrolink Safety – May 2026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8904CA-DC91-3908-3BBC-84434AAFD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B56D1-CB1C-0894-5693-6C936EAE6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F9F39F-F059-5269-7057-C73D12C76576}"/>
              </a:ext>
            </a:extLst>
          </p:cNvPr>
          <p:cNvSpPr txBox="1"/>
          <p:nvPr/>
        </p:nvSpPr>
        <p:spPr>
          <a:xfrm>
            <a:off x="2430954" y="2164819"/>
            <a:ext cx="6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31786-60CE-4605-9051-1133507F7302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401C3B-8EF9-7E88-B0C6-53CD299C09AD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043889-A863-D39C-49E9-050F6280ED1A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230AC0-1D8F-E0BA-E55B-13A0EE42E32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9DFB64A-95E8-CDFC-7B21-C64F5870300F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62019F-BB59-DD4B-6EF7-AB6D0DD83297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E7D13-B290-5482-7541-B7605C3481D0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34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F0176A-0602-5629-E760-672684B3EDD0}"/>
              </a:ext>
            </a:extLst>
          </p:cNvPr>
          <p:cNvSpPr txBox="1"/>
          <p:nvPr/>
        </p:nvSpPr>
        <p:spPr>
          <a:xfrm>
            <a:off x="800959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53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C83DC57-4F14-D38A-2FA7-7BBEF3A6D251}"/>
              </a:ext>
            </a:extLst>
          </p:cNvPr>
          <p:cNvSpPr/>
          <p:nvPr/>
        </p:nvSpPr>
        <p:spPr>
          <a:xfrm>
            <a:off x="799506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A3C4320-1E96-5419-D6C8-74F1E4A9D443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A0673-221F-62D1-CB50-A886826E79C2}"/>
              </a:ext>
            </a:extLst>
          </p:cNvPr>
          <p:cNvSpPr txBox="1"/>
          <p:nvPr/>
        </p:nvSpPr>
        <p:spPr>
          <a:xfrm>
            <a:off x="243095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A3F7351-9DB9-276D-876F-26230D2540E2}"/>
              </a:ext>
            </a:extLst>
          </p:cNvPr>
          <p:cNvSpPr/>
          <p:nvPr/>
        </p:nvSpPr>
        <p:spPr>
          <a:xfrm>
            <a:off x="241642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3E6D2-BEBC-C438-C74D-164A15FFD347}"/>
              </a:ext>
            </a:extLst>
          </p:cNvPr>
          <p:cNvSpPr txBox="1"/>
          <p:nvPr/>
        </p:nvSpPr>
        <p:spPr>
          <a:xfrm>
            <a:off x="549885" y="5853408"/>
            <a:ext cx="185037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 LWC May – 2 YTD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ABE952-4FEB-C69B-370D-94DA52C8C8AF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0B553-4E37-2442-3666-B433007E7180}"/>
              </a:ext>
            </a:extLst>
          </p:cNvPr>
          <p:cNvSpPr txBox="1"/>
          <p:nvPr/>
        </p:nvSpPr>
        <p:spPr>
          <a:xfrm>
            <a:off x="2669271" y="5851839"/>
            <a:ext cx="243771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 Days Away May – 100 YTD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9A4439-FC76-E14F-5BF0-B22A5DA9699B}"/>
              </a:ext>
            </a:extLst>
          </p:cNvPr>
          <p:cNvSpPr txBox="1"/>
          <p:nvPr/>
        </p:nvSpPr>
        <p:spPr>
          <a:xfrm>
            <a:off x="551498" y="3132942"/>
            <a:ext cx="421961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Preventable Accidents May – 9 YTD (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42819EA-11C2-ABA5-9169-7754CC2CBFCD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A37E9EB6-83EE-43A0-C657-8E9B8A4DB162}"/>
              </a:ext>
            </a:extLst>
          </p:cNvPr>
          <p:cNvSpPr/>
          <p:nvPr/>
        </p:nvSpPr>
        <p:spPr>
          <a:xfrm>
            <a:off x="241538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5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DB783D-6B13-F1E7-97EB-5410EF907931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C4F4EC-9888-44C5-C8FE-54CB27919334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31027C-299E-2BD6-DA62-7D921089D9F0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Operations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27624A-A921-3DB0-0FBB-0F13F784475F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AF912D-95C3-203E-0E65-58913F4DBBCE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4A9422-C30E-31B8-1712-4DD0618532C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B6818-D95E-8CC8-1A50-6575EFBD5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37655C-0E3C-ECB5-2610-E790AC13311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9868F-525E-EEEB-6D4E-7A67B919C49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20080-E508-9608-CDAE-E3A78E0CB16E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81FA51-2370-3DA5-6D0D-BDB5A9951B09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F0697-8C0D-A655-5A2E-E761B235BD7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B1E41-2980-0485-1C93-4F076AEC3EAE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6A09F-CCC0-C883-85D6-2C9A2A49241D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3C6C3-08FC-6AFA-2D19-8E7DE346237B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068D-A194-0B8D-FAC5-02B04ABB193A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E7C7CB7-04DE-3752-6790-0B9CAAD119DF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1995452-A291-862C-67B7-2FC917DA8550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2F38D4-2EB3-4ADA-332E-9CEFDD2047CD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0D1E5-09E3-C4BE-EB45-72154BED506F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65866-F8BA-1FB1-D1B5-710A4854CE6E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C3142-9F49-3F8E-4BDA-F5C62A3144DF}"/>
              </a:ext>
            </a:extLst>
          </p:cNvPr>
          <p:cNvSpPr txBox="1"/>
          <p:nvPr/>
        </p:nvSpPr>
        <p:spPr>
          <a:xfrm>
            <a:off x="546465" y="3132614"/>
            <a:ext cx="207435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3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EE8257-1903-1B02-1118-E55EF9EC7F98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CE6B10-3B6E-8094-00E8-4D743C1D912B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484DDD-FB1C-90FD-85BA-21F8FBF61FFE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Cold Spring Maintenance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96C2EC-36C7-1557-68C9-2DE06086742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79EA5A-1EF2-4E3C-F7F1-293313AEA760}"/>
              </a:ext>
            </a:extLst>
          </p:cNvPr>
          <p:cNvSpPr txBox="1"/>
          <p:nvPr/>
        </p:nvSpPr>
        <p:spPr>
          <a:xfrm>
            <a:off x="4777998" y="4014378"/>
            <a:ext cx="3836702" cy="134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AC1395-2788-C041-024D-DFBB55460E75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332E-DDED-22E1-A04D-A247D430C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0344BA-F59A-343B-7E83-4052A3B95612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6130-B1E6-B34E-BB70-38B531AEF284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0920D-DCEF-4F29-3C3A-F285D6A0A5A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41CF15-B899-1501-2A20-6FD0694286B3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6CEE2-BFF3-68AB-2AC9-81AECE7AE20D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9E6887-7426-34C2-A768-ED449B83F8B6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A2B8990-4E45-5F19-1B22-C58CAA14A5F8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9006DD0-AB75-610A-0163-C3652D6410EF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A78B208E-650B-7E91-BED9-E8389673682A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0606A-DD2F-9205-CFB1-AA49BAA5379A}"/>
              </a:ext>
            </a:extLst>
          </p:cNvPr>
          <p:cNvSpPr txBox="1"/>
          <p:nvPr/>
        </p:nvSpPr>
        <p:spPr>
          <a:xfrm>
            <a:off x="549885" y="5853408"/>
            <a:ext cx="2392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42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6CAA5-1DDC-B8C5-3A98-A8CE028CDAAC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606ABC-0075-F62E-139D-9E46A48DC86E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562C3C-4C06-0715-127D-A2C852FF82FE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A8BCA1-B37B-3EA7-8E62-BEBF54B0BD93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47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D4DD2-ABB3-DF3D-850B-6739873E237C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346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780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3D468-D1FA-FC5F-4818-6DE093CD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EC9C53-1AED-5387-4468-2E930C531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862879"/>
              </p:ext>
            </p:extLst>
          </p:nvPr>
        </p:nvGraphicFramePr>
        <p:xfrm>
          <a:off x="74713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E75FF97-48B3-CBD2-F214-C927DDFD90EC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41AE2-B899-BE7D-A3BD-AF20C979FAD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F8497-6DB0-A86E-2BA7-11E824B64DCB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5230A-5F94-A186-86F3-221ADEF4CB92}"/>
              </a:ext>
            </a:extLst>
          </p:cNvPr>
          <p:cNvSpPr txBox="1"/>
          <p:nvPr/>
        </p:nvSpPr>
        <p:spPr>
          <a:xfrm>
            <a:off x="1403646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2026 Year To Date RII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2EC26-510A-C848-B4E5-0B31F45F1179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0                  0        0                                       0                  0                                                                   0                                              0       0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9668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BD03A2-B908-50F6-86CC-7025879A1549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65EBC0C-37B8-CD1C-1C10-E63D8C0A130F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17D4C2D-EDC1-E0D4-81EA-1E3AAD01CB80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Shops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BA9686D-0DD4-E535-505E-1C87BD4B3256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940D2-202D-239F-51E9-CB6708F00F1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Shops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31910-A96B-31CC-8387-91CCDB2E90DB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84756-4C20-0953-B27E-BD3386257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D3780-0026-6CD8-DEC1-6C8E2441D39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FCA23-F6FF-6B35-9917-0606CA56DFE5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DFC63-48A9-AAD4-AE95-A2AD121B09A3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F1B63-DA82-3E9B-7070-5C4EC3BFBA9B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7053F-DA54-4794-0920-573AB392A923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AA3DF-E362-60D9-97A4-013BDA93F652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8245E0-012F-7E0C-763C-772EE8BA85CA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3C0B0C8-4ECF-02DC-32FB-76655A551EC4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521433-72E6-8A81-740F-6AF17B658AE2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F4BE7-580E-7D5E-3D25-FBF66DF31E27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7F129-6F3E-0172-99FD-EADCCDD7D9CD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43D01-6247-F295-C3CD-5885DA51F36C}"/>
              </a:ext>
            </a:extLst>
          </p:cNvPr>
          <p:cNvSpPr txBox="1"/>
          <p:nvPr/>
        </p:nvSpPr>
        <p:spPr>
          <a:xfrm>
            <a:off x="546465" y="3132614"/>
            <a:ext cx="207435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4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75F6E4-6A1B-21EC-0319-FEC11485589D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4ECA0D-D66C-D8F8-7509-E768FA638760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DFF9F4-FB39-45B9-6E18-109DB50CE90E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Babcock Operations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861DBA-2C53-F754-D6D8-D94B7C98270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48D997-7E2F-9D80-B4D5-D0C8F29F793F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Babcock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6F113E-8004-1534-88BE-7C0FC260582C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2879F-5F43-F990-FD97-09089781E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5141F3-6375-A0AF-A4E6-1E582370F02C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45A8E-B739-1CCA-ABDC-F664BD10993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EE0BFE-4421-064E-9FB9-4D0863A4F93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7FDC1B-0B07-CFC0-E3FF-AA82686E2D1C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F1ADB7-705E-7135-3553-4F18EC380ED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2EA3CE-EC29-3DAA-20B6-C8F7A292A8D8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5740F81-0E67-F0F9-A6EC-3979972C125E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0809F-198A-8BDC-7F2A-335F56D3990C}"/>
              </a:ext>
            </a:extLst>
          </p:cNvPr>
          <p:cNvSpPr txBox="1"/>
          <p:nvPr/>
        </p:nvSpPr>
        <p:spPr>
          <a:xfrm>
            <a:off x="549885" y="5853408"/>
            <a:ext cx="231268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5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99FDC-E6F1-09B9-143A-59BE498B9487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8318F-FF52-25E6-0B20-8599F5D32FDE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A2C8C-24E9-9590-D130-BE934A41C09E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A6F68FF6-B1E1-C67D-2633-4C05C271044B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CFD0FA3D-B70F-67AE-4C84-26FE6FA3AD45}"/>
              </a:ext>
            </a:extLst>
          </p:cNvPr>
          <p:cNvSpPr/>
          <p:nvPr/>
        </p:nvSpPr>
        <p:spPr>
          <a:xfrm>
            <a:off x="8100233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3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D8AA2E-FF69-B9A5-2104-3A962EF5C3A6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B9B475-0D2D-9D78-EB1D-64138D3987DD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1E1A21-DD58-1921-B3F3-7C8CBA430A14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Maintenance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15E8C81-3B85-ABBA-9B1C-5584AA62C84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21CD3-4FE0-CE54-41F1-B96EC03A19AC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Babcock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12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14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2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38BC5-5CB4-FDB2-71CE-87C8459F1D5F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0E580-63C1-E66B-64A3-3AA35140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28AD92-A895-E5EF-D5C3-00335BD48A1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49564-E9D9-58F3-EB39-B0B1190E4E7C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7FD28-1183-AC26-A5CE-58DDFC54CFED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E511A-0998-4A12-5B55-5CF4F6B24AF8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05FBC-EFC7-0AB4-B371-95E092EA1560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2238C-C74D-7E7C-A1B4-9DF9EFD86A2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0919CE3D-F7B4-E5FB-825A-34FC2853046F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DBA875E3-EE7C-9B7F-654A-6D70D72278BB}"/>
              </a:ext>
            </a:extLst>
          </p:cNvPr>
          <p:cNvSpPr/>
          <p:nvPr/>
        </p:nvSpPr>
        <p:spPr>
          <a:xfrm>
            <a:off x="8100233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DF247-DDD2-EB22-9117-40DF4D723593}"/>
              </a:ext>
            </a:extLst>
          </p:cNvPr>
          <p:cNvSpPr txBox="1"/>
          <p:nvPr/>
        </p:nvSpPr>
        <p:spPr>
          <a:xfrm>
            <a:off x="549885" y="5853408"/>
            <a:ext cx="2392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11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4A33A-AE49-A20D-0957-BC474815B0D3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3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65F87-5F2D-90D4-D39C-69C0840FAF02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3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EBE48-E2F7-073C-735C-954CC7A6CF9E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111B9-B3DE-53DB-4AEC-93CB4BC3ABDC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201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CE745-F3E1-3FCB-F76D-2959AFF38B7B}"/>
              </a:ext>
            </a:extLst>
          </p:cNvPr>
          <p:cNvSpPr txBox="1"/>
          <p:nvPr/>
        </p:nvSpPr>
        <p:spPr>
          <a:xfrm>
            <a:off x="3867913" y="4739183"/>
            <a:ext cx="502061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DABB431D-9E74-BF5F-9E24-4373F7839D68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971BB5-CA3F-26F6-5200-0AC48C41FBE4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482004E-C687-F70A-CFD6-E6D1C5A2255B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DFE73BA-06E4-D1CB-E88D-68380A6C24EF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Operations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28D16A-F450-B2A7-873B-88F8DD05D73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79058-6AFD-FCF7-4CCA-9FDE00CA1070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Frontier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DC4718-A031-EDF1-4E9E-D4CC67B36BA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5515A-15C0-C41E-4C64-79CD49F03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4F16AA-4551-2D35-E196-71CC45A9970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96647A-C833-6C79-D3A5-688B909F9AF9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A45C8-9A97-938E-C67E-F4BCF865A92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E621A-8FA7-ED6E-C028-906775B0AAC6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06CE1-0059-D788-D784-673CBCD0387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A839E3-C3F8-9420-F9F6-C1A958DABA5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45498-6964-2C41-5CD8-4D01915FD33E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C0DD-6348-D7FA-5A71-E983CAEDFB3A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00BD8-A8BD-2A00-5F31-23368C990323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188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CEDC601-11D3-7C33-31D8-DF22161FBED5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B2509AE-84F9-28C4-F173-3B5932681B8D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DD532-1D4D-BE38-F5B7-451736128E74}"/>
              </a:ext>
            </a:extLst>
          </p:cNvPr>
          <p:cNvSpPr txBox="1"/>
          <p:nvPr/>
        </p:nvSpPr>
        <p:spPr>
          <a:xfrm>
            <a:off x="549885" y="5853408"/>
            <a:ext cx="220521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247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B4A94-4C39-6D2F-1AB0-A855EE0B93ED}"/>
              </a:ext>
            </a:extLst>
          </p:cNvPr>
          <p:cNvSpPr txBox="1"/>
          <p:nvPr/>
        </p:nvSpPr>
        <p:spPr>
          <a:xfrm>
            <a:off x="4852754" y="3132615"/>
            <a:ext cx="161787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7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33FCE-92B8-3ACD-665D-9D81A234445E}"/>
              </a:ext>
            </a:extLst>
          </p:cNvPr>
          <p:cNvSpPr txBox="1"/>
          <p:nvPr/>
        </p:nvSpPr>
        <p:spPr>
          <a:xfrm>
            <a:off x="546465" y="3132614"/>
            <a:ext cx="1506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7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FDAC1992-E0CE-7431-00DE-0846C794AF1A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1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1EE6F6-10D6-DAB4-0F42-543582681172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F9D02E-E71E-A534-D484-41301D00DDF7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92F2F0-BC80-6EF3-77E7-54FB0AC2BBDC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Maintenance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057A074-1B8D-D7CA-A8DF-1A36827689F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54E89-00EB-9546-8BA9-1AA289FAA21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Frontier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3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3A03F2-707E-8CC5-4B91-CE5FDB3CEA5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8BF-9DD0-46B4-85C9-0283DA815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312ACE-654B-DAF0-3CA1-A9A809B233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01D30-8624-ED26-E411-B7B437DA8107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A5980-5872-3429-6EB4-B5B9048EB9F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DDB74-9EEB-DC59-1A9F-D1228B11B97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2556C-A8D4-E44E-E9B8-7BA7546877E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E65B9-5789-AAB6-4B70-3DAD222F0080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08E4764-50A9-BDD6-5F60-58E783E3BE85}"/>
              </a:ext>
            </a:extLst>
          </p:cNvPr>
          <p:cNvSpPr/>
          <p:nvPr/>
        </p:nvSpPr>
        <p:spPr>
          <a:xfrm>
            <a:off x="8100233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498DA422-8B7E-B12F-764E-9AEB862FECDC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AA4ED-2F46-C035-EE0F-2CC7B075C881}"/>
              </a:ext>
            </a:extLst>
          </p:cNvPr>
          <p:cNvSpPr txBox="1"/>
          <p:nvPr/>
        </p:nvSpPr>
        <p:spPr>
          <a:xfrm>
            <a:off x="549885" y="5853408"/>
            <a:ext cx="239283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19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45367-8131-C886-C3DA-BEC79DBDD59B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B8A18-54EB-443A-FDAD-5AF4F68D3B05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C433BB0-BE3A-AD76-B233-DA7142AA435A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4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4DC604-C05C-B3D2-21F4-2EDE4F603445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3328D4-4960-A233-41B4-DDBD8EB7918B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7463B6-19BC-2ABD-8A29-A0EF550E24EF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Operations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4C020E-A551-36F7-E59C-8581133F6743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8C2DB-C331-AE9E-B31C-7198FF056FF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A7FDAD-5933-2DE6-1531-FEF971317D97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E1D09-B131-A7E6-3668-3F26BB4F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00E14-09E6-50BD-7AD4-C3E95E351940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E33A3-A661-0EAC-95DC-3B17BA95BE03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01163-2899-73E9-46B3-FFB45A3EEF9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751610-83C5-33C6-BC66-E7A7DEF53E1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A56E1-CB90-5806-5BC3-B05537849EC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49AEC1-7F0A-C7B5-0197-53BAA1F15015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4F41D-35AC-9410-2ED9-39F45811C78B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892AD-D6CC-91D5-E593-BD1DAC0B9706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3A2C3-3D2D-5798-21EB-D10694DB9B01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E91641F-959F-5ED1-756E-23D065878790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5ED1179-588C-93C4-3AFF-FE9175798B30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45CEC183-F36A-10B5-7602-8DDEF50E2DEF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046A7-933A-E43E-7B3C-1D3B731EE199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400BE-6BAC-8131-CB86-4B8E06BF433F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8559CF-E8EA-B633-C8BE-AEE28DF8AC98}"/>
              </a:ext>
            </a:extLst>
          </p:cNvPr>
          <p:cNvSpPr txBox="1"/>
          <p:nvPr/>
        </p:nvSpPr>
        <p:spPr>
          <a:xfrm>
            <a:off x="546465" y="3132614"/>
            <a:ext cx="207435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91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32DDBB9-B807-1A55-B1E8-74EFB969699C}"/>
              </a:ext>
            </a:extLst>
          </p:cNvPr>
          <p:cNvGraphicFramePr/>
          <p:nvPr/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D2F9B4-090C-5C53-3ACD-97DCAEA06789}"/>
              </a:ext>
            </a:extLst>
          </p:cNvPr>
          <p:cNvGraphicFramePr/>
          <p:nvPr/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6935BD-8544-54C8-2722-826B6486900D}"/>
              </a:ext>
            </a:extLst>
          </p:cNvPr>
          <p:cNvGraphicFramePr/>
          <p:nvPr/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Maintenance – May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0F611E1-B562-7686-F30D-37446E5E5EE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C7C3E-943C-2B5A-FFF8-E4F286B5E94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82FE6-E99A-F3D9-2712-8BCD4216B94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41F8B-09FF-9B88-943E-61E55FEDD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018BB5-C208-B124-116C-D00CE5B0843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BB627-5C13-5AC0-FFA1-89FF2D351EE0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1EE8C-70FE-72DA-370A-107EE3B9CC17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D74083-A46F-169F-94DF-58D0C1941107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98252-4C90-B42A-69C3-F69AD95EF8B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7F5B3-8846-7DB7-B453-BF7BD4ECC69C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2B71162D-965D-865F-6489-677F8AECAE1B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E0C8B-3F5D-5B41-85C6-6EFF717CD0FA}"/>
              </a:ext>
            </a:extLst>
          </p:cNvPr>
          <p:cNvSpPr txBox="1"/>
          <p:nvPr/>
        </p:nvSpPr>
        <p:spPr>
          <a:xfrm>
            <a:off x="549885" y="5853408"/>
            <a:ext cx="2205219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64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9B54E-C753-0718-9E51-BA06233B8B2B}"/>
              </a:ext>
            </a:extLst>
          </p:cNvPr>
          <p:cNvSpPr txBox="1"/>
          <p:nvPr/>
        </p:nvSpPr>
        <p:spPr>
          <a:xfrm>
            <a:off x="4852754" y="3132615"/>
            <a:ext cx="188564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80570-9CAD-85A4-0075-401D3B704A3C}"/>
              </a:ext>
            </a:extLst>
          </p:cNvPr>
          <p:cNvSpPr txBox="1"/>
          <p:nvPr/>
        </p:nvSpPr>
        <p:spPr>
          <a:xfrm>
            <a:off x="546465" y="3132614"/>
            <a:ext cx="177458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3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2ABEE1D-D8E9-122A-8566-225CF01E92DA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A906EBA-31DB-6C47-F0FD-42A8123989F6}"/>
              </a:ext>
            </a:extLst>
          </p:cNvPr>
          <p:cNvSpPr/>
          <p:nvPr/>
        </p:nvSpPr>
        <p:spPr>
          <a:xfrm>
            <a:off x="8100233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89393-4760-D420-55AA-86CC4EE5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E32BAC-E47A-D920-0619-66D8D62FF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927653"/>
              </p:ext>
            </p:extLst>
          </p:nvPr>
        </p:nvGraphicFramePr>
        <p:xfrm>
          <a:off x="747135" y="617882"/>
          <a:ext cx="7649730" cy="544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210411-9631-13AE-A81B-D5E8EEA652D2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AAD72-8792-1458-D15C-B8533E326A4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6EBAC-ED67-BF86-A6F1-385B70FE6937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9D959-822A-81BE-DB01-E0AA7816A316}"/>
              </a:ext>
            </a:extLst>
          </p:cNvPr>
          <p:cNvSpPr txBox="1"/>
          <p:nvPr/>
        </p:nvSpPr>
        <p:spPr>
          <a:xfrm>
            <a:off x="1403646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2026 Year To Date LWC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837E4-6B25-B08C-AF91-2276C0F20C0B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0                  0        0                                       0                  0                                                                   0                                              0       0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1335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8657A6-F14D-5321-BB13-A928FE084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997337"/>
              </p:ext>
            </p:extLst>
          </p:nvPr>
        </p:nvGraphicFramePr>
        <p:xfrm>
          <a:off x="777957" y="617882"/>
          <a:ext cx="7649730" cy="544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0ECDB08-5E5D-8537-EF2F-2389523D0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E18B48-C6AB-2837-ADC5-350E77FBF936}"/>
              </a:ext>
            </a:extLst>
          </p:cNvPr>
          <p:cNvSpPr txBox="1"/>
          <p:nvPr/>
        </p:nvSpPr>
        <p:spPr>
          <a:xfrm>
            <a:off x="1489371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2026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Days Away Rate per 100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27B68-8DC5-B228-4CF8-17EEBD834F11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35801-8D43-7FAE-4232-A866C7E33F41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EA9E2-763A-99D0-6E2A-069646DF00CE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E04D6-6B18-F841-62FA-A126306185CA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0                  0        0                                       0                  0                                                                   0                                              0       0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5711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300940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B95110-69CE-3D80-3AEB-E98DD0930AB9}"/>
              </a:ext>
            </a:extLst>
          </p:cNvPr>
          <p:cNvSpPr txBox="1"/>
          <p:nvPr/>
        </p:nvSpPr>
        <p:spPr>
          <a:xfrm>
            <a:off x="4055445" y="5986913"/>
            <a:ext cx="1033110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927" dirty="0">
                <a:solidFill>
                  <a:prstClr val="black"/>
                </a:solidFill>
                <a:latin typeface="Calibri" panose="020F0502020204030204"/>
              </a:rPr>
              <a:t>n/f  = No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2CE2-99A6-F3DF-0914-619C4E8A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E43EB-0E0E-3835-BFB7-AD0F7738BF7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 </a:t>
            </a:r>
            <a:r>
              <a:rPr lang="en-US" sz="1800" b="1" dirty="0"/>
              <a:t>2026 Year To Date</a:t>
            </a:r>
            <a:r>
              <a:rPr lang="en-US" sz="1800" b="1" baseline="0" dirty="0"/>
              <a:t> Hazard Resolution Rate</a:t>
            </a:r>
            <a:endParaRPr lang="en-US" sz="1800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73D04CF-7394-4511-46F8-2AECA12554ED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  n/f                                                                                                                                                                            n/f</a:t>
            </a:r>
          </a:p>
        </p:txBody>
      </p:sp>
    </p:spTree>
    <p:extLst>
      <p:ext uri="{BB962C8B-B14F-4D97-AF65-F5344CB8AC3E}">
        <p14:creationId xmlns:p14="http://schemas.microsoft.com/office/powerpoint/2010/main" val="37316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152181"/>
              </p:ext>
            </p:extLst>
          </p:nvPr>
        </p:nvGraphicFramePr>
        <p:xfrm>
          <a:off x="747137" y="617881"/>
          <a:ext cx="7649728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802CCA3-97F2-E6EA-FCB2-4DD83D47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281A-7DE4-4F8E-2139-B73029E2194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2026 Year to Date Open Overdue</a:t>
            </a:r>
            <a:r>
              <a:rPr lang="en-US" sz="1800" b="1" baseline="0" dirty="0"/>
              <a:t> Hazards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69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B30376-553B-441E-A53C-6AF9E37FF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680785"/>
              </p:ext>
            </p:extLst>
          </p:nvPr>
        </p:nvGraphicFramePr>
        <p:xfrm>
          <a:off x="747135" y="614433"/>
          <a:ext cx="7649731" cy="54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87AC26-1A17-9E1C-2374-8BAE9D2B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13AC-C654-0A6F-0D1E-5448E749BF67}"/>
              </a:ext>
            </a:extLst>
          </p:cNvPr>
          <p:cNvSpPr txBox="1"/>
          <p:nvPr/>
        </p:nvSpPr>
        <p:spPr>
          <a:xfrm>
            <a:off x="1403646" y="482923"/>
            <a:ext cx="633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2026 Year to Date Preventable Accidents Rate 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 100,000 miles</a:t>
            </a:r>
          </a:p>
        </p:txBody>
      </p:sp>
    </p:spTree>
    <p:extLst>
      <p:ext uri="{BB962C8B-B14F-4D97-AF65-F5344CB8AC3E}">
        <p14:creationId xmlns:p14="http://schemas.microsoft.com/office/powerpoint/2010/main" val="31098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FA938E-690D-FAA3-CF92-11D241E61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710326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85B4DE-FDFC-F8B6-07C7-ACDC2B8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69D8F-ECBA-6478-EB61-5D5E83440549}"/>
              </a:ext>
            </a:extLst>
          </p:cNvPr>
          <p:cNvSpPr txBox="1"/>
          <p:nvPr/>
        </p:nvSpPr>
        <p:spPr>
          <a:xfrm>
            <a:off x="1403646" y="482923"/>
            <a:ext cx="643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2026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High Severity Rate per 100,000 miles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C6529-0CD2-6B84-8585-79369F2E847F}"/>
              </a:ext>
            </a:extLst>
          </p:cNvPr>
          <p:cNvSpPr txBox="1"/>
          <p:nvPr/>
        </p:nvSpPr>
        <p:spPr>
          <a:xfrm>
            <a:off x="7561426" y="5165387"/>
            <a:ext cx="71365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3"/>
                </a:solidFill>
              </a:rPr>
              <a:t>ZERO  </a:t>
            </a:r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27219-FEB7-79CB-A339-5070A8A4B4C8}"/>
              </a:ext>
            </a:extLst>
          </p:cNvPr>
          <p:cNvSpPr txBox="1"/>
          <p:nvPr/>
        </p:nvSpPr>
        <p:spPr>
          <a:xfrm>
            <a:off x="3512386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20185-3994-9CF6-DB14-F76A0285DC97}"/>
              </a:ext>
            </a:extLst>
          </p:cNvPr>
          <p:cNvSpPr txBox="1"/>
          <p:nvPr/>
        </p:nvSpPr>
        <p:spPr>
          <a:xfrm>
            <a:off x="2597653" y="5165387"/>
            <a:ext cx="80983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7535D0D-01E9-96E2-1173-AE2C2C359A60}"/>
              </a:ext>
            </a:extLst>
          </p:cNvPr>
          <p:cNvGraphicFramePr/>
          <p:nvPr/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216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 Field Operations has 61% of the Authority’s employees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88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86</a:t>
            </a:r>
            <a:r>
              <a:rPr lang="en-US" sz="1059" dirty="0">
                <a:solidFill>
                  <a:prstClr val="black"/>
                </a:solidFill>
              </a:rPr>
              <a:t>%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LWC, 79%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43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283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7DDC2-B013-0BE1-9A9E-68BB7DF3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380651-668D-05D6-A488-54D6E45D74CD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Safety –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94917-3C22-8604-2944-C9C279956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AF34E-D27C-11B1-4A37-3CF34C4AA861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57022-DC09-3154-C397-094A5E4F2280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A160-307B-8813-BAD7-B404C3AD6756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1BB8D-8D39-6B0C-172B-39C0C1242752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3866737-2419-A7E1-6667-53E583074491}"/>
              </a:ext>
            </a:extLst>
          </p:cNvPr>
          <p:cNvGraphicFramePr/>
          <p:nvPr/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8328C7C-5822-8888-2B5D-E4E2EFC7D830}"/>
              </a:ext>
            </a:extLst>
          </p:cNvPr>
          <p:cNvGraphicFramePr/>
          <p:nvPr/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B969616-38D1-A54F-A49B-F93262306FF9}"/>
              </a:ext>
            </a:extLst>
          </p:cNvPr>
          <p:cNvGraphicFramePr/>
          <p:nvPr/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BBD4987-ADBB-AF95-9575-9121F1DAAE2B}"/>
              </a:ext>
            </a:extLst>
          </p:cNvPr>
          <p:cNvGraphicFramePr/>
          <p:nvPr/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8DD99CB-A052-2C90-5E24-C938BB79B1A4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62524-8B24-AEE5-EB98-9E966AE94316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827B69-4E62-6C04-2F05-23CABEBF2C30}"/>
              </a:ext>
            </a:extLst>
          </p:cNvPr>
          <p:cNvSpPr txBox="1"/>
          <p:nvPr/>
        </p:nvSpPr>
        <p:spPr>
          <a:xfrm>
            <a:off x="549885" y="5853408"/>
            <a:ext cx="16627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2 LWC May – 18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4728D-206D-A04A-43F2-5DA483F43A5F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lang="en-US" sz="1235" b="1" dirty="0">
                <a:solidFill>
                  <a:prstClr val="black"/>
                </a:solidFill>
              </a:rPr>
              <a:t>– 22 YTD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6470-2AFD-3496-094F-CECD931A0556}"/>
              </a:ext>
            </a:extLst>
          </p:cNvPr>
          <p:cNvSpPr txBox="1"/>
          <p:nvPr/>
        </p:nvSpPr>
        <p:spPr>
          <a:xfrm>
            <a:off x="2669271" y="5851839"/>
            <a:ext cx="225010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13 Days Away May – 494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D6A44-E6CA-75C0-6841-E76A9C2D552A}"/>
              </a:ext>
            </a:extLst>
          </p:cNvPr>
          <p:cNvSpPr txBox="1"/>
          <p:nvPr/>
        </p:nvSpPr>
        <p:spPr>
          <a:xfrm>
            <a:off x="551498" y="3132942"/>
            <a:ext cx="411375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Preventable Accidents May – 109 YTD (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90BAA-BDD9-3567-8141-0DCE53CCEA09}"/>
              </a:ext>
            </a:extLst>
          </p:cNvPr>
          <p:cNvSpPr txBox="1"/>
          <p:nvPr/>
        </p:nvSpPr>
        <p:spPr>
          <a:xfrm>
            <a:off x="4652183" y="2179030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4FDE829-2805-BB00-5959-890D2DF15618}"/>
              </a:ext>
            </a:extLst>
          </p:cNvPr>
          <p:cNvSpPr/>
          <p:nvPr/>
        </p:nvSpPr>
        <p:spPr>
          <a:xfrm>
            <a:off x="4637651" y="2136619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C7E81B-9BDB-BCA4-2D17-7837A4FD1952}"/>
              </a:ext>
            </a:extLst>
          </p:cNvPr>
          <p:cNvSpPr txBox="1"/>
          <p:nvPr/>
        </p:nvSpPr>
        <p:spPr>
          <a:xfrm>
            <a:off x="2488104" y="2164819"/>
            <a:ext cx="6313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6833B15-8313-DC68-EE38-2F1073158886}"/>
              </a:ext>
            </a:extLst>
          </p:cNvPr>
          <p:cNvSpPr/>
          <p:nvPr/>
        </p:nvSpPr>
        <p:spPr>
          <a:xfrm>
            <a:off x="805221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D1C5BF16-CBA1-6371-BF8F-C876F643C43D}"/>
              </a:ext>
            </a:extLst>
          </p:cNvPr>
          <p:cNvSpPr/>
          <p:nvPr/>
        </p:nvSpPr>
        <p:spPr>
          <a:xfrm>
            <a:off x="247253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92833-C267-4DD4-394B-158DB5DFB971}"/>
              </a:ext>
            </a:extLst>
          </p:cNvPr>
          <p:cNvSpPr txBox="1"/>
          <p:nvPr/>
        </p:nvSpPr>
        <p:spPr>
          <a:xfrm>
            <a:off x="8066745" y="2164819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0179D6-545A-6DEE-0A6D-CF684618FDB2}"/>
              </a:ext>
            </a:extLst>
          </p:cNvPr>
          <p:cNvSpPr txBox="1"/>
          <p:nvPr/>
        </p:nvSpPr>
        <p:spPr>
          <a:xfrm>
            <a:off x="4652183" y="4803864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102%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4AB93184-7CA6-A8BE-813B-24288B068050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CDA556-DC4D-C504-3E53-463EDB49D23E}"/>
              </a:ext>
            </a:extLst>
          </p:cNvPr>
          <p:cNvSpPr/>
          <p:nvPr/>
        </p:nvSpPr>
        <p:spPr>
          <a:xfrm>
            <a:off x="2379139" y="4782297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3568"/>
      </p:ext>
    </p:extLst>
  </p:cSld>
  <p:clrMapOvr>
    <a:masterClrMapping/>
  </p:clrMapOvr>
</p:sld>
</file>

<file path=ppt/theme/theme1.xml><?xml version="1.0" encoding="utf-8"?>
<a:theme xmlns:a="http://schemas.openxmlformats.org/drawingml/2006/main" name="4_~3804048">
  <a:themeElements>
    <a:clrScheme name="Praxair Color Theme">
      <a:dk1>
        <a:srgbClr val="000000"/>
      </a:dk1>
      <a:lt1>
        <a:srgbClr val="FFFFFF"/>
      </a:lt1>
      <a:dk2>
        <a:srgbClr val="00AF3F"/>
      </a:dk2>
      <a:lt2>
        <a:srgbClr val="E1E1E1"/>
      </a:lt2>
      <a:accent1>
        <a:srgbClr val="ED4E24"/>
      </a:accent1>
      <a:accent2>
        <a:srgbClr val="F78500"/>
      </a:accent2>
      <a:accent3>
        <a:srgbClr val="5D71BC"/>
      </a:accent3>
      <a:accent4>
        <a:srgbClr val="1AA8DB"/>
      </a:accent4>
      <a:accent5>
        <a:srgbClr val="51C71A"/>
      </a:accent5>
      <a:accent6>
        <a:srgbClr val="DCF014"/>
      </a:accent6>
      <a:hlink>
        <a:srgbClr val="F785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f0a38b-cfc1-4893-8ea8-6a87d52f94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CBA00E76744D9F20B3246642291F" ma:contentTypeVersion="6" ma:contentTypeDescription="Create a new document." ma:contentTypeScope="" ma:versionID="afd9308f47c3443a05535ba1eee11fef">
  <xsd:schema xmlns:xsd="http://www.w3.org/2001/XMLSchema" xmlns:xs="http://www.w3.org/2001/XMLSchema" xmlns:p="http://schemas.microsoft.com/office/2006/metadata/properties" xmlns:ns3="43f0a38b-cfc1-4893-8ea8-6a87d52f9452" targetNamespace="http://schemas.microsoft.com/office/2006/metadata/properties" ma:root="true" ma:fieldsID="3866583ecbcfeeee4b4abed8474b61be" ns3:_="">
    <xsd:import namespace="43f0a38b-cfc1-4893-8ea8-6a87d52f945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0a38b-cfc1-4893-8ea8-6a87d52f94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44795-AE6F-4F58-A805-0EC7E5E7FEC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43f0a38b-cfc1-4893-8ea8-6a87d52f9452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E51D7E-0CFC-4EA5-B50A-B2790688B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0a38b-cfc1-4893-8ea8-6a87d52f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5C8288-0807-4E47-A3A4-7464ACA00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13-0313_PX_Template.thmx</Template>
  <TotalTime>86250</TotalTime>
  <Words>2548</Words>
  <Application>Microsoft Office PowerPoint</Application>
  <PresentationFormat>On-screen Show (4:3)</PresentationFormat>
  <Paragraphs>564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4_~3804048</vt:lpstr>
      <vt:lpstr>1_Office Theme</vt:lpstr>
      <vt:lpstr>Safety - May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Staufer</dc:creator>
  <cp:lastModifiedBy>Ananna Khan</cp:lastModifiedBy>
  <cp:revision>2703</cp:revision>
  <cp:lastPrinted>2020-11-17T12:45:57Z</cp:lastPrinted>
  <dcterms:created xsi:type="dcterms:W3CDTF">2013-03-13T18:14:08Z</dcterms:created>
  <dcterms:modified xsi:type="dcterms:W3CDTF">2026-06-17T15:29:15Z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0x010100DB46CBA00E76744D9F20B3246642291F</vt:lpwstr>
  </property>
</Properties>
</file>